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139"/>
  </p:notesMasterIdLst>
  <p:sldIdLst>
    <p:sldId id="465" r:id="rId2"/>
    <p:sldId id="287" r:id="rId3"/>
    <p:sldId id="276" r:id="rId4"/>
    <p:sldId id="277" r:id="rId5"/>
    <p:sldId id="278" r:id="rId6"/>
    <p:sldId id="340" r:id="rId7"/>
    <p:sldId id="256" r:id="rId8"/>
    <p:sldId id="280" r:id="rId9"/>
    <p:sldId id="345" r:id="rId10"/>
    <p:sldId id="281" r:id="rId11"/>
    <p:sldId id="346" r:id="rId12"/>
    <p:sldId id="282" r:id="rId13"/>
    <p:sldId id="347" r:id="rId14"/>
    <p:sldId id="283" r:id="rId15"/>
    <p:sldId id="348" r:id="rId16"/>
    <p:sldId id="284" r:id="rId17"/>
    <p:sldId id="288" r:id="rId18"/>
    <p:sldId id="295" r:id="rId19"/>
    <p:sldId id="296" r:id="rId20"/>
    <p:sldId id="297" r:id="rId21"/>
    <p:sldId id="298" r:id="rId22"/>
    <p:sldId id="299" r:id="rId23"/>
    <p:sldId id="391" r:id="rId24"/>
    <p:sldId id="398" r:id="rId25"/>
    <p:sldId id="392" r:id="rId26"/>
    <p:sldId id="306" r:id="rId27"/>
    <p:sldId id="342" r:id="rId28"/>
    <p:sldId id="301" r:id="rId29"/>
    <p:sldId id="343" r:id="rId30"/>
    <p:sldId id="302" r:id="rId31"/>
    <p:sldId id="303" r:id="rId32"/>
    <p:sldId id="344" r:id="rId33"/>
    <p:sldId id="349" r:id="rId34"/>
    <p:sldId id="399" r:id="rId35"/>
    <p:sldId id="400" r:id="rId36"/>
    <p:sldId id="417" r:id="rId37"/>
    <p:sldId id="401" r:id="rId38"/>
    <p:sldId id="402" r:id="rId39"/>
    <p:sldId id="403" r:id="rId40"/>
    <p:sldId id="404" r:id="rId41"/>
    <p:sldId id="405" r:id="rId42"/>
    <p:sldId id="406" r:id="rId43"/>
    <p:sldId id="407" r:id="rId44"/>
    <p:sldId id="408" r:id="rId45"/>
    <p:sldId id="409" r:id="rId46"/>
    <p:sldId id="410" r:id="rId47"/>
    <p:sldId id="418" r:id="rId48"/>
    <p:sldId id="419" r:id="rId49"/>
    <p:sldId id="412" r:id="rId50"/>
    <p:sldId id="413" r:id="rId51"/>
    <p:sldId id="414" r:id="rId52"/>
    <p:sldId id="415" r:id="rId53"/>
    <p:sldId id="416" r:id="rId54"/>
    <p:sldId id="420" r:id="rId55"/>
    <p:sldId id="427" r:id="rId56"/>
    <p:sldId id="421" r:id="rId57"/>
    <p:sldId id="422" r:id="rId58"/>
    <p:sldId id="423" r:id="rId59"/>
    <p:sldId id="424" r:id="rId60"/>
    <p:sldId id="425" r:id="rId61"/>
    <p:sldId id="426" r:id="rId62"/>
    <p:sldId id="428" r:id="rId63"/>
    <p:sldId id="429" r:id="rId64"/>
    <p:sldId id="430" r:id="rId65"/>
    <p:sldId id="431" r:id="rId66"/>
    <p:sldId id="433" r:id="rId67"/>
    <p:sldId id="434" r:id="rId68"/>
    <p:sldId id="435" r:id="rId69"/>
    <p:sldId id="436" r:id="rId70"/>
    <p:sldId id="437" r:id="rId71"/>
    <p:sldId id="438" r:id="rId72"/>
    <p:sldId id="439" r:id="rId73"/>
    <p:sldId id="440" r:id="rId74"/>
    <p:sldId id="441" r:id="rId75"/>
    <p:sldId id="442" r:id="rId76"/>
    <p:sldId id="443" r:id="rId77"/>
    <p:sldId id="444" r:id="rId78"/>
    <p:sldId id="445" r:id="rId79"/>
    <p:sldId id="446" r:id="rId80"/>
    <p:sldId id="447" r:id="rId81"/>
    <p:sldId id="289" r:id="rId82"/>
    <p:sldId id="290" r:id="rId83"/>
    <p:sldId id="291" r:id="rId84"/>
    <p:sldId id="341" r:id="rId85"/>
    <p:sldId id="293" r:id="rId86"/>
    <p:sldId id="350" r:id="rId87"/>
    <p:sldId id="294" r:id="rId88"/>
    <p:sldId id="327" r:id="rId89"/>
    <p:sldId id="328" r:id="rId90"/>
    <p:sldId id="339" r:id="rId91"/>
    <p:sldId id="334" r:id="rId92"/>
    <p:sldId id="330" r:id="rId93"/>
    <p:sldId id="331" r:id="rId94"/>
    <p:sldId id="332" r:id="rId95"/>
    <p:sldId id="333" r:id="rId96"/>
    <p:sldId id="336" r:id="rId97"/>
    <p:sldId id="337" r:id="rId98"/>
    <p:sldId id="480" r:id="rId99"/>
    <p:sldId id="477" r:id="rId100"/>
    <p:sldId id="466" r:id="rId101"/>
    <p:sldId id="467" r:id="rId102"/>
    <p:sldId id="468" r:id="rId103"/>
    <p:sldId id="469" r:id="rId104"/>
    <p:sldId id="470" r:id="rId105"/>
    <p:sldId id="471" r:id="rId106"/>
    <p:sldId id="472" r:id="rId107"/>
    <p:sldId id="473" r:id="rId108"/>
    <p:sldId id="478" r:id="rId109"/>
    <p:sldId id="474" r:id="rId110"/>
    <p:sldId id="475" r:id="rId111"/>
    <p:sldId id="484" r:id="rId112"/>
    <p:sldId id="486" r:id="rId113"/>
    <p:sldId id="487" r:id="rId114"/>
    <p:sldId id="488" r:id="rId115"/>
    <p:sldId id="489" r:id="rId116"/>
    <p:sldId id="490" r:id="rId117"/>
    <p:sldId id="491" r:id="rId118"/>
    <p:sldId id="492" r:id="rId119"/>
    <p:sldId id="493" r:id="rId120"/>
    <p:sldId id="494" r:id="rId121"/>
    <p:sldId id="495" r:id="rId122"/>
    <p:sldId id="496" r:id="rId123"/>
    <p:sldId id="497" r:id="rId124"/>
    <p:sldId id="498" r:id="rId125"/>
    <p:sldId id="499" r:id="rId126"/>
    <p:sldId id="500" r:id="rId127"/>
    <p:sldId id="501" r:id="rId128"/>
    <p:sldId id="505" r:id="rId129"/>
    <p:sldId id="506" r:id="rId130"/>
    <p:sldId id="509" r:id="rId131"/>
    <p:sldId id="512" r:id="rId132"/>
    <p:sldId id="510" r:id="rId133"/>
    <p:sldId id="511" r:id="rId134"/>
    <p:sldId id="502" r:id="rId135"/>
    <p:sldId id="503" r:id="rId136"/>
    <p:sldId id="504" r:id="rId137"/>
    <p:sldId id="397" r:id="rId1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AACAE"/>
    <a:srgbClr val="386C70"/>
    <a:srgbClr val="669FA2"/>
    <a:srgbClr val="203E40"/>
    <a:srgbClr val="2C2D48"/>
    <a:srgbClr val="28555A"/>
    <a:srgbClr val="274C4F"/>
    <a:srgbClr val="69A0A3"/>
    <a:srgbClr val="5487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55" autoAdjust="0"/>
    <p:restoredTop sz="94660"/>
  </p:normalViewPr>
  <p:slideViewPr>
    <p:cSldViewPr>
      <p:cViewPr varScale="1">
        <p:scale>
          <a:sx n="75" d="100"/>
          <a:sy n="75" d="100"/>
        </p:scale>
        <p:origin x="1068"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notesMaster" Target="notesMasters/notesMaster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theme" Target="theme/theme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2E8816A-A294-4141-98D0-7A9A668F039F}" type="datetimeFigureOut">
              <a:rPr lang="en-US" smtClean="0"/>
              <a:pPr/>
              <a:t>12/14/2020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F49480-F7A7-4272-9A44-9F5C878A5E48}" type="slidenum">
              <a:rPr lang="en-US" smtClean="0"/>
              <a:pPr/>
              <a:t>‹#›</a:t>
            </a:fld>
            <a:endParaRPr lang="en-US"/>
          </a:p>
        </p:txBody>
      </p:sp>
    </p:spTree>
    <p:extLst>
      <p:ext uri="{BB962C8B-B14F-4D97-AF65-F5344CB8AC3E}">
        <p14:creationId xmlns:p14="http://schemas.microsoft.com/office/powerpoint/2010/main" val="33923235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3</a:t>
            </a:fld>
            <a:endParaRPr lang="en-US"/>
          </a:p>
        </p:txBody>
      </p:sp>
    </p:spTree>
    <p:extLst>
      <p:ext uri="{BB962C8B-B14F-4D97-AF65-F5344CB8AC3E}">
        <p14:creationId xmlns:p14="http://schemas.microsoft.com/office/powerpoint/2010/main" val="20338110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65</a:t>
            </a:fld>
            <a:endParaRPr lang="en-US"/>
          </a:p>
        </p:txBody>
      </p:sp>
    </p:spTree>
    <p:extLst>
      <p:ext uri="{BB962C8B-B14F-4D97-AF65-F5344CB8AC3E}">
        <p14:creationId xmlns:p14="http://schemas.microsoft.com/office/powerpoint/2010/main" val="42229813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66</a:t>
            </a:fld>
            <a:endParaRPr lang="en-US"/>
          </a:p>
        </p:txBody>
      </p:sp>
    </p:spTree>
    <p:extLst>
      <p:ext uri="{BB962C8B-B14F-4D97-AF65-F5344CB8AC3E}">
        <p14:creationId xmlns:p14="http://schemas.microsoft.com/office/powerpoint/2010/main" val="4367089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67</a:t>
            </a:fld>
            <a:endParaRPr lang="en-US"/>
          </a:p>
        </p:txBody>
      </p:sp>
    </p:spTree>
    <p:extLst>
      <p:ext uri="{BB962C8B-B14F-4D97-AF65-F5344CB8AC3E}">
        <p14:creationId xmlns:p14="http://schemas.microsoft.com/office/powerpoint/2010/main" val="32261361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68</a:t>
            </a:fld>
            <a:endParaRPr lang="en-US"/>
          </a:p>
        </p:txBody>
      </p:sp>
    </p:spTree>
    <p:extLst>
      <p:ext uri="{BB962C8B-B14F-4D97-AF65-F5344CB8AC3E}">
        <p14:creationId xmlns:p14="http://schemas.microsoft.com/office/powerpoint/2010/main" val="33401316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69</a:t>
            </a:fld>
            <a:endParaRPr lang="en-US"/>
          </a:p>
        </p:txBody>
      </p:sp>
    </p:spTree>
    <p:extLst>
      <p:ext uri="{BB962C8B-B14F-4D97-AF65-F5344CB8AC3E}">
        <p14:creationId xmlns:p14="http://schemas.microsoft.com/office/powerpoint/2010/main" val="244896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70</a:t>
            </a:fld>
            <a:endParaRPr lang="en-US"/>
          </a:p>
        </p:txBody>
      </p:sp>
    </p:spTree>
    <p:extLst>
      <p:ext uri="{BB962C8B-B14F-4D97-AF65-F5344CB8AC3E}">
        <p14:creationId xmlns:p14="http://schemas.microsoft.com/office/powerpoint/2010/main" val="3378701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71</a:t>
            </a:fld>
            <a:endParaRPr lang="en-US"/>
          </a:p>
        </p:txBody>
      </p:sp>
    </p:spTree>
    <p:extLst>
      <p:ext uri="{BB962C8B-B14F-4D97-AF65-F5344CB8AC3E}">
        <p14:creationId xmlns:p14="http://schemas.microsoft.com/office/powerpoint/2010/main" val="8145768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73</a:t>
            </a:fld>
            <a:endParaRPr lang="en-US"/>
          </a:p>
        </p:txBody>
      </p:sp>
    </p:spTree>
    <p:extLst>
      <p:ext uri="{BB962C8B-B14F-4D97-AF65-F5344CB8AC3E}">
        <p14:creationId xmlns:p14="http://schemas.microsoft.com/office/powerpoint/2010/main" val="12071970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74</a:t>
            </a:fld>
            <a:endParaRPr lang="en-US"/>
          </a:p>
        </p:txBody>
      </p:sp>
    </p:spTree>
    <p:extLst>
      <p:ext uri="{BB962C8B-B14F-4D97-AF65-F5344CB8AC3E}">
        <p14:creationId xmlns:p14="http://schemas.microsoft.com/office/powerpoint/2010/main" val="26593471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75</a:t>
            </a:fld>
            <a:endParaRPr lang="en-US"/>
          </a:p>
        </p:txBody>
      </p:sp>
    </p:spTree>
    <p:extLst>
      <p:ext uri="{BB962C8B-B14F-4D97-AF65-F5344CB8AC3E}">
        <p14:creationId xmlns:p14="http://schemas.microsoft.com/office/powerpoint/2010/main" val="605880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4</a:t>
            </a:fld>
            <a:endParaRPr lang="en-US"/>
          </a:p>
        </p:txBody>
      </p:sp>
    </p:spTree>
    <p:extLst>
      <p:ext uri="{BB962C8B-B14F-4D97-AF65-F5344CB8AC3E}">
        <p14:creationId xmlns:p14="http://schemas.microsoft.com/office/powerpoint/2010/main" val="11997332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76</a:t>
            </a:fld>
            <a:endParaRPr lang="en-US"/>
          </a:p>
        </p:txBody>
      </p:sp>
    </p:spTree>
    <p:extLst>
      <p:ext uri="{BB962C8B-B14F-4D97-AF65-F5344CB8AC3E}">
        <p14:creationId xmlns:p14="http://schemas.microsoft.com/office/powerpoint/2010/main" val="41028669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77</a:t>
            </a:fld>
            <a:endParaRPr lang="en-US"/>
          </a:p>
        </p:txBody>
      </p:sp>
    </p:spTree>
    <p:extLst>
      <p:ext uri="{BB962C8B-B14F-4D97-AF65-F5344CB8AC3E}">
        <p14:creationId xmlns:p14="http://schemas.microsoft.com/office/powerpoint/2010/main" val="35014721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78</a:t>
            </a:fld>
            <a:endParaRPr lang="en-US"/>
          </a:p>
        </p:txBody>
      </p:sp>
    </p:spTree>
    <p:extLst>
      <p:ext uri="{BB962C8B-B14F-4D97-AF65-F5344CB8AC3E}">
        <p14:creationId xmlns:p14="http://schemas.microsoft.com/office/powerpoint/2010/main" val="2379959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79</a:t>
            </a:fld>
            <a:endParaRPr lang="en-US"/>
          </a:p>
        </p:txBody>
      </p:sp>
    </p:spTree>
    <p:extLst>
      <p:ext uri="{BB962C8B-B14F-4D97-AF65-F5344CB8AC3E}">
        <p14:creationId xmlns:p14="http://schemas.microsoft.com/office/powerpoint/2010/main" val="18180177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80</a:t>
            </a:fld>
            <a:endParaRPr lang="en-US"/>
          </a:p>
        </p:txBody>
      </p:sp>
    </p:spTree>
    <p:extLst>
      <p:ext uri="{BB962C8B-B14F-4D97-AF65-F5344CB8AC3E}">
        <p14:creationId xmlns:p14="http://schemas.microsoft.com/office/powerpoint/2010/main" val="20411818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82</a:t>
            </a:fld>
            <a:endParaRPr lang="en-US"/>
          </a:p>
        </p:txBody>
      </p:sp>
    </p:spTree>
    <p:extLst>
      <p:ext uri="{BB962C8B-B14F-4D97-AF65-F5344CB8AC3E}">
        <p14:creationId xmlns:p14="http://schemas.microsoft.com/office/powerpoint/2010/main" val="11343225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83</a:t>
            </a:fld>
            <a:endParaRPr lang="en-US"/>
          </a:p>
        </p:txBody>
      </p:sp>
    </p:spTree>
    <p:extLst>
      <p:ext uri="{BB962C8B-B14F-4D97-AF65-F5344CB8AC3E}">
        <p14:creationId xmlns:p14="http://schemas.microsoft.com/office/powerpoint/2010/main" val="28728273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84</a:t>
            </a:fld>
            <a:endParaRPr lang="en-US"/>
          </a:p>
        </p:txBody>
      </p:sp>
    </p:spTree>
    <p:extLst>
      <p:ext uri="{BB962C8B-B14F-4D97-AF65-F5344CB8AC3E}">
        <p14:creationId xmlns:p14="http://schemas.microsoft.com/office/powerpoint/2010/main" val="14841018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85</a:t>
            </a:fld>
            <a:endParaRPr lang="en-US"/>
          </a:p>
        </p:txBody>
      </p:sp>
    </p:spTree>
    <p:extLst>
      <p:ext uri="{BB962C8B-B14F-4D97-AF65-F5344CB8AC3E}">
        <p14:creationId xmlns:p14="http://schemas.microsoft.com/office/powerpoint/2010/main" val="35159158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86</a:t>
            </a:fld>
            <a:endParaRPr lang="en-US"/>
          </a:p>
        </p:txBody>
      </p:sp>
    </p:spTree>
    <p:extLst>
      <p:ext uri="{BB962C8B-B14F-4D97-AF65-F5344CB8AC3E}">
        <p14:creationId xmlns:p14="http://schemas.microsoft.com/office/powerpoint/2010/main" val="4144372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5</a:t>
            </a:fld>
            <a:endParaRPr lang="en-US"/>
          </a:p>
        </p:txBody>
      </p:sp>
    </p:spTree>
    <p:extLst>
      <p:ext uri="{BB962C8B-B14F-4D97-AF65-F5344CB8AC3E}">
        <p14:creationId xmlns:p14="http://schemas.microsoft.com/office/powerpoint/2010/main" val="23762140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87</a:t>
            </a:fld>
            <a:endParaRPr lang="en-US"/>
          </a:p>
        </p:txBody>
      </p:sp>
    </p:spTree>
    <p:extLst>
      <p:ext uri="{BB962C8B-B14F-4D97-AF65-F5344CB8AC3E}">
        <p14:creationId xmlns:p14="http://schemas.microsoft.com/office/powerpoint/2010/main" val="3925383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112</a:t>
            </a:fld>
            <a:endParaRPr lang="en-US"/>
          </a:p>
        </p:txBody>
      </p:sp>
    </p:spTree>
    <p:extLst>
      <p:ext uri="{BB962C8B-B14F-4D97-AF65-F5344CB8AC3E}">
        <p14:creationId xmlns:p14="http://schemas.microsoft.com/office/powerpoint/2010/main" val="32295683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113</a:t>
            </a:fld>
            <a:endParaRPr lang="en-US"/>
          </a:p>
        </p:txBody>
      </p:sp>
    </p:spTree>
    <p:extLst>
      <p:ext uri="{BB962C8B-B14F-4D97-AF65-F5344CB8AC3E}">
        <p14:creationId xmlns:p14="http://schemas.microsoft.com/office/powerpoint/2010/main" val="30936243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114</a:t>
            </a:fld>
            <a:endParaRPr lang="en-US"/>
          </a:p>
        </p:txBody>
      </p:sp>
    </p:spTree>
    <p:extLst>
      <p:ext uri="{BB962C8B-B14F-4D97-AF65-F5344CB8AC3E}">
        <p14:creationId xmlns:p14="http://schemas.microsoft.com/office/powerpoint/2010/main" val="33566882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115</a:t>
            </a:fld>
            <a:endParaRPr lang="en-US"/>
          </a:p>
        </p:txBody>
      </p:sp>
    </p:spTree>
    <p:extLst>
      <p:ext uri="{BB962C8B-B14F-4D97-AF65-F5344CB8AC3E}">
        <p14:creationId xmlns:p14="http://schemas.microsoft.com/office/powerpoint/2010/main" val="20473929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116</a:t>
            </a:fld>
            <a:endParaRPr lang="en-US"/>
          </a:p>
        </p:txBody>
      </p:sp>
    </p:spTree>
    <p:extLst>
      <p:ext uri="{BB962C8B-B14F-4D97-AF65-F5344CB8AC3E}">
        <p14:creationId xmlns:p14="http://schemas.microsoft.com/office/powerpoint/2010/main" val="41274347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117</a:t>
            </a:fld>
            <a:endParaRPr lang="en-US"/>
          </a:p>
        </p:txBody>
      </p:sp>
    </p:spTree>
    <p:extLst>
      <p:ext uri="{BB962C8B-B14F-4D97-AF65-F5344CB8AC3E}">
        <p14:creationId xmlns:p14="http://schemas.microsoft.com/office/powerpoint/2010/main" val="51469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118</a:t>
            </a:fld>
            <a:endParaRPr lang="en-US"/>
          </a:p>
        </p:txBody>
      </p:sp>
    </p:spTree>
    <p:extLst>
      <p:ext uri="{BB962C8B-B14F-4D97-AF65-F5344CB8AC3E}">
        <p14:creationId xmlns:p14="http://schemas.microsoft.com/office/powerpoint/2010/main" val="26166957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119</a:t>
            </a:fld>
            <a:endParaRPr lang="en-US"/>
          </a:p>
        </p:txBody>
      </p:sp>
    </p:spTree>
    <p:extLst>
      <p:ext uri="{BB962C8B-B14F-4D97-AF65-F5344CB8AC3E}">
        <p14:creationId xmlns:p14="http://schemas.microsoft.com/office/powerpoint/2010/main" val="8984273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120</a:t>
            </a:fld>
            <a:endParaRPr lang="en-US"/>
          </a:p>
        </p:txBody>
      </p:sp>
    </p:spTree>
    <p:extLst>
      <p:ext uri="{BB962C8B-B14F-4D97-AF65-F5344CB8AC3E}">
        <p14:creationId xmlns:p14="http://schemas.microsoft.com/office/powerpoint/2010/main" val="40037492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6</a:t>
            </a:fld>
            <a:endParaRPr lang="en-US"/>
          </a:p>
        </p:txBody>
      </p:sp>
    </p:spTree>
    <p:extLst>
      <p:ext uri="{BB962C8B-B14F-4D97-AF65-F5344CB8AC3E}">
        <p14:creationId xmlns:p14="http://schemas.microsoft.com/office/powerpoint/2010/main" val="22985613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121</a:t>
            </a:fld>
            <a:endParaRPr lang="en-US"/>
          </a:p>
        </p:txBody>
      </p:sp>
    </p:spTree>
    <p:extLst>
      <p:ext uri="{BB962C8B-B14F-4D97-AF65-F5344CB8AC3E}">
        <p14:creationId xmlns:p14="http://schemas.microsoft.com/office/powerpoint/2010/main" val="21874246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122</a:t>
            </a:fld>
            <a:endParaRPr lang="en-US"/>
          </a:p>
        </p:txBody>
      </p:sp>
    </p:spTree>
    <p:extLst>
      <p:ext uri="{BB962C8B-B14F-4D97-AF65-F5344CB8AC3E}">
        <p14:creationId xmlns:p14="http://schemas.microsoft.com/office/powerpoint/2010/main" val="13764089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123</a:t>
            </a:fld>
            <a:endParaRPr lang="en-US"/>
          </a:p>
        </p:txBody>
      </p:sp>
    </p:spTree>
    <p:extLst>
      <p:ext uri="{BB962C8B-B14F-4D97-AF65-F5344CB8AC3E}">
        <p14:creationId xmlns:p14="http://schemas.microsoft.com/office/powerpoint/2010/main" val="267653274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124</a:t>
            </a:fld>
            <a:endParaRPr lang="en-US"/>
          </a:p>
        </p:txBody>
      </p:sp>
    </p:spTree>
    <p:extLst>
      <p:ext uri="{BB962C8B-B14F-4D97-AF65-F5344CB8AC3E}">
        <p14:creationId xmlns:p14="http://schemas.microsoft.com/office/powerpoint/2010/main" val="580641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125</a:t>
            </a:fld>
            <a:endParaRPr lang="en-US"/>
          </a:p>
        </p:txBody>
      </p:sp>
    </p:spTree>
    <p:extLst>
      <p:ext uri="{BB962C8B-B14F-4D97-AF65-F5344CB8AC3E}">
        <p14:creationId xmlns:p14="http://schemas.microsoft.com/office/powerpoint/2010/main" val="29888987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126</a:t>
            </a:fld>
            <a:endParaRPr lang="en-US"/>
          </a:p>
        </p:txBody>
      </p:sp>
    </p:spTree>
    <p:extLst>
      <p:ext uri="{BB962C8B-B14F-4D97-AF65-F5344CB8AC3E}">
        <p14:creationId xmlns:p14="http://schemas.microsoft.com/office/powerpoint/2010/main" val="383807793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127</a:t>
            </a:fld>
            <a:endParaRPr lang="en-US"/>
          </a:p>
        </p:txBody>
      </p:sp>
    </p:spTree>
    <p:extLst>
      <p:ext uri="{BB962C8B-B14F-4D97-AF65-F5344CB8AC3E}">
        <p14:creationId xmlns:p14="http://schemas.microsoft.com/office/powerpoint/2010/main" val="346634033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137</a:t>
            </a:fld>
            <a:endParaRPr lang="en-US"/>
          </a:p>
        </p:txBody>
      </p:sp>
    </p:spTree>
    <p:extLst>
      <p:ext uri="{BB962C8B-B14F-4D97-AF65-F5344CB8AC3E}">
        <p14:creationId xmlns:p14="http://schemas.microsoft.com/office/powerpoint/2010/main" val="4280456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59</a:t>
            </a:fld>
            <a:endParaRPr lang="en-US"/>
          </a:p>
        </p:txBody>
      </p:sp>
    </p:spTree>
    <p:extLst>
      <p:ext uri="{BB962C8B-B14F-4D97-AF65-F5344CB8AC3E}">
        <p14:creationId xmlns:p14="http://schemas.microsoft.com/office/powerpoint/2010/main" val="27318516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60</a:t>
            </a:fld>
            <a:endParaRPr lang="en-US"/>
          </a:p>
        </p:txBody>
      </p:sp>
    </p:spTree>
    <p:extLst>
      <p:ext uri="{BB962C8B-B14F-4D97-AF65-F5344CB8AC3E}">
        <p14:creationId xmlns:p14="http://schemas.microsoft.com/office/powerpoint/2010/main" val="41037646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61</a:t>
            </a:fld>
            <a:endParaRPr lang="en-US"/>
          </a:p>
        </p:txBody>
      </p:sp>
    </p:spTree>
    <p:extLst>
      <p:ext uri="{BB962C8B-B14F-4D97-AF65-F5344CB8AC3E}">
        <p14:creationId xmlns:p14="http://schemas.microsoft.com/office/powerpoint/2010/main" val="1720027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63</a:t>
            </a:fld>
            <a:endParaRPr lang="en-US"/>
          </a:p>
        </p:txBody>
      </p:sp>
    </p:spTree>
    <p:extLst>
      <p:ext uri="{BB962C8B-B14F-4D97-AF65-F5344CB8AC3E}">
        <p14:creationId xmlns:p14="http://schemas.microsoft.com/office/powerpoint/2010/main" val="26866956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0F49480-F7A7-4272-9A44-9F5C878A5E48}" type="slidenum">
              <a:rPr lang="en-US" smtClean="0"/>
              <a:pPr/>
              <a:t>64</a:t>
            </a:fld>
            <a:endParaRPr lang="en-US"/>
          </a:p>
        </p:txBody>
      </p:sp>
    </p:spTree>
    <p:extLst>
      <p:ext uri="{BB962C8B-B14F-4D97-AF65-F5344CB8AC3E}">
        <p14:creationId xmlns:p14="http://schemas.microsoft.com/office/powerpoint/2010/main" val="23530628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6D665FE5-F289-49EB-B083-1B0FEE529A3E}" type="datetimeFigureOut">
              <a:rPr lang="en-US" smtClean="0"/>
              <a:pPr/>
              <a:t>12/14/2020</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3CDDDE86-2360-4D7E-98E5-92C415C15BB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D665FE5-F289-49EB-B083-1B0FEE529A3E}" type="datetimeFigureOut">
              <a:rPr lang="en-US" smtClean="0"/>
              <a:pPr/>
              <a:t>12/14/2020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DDDE86-2360-4D7E-98E5-92C415C15BB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D665FE5-F289-49EB-B083-1B0FEE529A3E}" type="datetimeFigureOut">
              <a:rPr lang="en-US" smtClean="0"/>
              <a:pPr/>
              <a:t>12/14/2020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DDDE86-2360-4D7E-98E5-92C415C15BB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D665FE5-F289-49EB-B083-1B0FEE529A3E}" type="datetimeFigureOut">
              <a:rPr lang="en-US" smtClean="0"/>
              <a:pPr/>
              <a:t>12/14/2020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DDDE86-2360-4D7E-98E5-92C415C15BB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D665FE5-F289-49EB-B083-1B0FEE529A3E}" type="datetimeFigureOut">
              <a:rPr lang="en-US" smtClean="0"/>
              <a:pPr/>
              <a:t>12/14/2020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DDDE86-2360-4D7E-98E5-92C415C15BB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D665FE5-F289-49EB-B083-1B0FEE529A3E}" type="datetimeFigureOut">
              <a:rPr lang="en-US" smtClean="0"/>
              <a:pPr/>
              <a:t>12/14/2020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DDDE86-2360-4D7E-98E5-92C415C15BB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6D665FE5-F289-49EB-B083-1B0FEE529A3E}" type="datetimeFigureOut">
              <a:rPr lang="en-US" smtClean="0"/>
              <a:pPr/>
              <a:t>12/14/2020</a:t>
            </a:fld>
            <a:endParaRPr lang="en-US"/>
          </a:p>
        </p:txBody>
      </p:sp>
      <p:sp>
        <p:nvSpPr>
          <p:cNvPr id="27" name="Slide Number Placeholder 26"/>
          <p:cNvSpPr>
            <a:spLocks noGrp="1"/>
          </p:cNvSpPr>
          <p:nvPr>
            <p:ph type="sldNum" sz="quarter" idx="11"/>
          </p:nvPr>
        </p:nvSpPr>
        <p:spPr/>
        <p:txBody>
          <a:bodyPr rtlCol="0"/>
          <a:lstStyle/>
          <a:p>
            <a:fld id="{3CDDDE86-2360-4D7E-98E5-92C415C15BB4}"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6D665FE5-F289-49EB-B083-1B0FEE529A3E}" type="datetimeFigureOut">
              <a:rPr lang="en-US" smtClean="0"/>
              <a:pPr/>
              <a:t>12/14/2020</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3CDDDE86-2360-4D7E-98E5-92C415C15BB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665FE5-F289-49EB-B083-1B0FEE529A3E}" type="datetimeFigureOut">
              <a:rPr lang="en-US" smtClean="0"/>
              <a:pPr/>
              <a:t>12/14/2020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CDDDE86-2360-4D7E-98E5-92C415C15BB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D665FE5-F289-49EB-B083-1B0FEE529A3E}" type="datetimeFigureOut">
              <a:rPr lang="en-US" smtClean="0"/>
              <a:pPr/>
              <a:t>12/14/2020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DDDE86-2360-4D7E-98E5-92C415C15BB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D665FE5-F289-49EB-B083-1B0FEE529A3E}" type="datetimeFigureOut">
              <a:rPr lang="en-US" smtClean="0"/>
              <a:pPr/>
              <a:t>12/14/2020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DDDE86-2360-4D7E-98E5-92C415C15BB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D665FE5-F289-49EB-B083-1B0FEE529A3E}" type="datetimeFigureOut">
              <a:rPr lang="en-US" smtClean="0"/>
              <a:pPr/>
              <a:t>12/14/2020</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3CDDDE86-2360-4D7E-98E5-92C415C15BB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7.xml"/><Relationship Id="rId4" Type="http://schemas.openxmlformats.org/officeDocument/2006/relationships/image" Target="../media/image93.png"/></Relationships>
</file>

<file path=ppt/slides/_rels/slide10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7.xml"/><Relationship Id="rId5" Type="http://schemas.openxmlformats.org/officeDocument/2006/relationships/image" Target="../media/image97.png"/><Relationship Id="rId4" Type="http://schemas.openxmlformats.org/officeDocument/2006/relationships/image" Target="../media/image96.png"/></Relationships>
</file>

<file path=ppt/slides/_rels/slide103.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111.png"/><Relationship Id="rId3" Type="http://schemas.openxmlformats.org/officeDocument/2006/relationships/image" Target="../media/image101.png"/><Relationship Id="rId7" Type="http://schemas.openxmlformats.org/officeDocument/2006/relationships/image" Target="../media/image105.png"/><Relationship Id="rId12" Type="http://schemas.openxmlformats.org/officeDocument/2006/relationships/image" Target="../media/image110.png"/><Relationship Id="rId2" Type="http://schemas.openxmlformats.org/officeDocument/2006/relationships/image" Target="../media/image100.png"/><Relationship Id="rId1" Type="http://schemas.openxmlformats.org/officeDocument/2006/relationships/slideLayout" Target="../slideLayouts/slideLayout7.xml"/><Relationship Id="rId6" Type="http://schemas.openxmlformats.org/officeDocument/2006/relationships/image" Target="../media/image104.png"/><Relationship Id="rId11" Type="http://schemas.openxmlformats.org/officeDocument/2006/relationships/image" Target="../media/image109.png"/><Relationship Id="rId5" Type="http://schemas.openxmlformats.org/officeDocument/2006/relationships/image" Target="../media/image103.png"/><Relationship Id="rId10" Type="http://schemas.openxmlformats.org/officeDocument/2006/relationships/image" Target="../media/image108.png"/><Relationship Id="rId4" Type="http://schemas.openxmlformats.org/officeDocument/2006/relationships/image" Target="../media/image102.png"/><Relationship Id="rId9" Type="http://schemas.openxmlformats.org/officeDocument/2006/relationships/image" Target="../media/image107.png"/></Relationships>
</file>

<file path=ppt/slides/_rels/slide106.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jpeg"/><Relationship Id="rId1" Type="http://schemas.openxmlformats.org/officeDocument/2006/relationships/slideLayout" Target="../slideLayouts/slideLayout7.xml"/><Relationship Id="rId4" Type="http://schemas.openxmlformats.org/officeDocument/2006/relationships/image" Target="../media/image115.jpeg"/></Relationships>
</file>

<file path=ppt/slides/_rels/slide108.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124.jpeg"/></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127.jpeg"/><Relationship Id="rId4" Type="http://schemas.openxmlformats.org/officeDocument/2006/relationships/image" Target="../media/image126.jpeg"/></Relationships>
</file>

<file path=ppt/slides/_rels/slide119.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130.jpeg"/><Relationship Id="rId4" Type="http://schemas.openxmlformats.org/officeDocument/2006/relationships/image" Target="../media/image129.jpeg"/></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134.jpeg"/><Relationship Id="rId4" Type="http://schemas.openxmlformats.org/officeDocument/2006/relationships/image" Target="../media/image133.jpeg"/></Relationships>
</file>

<file path=ppt/slides/_rels/slide122.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140.jpeg"/><Relationship Id="rId5" Type="http://schemas.openxmlformats.org/officeDocument/2006/relationships/image" Target="../media/image139.jpeg"/><Relationship Id="rId4" Type="http://schemas.openxmlformats.org/officeDocument/2006/relationships/image" Target="../media/image138.jpeg"/></Relationships>
</file>

<file path=ppt/slides/_rels/slide125.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142.jpeg"/></Relationships>
</file>

<file path=ppt/slides/_rels/slide126.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144.jpeg"/></Relationships>
</file>

<file path=ppt/slides/_rels/slide127.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image" Target="../media/image14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image" Target="../media/image148.jpeg"/><Relationship Id="rId1" Type="http://schemas.openxmlformats.org/officeDocument/2006/relationships/slideLayout" Target="../slideLayouts/slideLayout7.xml"/><Relationship Id="rId4" Type="http://schemas.openxmlformats.org/officeDocument/2006/relationships/image" Target="../media/image150.jpeg"/></Relationships>
</file>

<file path=ppt/slides/_rels/slide131.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image" Target="../media/image148.jpeg"/><Relationship Id="rId1" Type="http://schemas.openxmlformats.org/officeDocument/2006/relationships/slideLayout" Target="../slideLayouts/slideLayout7.xml"/><Relationship Id="rId4" Type="http://schemas.openxmlformats.org/officeDocument/2006/relationships/image" Target="../media/image152.jpeg"/></Relationships>
</file>

<file path=ppt/slides/_rels/slide132.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image" Target="../media/image153.jpeg"/><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image" Target="../media/image155.jpeg"/><Relationship Id="rId1" Type="http://schemas.openxmlformats.org/officeDocument/2006/relationships/slideLayout" Target="../slideLayouts/slideLayout7.xml"/><Relationship Id="rId4" Type="http://schemas.openxmlformats.org/officeDocument/2006/relationships/image" Target="../media/image157.jpe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8" Type="http://schemas.openxmlformats.org/officeDocument/2006/relationships/image" Target="../media/image164.jpeg"/><Relationship Id="rId3" Type="http://schemas.openxmlformats.org/officeDocument/2006/relationships/image" Target="../media/image159.jpeg"/><Relationship Id="rId7" Type="http://schemas.openxmlformats.org/officeDocument/2006/relationships/image" Target="../media/image163.png"/><Relationship Id="rId2" Type="http://schemas.openxmlformats.org/officeDocument/2006/relationships/image" Target="../media/image158.jpeg"/><Relationship Id="rId1" Type="http://schemas.openxmlformats.org/officeDocument/2006/relationships/slideLayout" Target="../slideLayouts/slideLayout7.xml"/><Relationship Id="rId6" Type="http://schemas.openxmlformats.org/officeDocument/2006/relationships/image" Target="../media/image162.jpeg"/><Relationship Id="rId11" Type="http://schemas.openxmlformats.org/officeDocument/2006/relationships/image" Target="../media/image167.png"/><Relationship Id="rId5" Type="http://schemas.openxmlformats.org/officeDocument/2006/relationships/image" Target="../media/image161.jpeg"/><Relationship Id="rId10" Type="http://schemas.openxmlformats.org/officeDocument/2006/relationships/image" Target="../media/image166.png"/><Relationship Id="rId4" Type="http://schemas.openxmlformats.org/officeDocument/2006/relationships/image" Target="../media/image160.jpeg"/><Relationship Id="rId9" Type="http://schemas.openxmlformats.org/officeDocument/2006/relationships/image" Target="../media/image165.jpeg"/></Relationships>
</file>

<file path=ppt/slides/_rels/slide136.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image" Target="../media/image168.jpeg"/><Relationship Id="rId1" Type="http://schemas.openxmlformats.org/officeDocument/2006/relationships/slideLayout" Target="../slideLayouts/slideLayout7.xml"/><Relationship Id="rId5" Type="http://schemas.openxmlformats.org/officeDocument/2006/relationships/image" Target="../media/image171.jpeg"/><Relationship Id="rId4" Type="http://schemas.openxmlformats.org/officeDocument/2006/relationships/image" Target="../media/image170.jpeg"/></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7.xml"/><Relationship Id="rId1" Type="http://schemas.openxmlformats.org/officeDocument/2006/relationships/themeOverride" Target="../theme/themeOverride1.xml"/><Relationship Id="rId4" Type="http://schemas.openxmlformats.org/officeDocument/2006/relationships/image" Target="../media/image19.jpeg"/></Relationships>
</file>

<file path=ppt/slides/_rels/slide3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7.xml"/><Relationship Id="rId1" Type="http://schemas.openxmlformats.org/officeDocument/2006/relationships/themeOverride" Target="../theme/themeOverride2.xml"/></Relationships>
</file>

<file path=ppt/slides/_rels/slide4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36.jpeg"/></Relationships>
</file>

<file path=ppt/slides/_rels/slide6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40.jpeg"/><Relationship Id="rId4" Type="http://schemas.openxmlformats.org/officeDocument/2006/relationships/image" Target="../media/image39.jpeg"/></Relationships>
</file>

<file path=ppt/slides/_rels/slide6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6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8.jpeg"/><Relationship Id="rId7" Type="http://schemas.openxmlformats.org/officeDocument/2006/relationships/image" Target="../media/image52.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76.xml.rels><?xml version="1.0" encoding="UTF-8" standalone="yes"?>
<Relationships xmlns="http://schemas.openxmlformats.org/package/2006/relationships"><Relationship Id="rId8" Type="http://schemas.openxmlformats.org/officeDocument/2006/relationships/image" Target="../media/image59.jpeg"/><Relationship Id="rId3" Type="http://schemas.openxmlformats.org/officeDocument/2006/relationships/image" Target="../media/image54.jpeg"/><Relationship Id="rId7" Type="http://schemas.openxmlformats.org/officeDocument/2006/relationships/image" Target="../media/image58.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62.jpeg"/><Relationship Id="rId4" Type="http://schemas.openxmlformats.org/officeDocument/2006/relationships/image" Target="../media/image61.jpeg"/></Relationships>
</file>

<file path=ppt/slides/_rels/slide7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65.jpeg"/><Relationship Id="rId4" Type="http://schemas.openxmlformats.org/officeDocument/2006/relationships/image" Target="../media/image64.jpeg"/></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68.jpeg"/><Relationship Id="rId4" Type="http://schemas.openxmlformats.org/officeDocument/2006/relationships/image" Target="../media/image67.jpe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7.xml"/><Relationship Id="rId4" Type="http://schemas.openxmlformats.org/officeDocument/2006/relationships/image" Target="../media/image73.jpeg"/></Relationships>
</file>

<file path=ppt/slides/_rels/slide94.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7.xml"/><Relationship Id="rId4" Type="http://schemas.openxmlformats.org/officeDocument/2006/relationships/image" Target="../media/image76.jpeg"/></Relationships>
</file>

<file path=ppt/slides/_rels/slide95.xml.rels><?xml version="1.0" encoding="UTF-8" standalone="yes"?>
<Relationships xmlns="http://schemas.openxmlformats.org/package/2006/relationships"><Relationship Id="rId3" Type="http://schemas.openxmlformats.org/officeDocument/2006/relationships/image" Target="../media/image78.jpeg"/><Relationship Id="rId7" Type="http://schemas.openxmlformats.org/officeDocument/2006/relationships/image" Target="../media/image82.jpeg"/><Relationship Id="rId2" Type="http://schemas.openxmlformats.org/officeDocument/2006/relationships/image" Target="../media/image77.jpeg"/><Relationship Id="rId1" Type="http://schemas.openxmlformats.org/officeDocument/2006/relationships/slideLayout" Target="../slideLayouts/slideLayout7.xml"/><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image" Target="../media/image79.jpeg"/></Relationships>
</file>

<file path=ppt/slides/_rels/slide96.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7.xml"/><Relationship Id="rId4" Type="http://schemas.openxmlformats.org/officeDocument/2006/relationships/image" Target="../media/image85.jpeg"/></Relationships>
</file>

<file path=ppt/slides/_rels/slide97.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7.xml"/><Relationship Id="rId5" Type="http://schemas.openxmlformats.org/officeDocument/2006/relationships/image" Target="../media/image89.jpeg"/><Relationship Id="rId4" Type="http://schemas.openxmlformats.org/officeDocument/2006/relationships/image" Target="../media/image88.jpe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371600" y="3962400"/>
            <a:ext cx="3836307" cy="1938992"/>
          </a:xfrm>
          <a:prstGeom prst="rect">
            <a:avLst/>
          </a:prstGeom>
          <a:ln>
            <a:noFill/>
          </a:ln>
        </p:spPr>
        <p:txBody>
          <a:bodyPr wrap="none">
            <a:spAutoFit/>
          </a:bodyPr>
          <a:lstStyle/>
          <a:p>
            <a:pPr algn="r" rtl="1">
              <a:buFont typeface="Arial" pitchFamily="34" charset="0"/>
              <a:buChar char="•"/>
            </a:pPr>
            <a:r>
              <a:rPr lang="fa-IR" sz="2400" b="1" dirty="0" smtClean="0">
                <a:solidFill>
                  <a:schemeClr val="accent6">
                    <a:lumMod val="50000"/>
                  </a:schemeClr>
                </a:solidFill>
                <a:latin typeface="Segoe UI" pitchFamily="34" charset="0"/>
                <a:cs typeface="B Bardiya" pitchFamily="2" charset="-78"/>
              </a:rPr>
              <a:t>  مفهوم منظر شهری</a:t>
            </a:r>
          </a:p>
          <a:p>
            <a:pPr algn="r" rtl="1">
              <a:buFont typeface="Arial" pitchFamily="34" charset="0"/>
              <a:buChar char="•"/>
            </a:pPr>
            <a:r>
              <a:rPr lang="fa-IR" sz="2400" b="1" dirty="0" smtClean="0">
                <a:solidFill>
                  <a:schemeClr val="accent6">
                    <a:lumMod val="50000"/>
                  </a:schemeClr>
                </a:solidFill>
                <a:latin typeface="Segoe UI" pitchFamily="34" charset="0"/>
                <a:cs typeface="B Bardiya" pitchFamily="2" charset="-78"/>
              </a:rPr>
              <a:t>  چارچوب ساختار زیبایی شناسی منظر</a:t>
            </a:r>
          </a:p>
          <a:p>
            <a:pPr algn="r" rtl="1">
              <a:buFont typeface="Arial" pitchFamily="34" charset="0"/>
              <a:buChar char="•"/>
            </a:pPr>
            <a:r>
              <a:rPr lang="fa-IR" sz="2400" b="1" dirty="0" smtClean="0">
                <a:solidFill>
                  <a:schemeClr val="accent6">
                    <a:lumMod val="50000"/>
                  </a:schemeClr>
                </a:solidFill>
                <a:latin typeface="Segoe UI" pitchFamily="34" charset="0"/>
                <a:cs typeface="B Bardiya" pitchFamily="2" charset="-78"/>
              </a:rPr>
              <a:t>  رویکردهای عملی و نظری منظر</a:t>
            </a:r>
          </a:p>
          <a:p>
            <a:pPr algn="r" rtl="1">
              <a:buFont typeface="Arial" pitchFamily="34" charset="0"/>
              <a:buChar char="•"/>
            </a:pPr>
            <a:r>
              <a:rPr lang="fa-IR" sz="2400" b="1" dirty="0" smtClean="0">
                <a:solidFill>
                  <a:schemeClr val="accent6">
                    <a:lumMod val="50000"/>
                  </a:schemeClr>
                </a:solidFill>
                <a:latin typeface="Segoe UI" pitchFamily="34" charset="0"/>
                <a:cs typeface="B Bardiya" pitchFamily="2" charset="-78"/>
              </a:rPr>
              <a:t>نمونه موردی</a:t>
            </a:r>
          </a:p>
          <a:p>
            <a:pPr algn="r" rtl="1">
              <a:buFont typeface="Arial" pitchFamily="34" charset="0"/>
              <a:buChar char="•"/>
            </a:pPr>
            <a:r>
              <a:rPr lang="fa-IR" sz="2400" b="1" dirty="0" smtClean="0">
                <a:solidFill>
                  <a:schemeClr val="accent6">
                    <a:lumMod val="50000"/>
                  </a:schemeClr>
                </a:solidFill>
                <a:latin typeface="Segoe UI" pitchFamily="34" charset="0"/>
                <a:cs typeface="B Bardiya" pitchFamily="2" charset="-78"/>
              </a:rPr>
              <a:t>  منابع و ماخذ</a:t>
            </a:r>
            <a:endParaRPr lang="en-US" sz="2400" b="1" dirty="0">
              <a:solidFill>
                <a:schemeClr val="accent6">
                  <a:lumMod val="50000"/>
                </a:schemeClr>
              </a:solidFill>
              <a:latin typeface="Segoe UI" pitchFamily="34" charset="0"/>
              <a:cs typeface="B Bardiya" pitchFamily="2" charset="-78"/>
            </a:endParaRPr>
          </a:p>
        </p:txBody>
      </p:sp>
      <p:sp>
        <p:nvSpPr>
          <p:cNvPr id="4" name="Rectangle 3"/>
          <p:cNvSpPr/>
          <p:nvPr/>
        </p:nvSpPr>
        <p:spPr>
          <a:xfrm>
            <a:off x="3386322" y="2743200"/>
            <a:ext cx="5529078" cy="923330"/>
          </a:xfrm>
          <a:prstGeom prst="rect">
            <a:avLst/>
          </a:prstGeom>
          <a:noFill/>
          <a:ln>
            <a:noFill/>
          </a:ln>
        </p:spPr>
        <p:txBody>
          <a:bodyPr wrap="none">
            <a:spAutoFit/>
          </a:bodyPr>
          <a:lstStyle/>
          <a:p>
            <a:pPr algn="r" rtl="1"/>
            <a:r>
              <a:rPr lang="fa-IR" sz="5400" b="1" dirty="0" smtClean="0">
                <a:solidFill>
                  <a:schemeClr val="bg1"/>
                </a:solidFill>
                <a:cs typeface="B Bardiya" pitchFamily="2" charset="-78"/>
              </a:rPr>
              <a:t>تکنیک های منظر شهری</a:t>
            </a:r>
            <a:endParaRPr lang="en-US" sz="5400" b="1" dirty="0">
              <a:solidFill>
                <a:schemeClr val="bg1"/>
              </a:solidFill>
              <a:cs typeface="B Bardiya"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624729" y="762000"/>
            <a:ext cx="4054315" cy="461665"/>
          </a:xfrm>
          <a:prstGeom prst="rect">
            <a:avLst/>
          </a:prstGeom>
          <a:ln w="28575">
            <a:solidFill>
              <a:schemeClr val="accent6">
                <a:lumMod val="50000"/>
              </a:schemeClr>
            </a:solidFill>
          </a:ln>
        </p:spPr>
        <p:txBody>
          <a:bodyPr wrap="none">
            <a:spAutoFit/>
          </a:bodyPr>
          <a:lstStyle/>
          <a:p>
            <a:pPr algn="r" rtl="1"/>
            <a:r>
              <a:rPr lang="fa-IR" sz="2400" dirty="0" smtClean="0">
                <a:cs typeface="B Homa" pitchFamily="2" charset="-78"/>
              </a:rPr>
              <a:t>منظر شهری عملکرد گرا/ برنامه محور</a:t>
            </a:r>
          </a:p>
        </p:txBody>
      </p:sp>
      <p:cxnSp>
        <p:nvCxnSpPr>
          <p:cNvPr id="4" name="Straight Connector 3"/>
          <p:cNvCxnSpPr/>
          <p:nvPr/>
        </p:nvCxnSpPr>
        <p:spPr>
          <a:xfrm rot="10800000">
            <a:off x="1371600" y="990600"/>
            <a:ext cx="3048000" cy="1"/>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762000" y="1642170"/>
            <a:ext cx="7772400" cy="3539430"/>
          </a:xfrm>
          <a:prstGeom prst="rect">
            <a:avLst/>
          </a:prstGeom>
          <a:noFill/>
        </p:spPr>
        <p:txBody>
          <a:bodyPr wrap="square" rtlCol="0">
            <a:spAutoFit/>
          </a:bodyPr>
          <a:lstStyle/>
          <a:p>
            <a:pPr algn="just" rtl="1">
              <a:lnSpc>
                <a:spcPct val="200000"/>
              </a:lnSpc>
            </a:pPr>
            <a:r>
              <a:rPr lang="fa-IR" sz="1600" dirty="0" smtClean="0">
                <a:cs typeface="B Homa" pitchFamily="2" charset="-78"/>
              </a:rPr>
              <a:t>بنیان های نظری ”منظر شهری عملکردگرا/برنامه محور“ را می توان در آرا نظریه پردازان برجسته مدرنیسم همچون لوکوربوزیه و سالیوان و همچنین در مانیفست معروف این جنبش یعنی ”منشور آتن“ جستجو نمود .در واقع مفهوم منظر شهری در جنبش مدرن تحت تاثیر ”زیبایی شناسی عملکردگرا“ ی این جنبش دچار تحولی اساسی می گردد و مفهوم تزئینی و آرایشی پیشین خود را تا حدود زیادی از دست می دهد .</a:t>
            </a:r>
          </a:p>
          <a:p>
            <a:pPr algn="just" rtl="1">
              <a:lnSpc>
                <a:spcPct val="200000"/>
              </a:lnSpc>
            </a:pPr>
            <a:r>
              <a:rPr lang="fa-IR" sz="1600" dirty="0" smtClean="0">
                <a:cs typeface="B Homa" pitchFamily="2" charset="-78"/>
              </a:rPr>
              <a:t>منظر شهری عملکردگرا/برنامه محور منظری است که از واحدهای قابل تجزیه یعنی نمای تک بناها شکل گرفته است .</a:t>
            </a:r>
          </a:p>
          <a:p>
            <a:pPr algn="just" rtl="1">
              <a:lnSpc>
                <a:spcPct val="200000"/>
              </a:lnSpc>
            </a:pPr>
            <a:endParaRPr lang="fa-IR" sz="1600" dirty="0" smtClean="0">
              <a:cs typeface="B Mitra" pitchFamily="2" charset="-78"/>
            </a:endParaRPr>
          </a:p>
        </p:txBody>
      </p:sp>
      <p:sp>
        <p:nvSpPr>
          <p:cNvPr id="9" name="Rectangle 8"/>
          <p:cNvSpPr/>
          <p:nvPr/>
        </p:nvSpPr>
        <p:spPr>
          <a:xfrm>
            <a:off x="603900" y="6290846"/>
            <a:ext cx="137730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مفهوم منظر شهری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4400" y="838200"/>
            <a:ext cx="7543800" cy="2308324"/>
          </a:xfrm>
          <a:prstGeom prst="rect">
            <a:avLst/>
          </a:prstGeom>
          <a:noFill/>
        </p:spPr>
        <p:txBody>
          <a:bodyPr wrap="square" rtlCol="0">
            <a:spAutoFit/>
            <a:scene3d>
              <a:camera prst="orthographicFront"/>
              <a:lightRig rig="threePt" dir="t"/>
            </a:scene3d>
            <a:sp3d extrusionH="57150">
              <a:bevelT w="38100" h="38100"/>
            </a:sp3d>
          </a:bodyPr>
          <a:lstStyle/>
          <a:p>
            <a:pPr algn="just" rtl="1"/>
            <a:r>
              <a:rPr lang="fa-IR" dirty="0" smtClean="0">
                <a:cs typeface="B Homa" pitchFamily="2" charset="-78"/>
              </a:rPr>
              <a:t>به کار گیری این روش ساده است و می توان آنها را مستقیما در طراحی مورد استفاده قرار داد. این روش ها به خاطر استفاده از علائم و نشانه ها بیشتر جنبه تخصصی داشته و برای ارائه در مقابل مردم مفید نخواهد بود . این نمودارها را می توان برای ثبت و تحلیل فضاهای عابرین پیاده و سرعت کم مورد استفاده قرار داد.  </a:t>
            </a:r>
          </a:p>
          <a:p>
            <a:pPr algn="just" rtl="1"/>
            <a:r>
              <a:rPr lang="fa-IR" dirty="0" smtClean="0">
                <a:cs typeface="B Homa" pitchFamily="2" charset="-78"/>
              </a:rPr>
              <a:t>ثیل سعی می کند کلیه خصوصیات فضا را برروی نقشه منعکس سازد  به این ترتیب وسیله ای تحلیلی و عمومی برای برداشت و شناخت فضا و نهایتا طراحی آن ارائه می نماید. اهمیت این روش در مقایسه با روش های سنتی، تحلیلی  بودن آن است.</a:t>
            </a:r>
          </a:p>
          <a:p>
            <a:pPr lvl="1" algn="just" rtl="1"/>
            <a:endParaRPr lang="en-US" dirty="0" smtClean="0">
              <a:cs typeface="B Homa" pitchFamily="2" charset="-78"/>
            </a:endParaRPr>
          </a:p>
        </p:txBody>
      </p:sp>
      <p:pic>
        <p:nvPicPr>
          <p:cNvPr id="3" name="Picture 3"/>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76400" y="2590800"/>
            <a:ext cx="5410200" cy="4038600"/>
          </a:xfrm>
          <a:prstGeom prst="rect">
            <a:avLst/>
          </a:prstGeom>
          <a:noFill/>
          <a:ln w="9525">
            <a:noFill/>
            <a:miter lim="800000"/>
            <a:headEnd/>
            <a:tailEnd/>
          </a:ln>
          <a:effectLst/>
        </p:spPr>
      </p:pic>
      <p:grpSp>
        <p:nvGrpSpPr>
          <p:cNvPr id="2" name="Group 4"/>
          <p:cNvGrpSpPr/>
          <p:nvPr/>
        </p:nvGrpSpPr>
        <p:grpSpPr>
          <a:xfrm>
            <a:off x="304800" y="6290846"/>
            <a:ext cx="7696200" cy="338554"/>
            <a:chOff x="304800" y="6290846"/>
            <a:chExt cx="7696200" cy="338554"/>
          </a:xfrm>
        </p:grpSpPr>
        <p:cxnSp>
          <p:nvCxnSpPr>
            <p:cNvPr id="6" name="Straight Connector 5"/>
            <p:cNvCxnSpPr/>
            <p:nvPr/>
          </p:nvCxnSpPr>
          <p:spPr>
            <a:xfrm rot="10800000">
              <a:off x="1600200" y="6477000"/>
              <a:ext cx="6400800"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0480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gr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971800" y="3872519"/>
            <a:ext cx="2590800" cy="1748631"/>
          </a:xfrm>
          <a:prstGeom prst="rect">
            <a:avLst/>
          </a:prstGeom>
          <a:noFill/>
          <a:ln w="9525">
            <a:noFill/>
            <a:miter lim="800000"/>
            <a:headEnd/>
            <a:tailEnd/>
          </a:ln>
          <a:effectLst/>
        </p:spPr>
      </p:pic>
      <p:sp>
        <p:nvSpPr>
          <p:cNvPr id="71" name="TextBox 70"/>
          <p:cNvSpPr txBox="1"/>
          <p:nvPr/>
        </p:nvSpPr>
        <p:spPr>
          <a:xfrm>
            <a:off x="876300" y="1563469"/>
            <a:ext cx="1485900" cy="2323713"/>
          </a:xfrm>
          <a:prstGeom prst="rect">
            <a:avLst/>
          </a:prstGeom>
          <a:noFill/>
          <a:ln w="15875">
            <a:solidFill>
              <a:srgbClr val="453654"/>
            </a:solidFill>
          </a:ln>
        </p:spPr>
        <p:txBody>
          <a:bodyPr wrap="square" rtlCol="0">
            <a:spAutoFit/>
            <a:scene3d>
              <a:camera prst="orthographicFront"/>
              <a:lightRig rig="threePt" dir="t"/>
            </a:scene3d>
            <a:sp3d extrusionH="57150">
              <a:bevelT w="38100" h="38100"/>
            </a:sp3d>
          </a:bodyPr>
          <a:lstStyle/>
          <a:p>
            <a:r>
              <a:rPr lang="en-US" sz="2800" b="1" dirty="0" smtClean="0">
                <a:solidFill>
                  <a:srgbClr val="453654"/>
                </a:solidFill>
                <a:effectLst>
                  <a:reflection blurRad="6350" stA="55000" endA="300" endPos="45500" dir="5400000" sy="-100000" algn="bl" rotWithShape="0"/>
                </a:effectLst>
              </a:rPr>
              <a:t>Space</a:t>
            </a:r>
          </a:p>
          <a:p>
            <a:endParaRPr lang="en-US" sz="1050" dirty="0" smtClean="0">
              <a:solidFill>
                <a:schemeClr val="accent5">
                  <a:lumMod val="50000"/>
                </a:schemeClr>
              </a:solidFill>
              <a:effectLst/>
            </a:endParaRPr>
          </a:p>
          <a:p>
            <a:r>
              <a:rPr lang="en-US" sz="1050" dirty="0" smtClean="0">
                <a:solidFill>
                  <a:schemeClr val="accent5">
                    <a:lumMod val="50000"/>
                  </a:schemeClr>
                </a:solidFill>
                <a:effectLst/>
              </a:rPr>
              <a:t>Whose space establishing elements</a:t>
            </a:r>
          </a:p>
          <a:p>
            <a:r>
              <a:rPr lang="en-US" sz="1050" dirty="0" smtClean="0">
                <a:solidFill>
                  <a:schemeClr val="accent5">
                    <a:lumMod val="50000"/>
                  </a:schemeClr>
                </a:solidFill>
                <a:effectLst/>
              </a:rPr>
              <a:t> are</a:t>
            </a:r>
          </a:p>
          <a:p>
            <a:endParaRPr lang="en-US" sz="1050" b="1" dirty="0">
              <a:solidFill>
                <a:schemeClr val="accent5">
                  <a:lumMod val="50000"/>
                </a:schemeClr>
              </a:solidFill>
              <a:effectLst/>
            </a:endParaRPr>
          </a:p>
          <a:p>
            <a:endParaRPr lang="en-US" sz="1050" b="1" dirty="0" smtClean="0">
              <a:solidFill>
                <a:schemeClr val="accent5">
                  <a:lumMod val="50000"/>
                </a:schemeClr>
              </a:solidFill>
              <a:effectLst/>
            </a:endParaRPr>
          </a:p>
          <a:p>
            <a:r>
              <a:rPr lang="en-US" b="1" dirty="0" smtClean="0">
                <a:solidFill>
                  <a:schemeClr val="accent5">
                    <a:lumMod val="50000"/>
                  </a:schemeClr>
                </a:solidFill>
                <a:effectLst>
                  <a:reflection blurRad="6350" stA="55000" endA="300" endPos="45500" dir="5400000" sy="-100000" algn="bl" rotWithShape="0"/>
                </a:effectLst>
              </a:rPr>
              <a:t>S</a:t>
            </a:r>
            <a:r>
              <a:rPr lang="en-US" sz="1400" dirty="0" smtClean="0">
                <a:solidFill>
                  <a:schemeClr val="accent5">
                    <a:lumMod val="50000"/>
                  </a:schemeClr>
                </a:solidFill>
                <a:effectLst>
                  <a:reflection blurRad="6350" stA="55000" endA="300" endPos="45500" dir="5400000" sy="-100000" algn="bl" rotWithShape="0"/>
                </a:effectLst>
              </a:rPr>
              <a:t>urfaces</a:t>
            </a:r>
          </a:p>
          <a:p>
            <a:r>
              <a:rPr lang="en-US" sz="1400" b="1" dirty="0" smtClean="0">
                <a:solidFill>
                  <a:schemeClr val="accent5">
                    <a:lumMod val="50000"/>
                  </a:schemeClr>
                </a:solidFill>
                <a:effectLst>
                  <a:reflection blurRad="6350" stA="55000" endA="300" endPos="45500" dir="5400000" sy="-100000" algn="bl" rotWithShape="0"/>
                </a:effectLst>
              </a:rPr>
              <a:t> </a:t>
            </a:r>
            <a:r>
              <a:rPr lang="en-US" b="1" dirty="0" smtClean="0">
                <a:solidFill>
                  <a:schemeClr val="accent5">
                    <a:lumMod val="50000"/>
                  </a:schemeClr>
                </a:solidFill>
                <a:effectLst>
                  <a:reflection blurRad="6350" stA="55000" endA="300" endPos="45500" dir="5400000" sy="-100000" algn="bl" rotWithShape="0"/>
                </a:effectLst>
              </a:rPr>
              <a:t>S</a:t>
            </a:r>
            <a:r>
              <a:rPr lang="en-US" sz="1400" dirty="0" smtClean="0">
                <a:solidFill>
                  <a:schemeClr val="accent5">
                    <a:lumMod val="50000"/>
                  </a:schemeClr>
                </a:solidFill>
                <a:effectLst>
                  <a:reflection blurRad="6350" stA="55000" endA="300" endPos="45500" dir="5400000" sy="-100000" algn="bl" rotWithShape="0"/>
                </a:effectLst>
              </a:rPr>
              <a:t>creens</a:t>
            </a:r>
          </a:p>
          <a:p>
            <a:r>
              <a:rPr lang="en-US" sz="1400" b="1" dirty="0" smtClean="0">
                <a:solidFill>
                  <a:schemeClr val="accent5">
                    <a:lumMod val="50000"/>
                  </a:schemeClr>
                </a:solidFill>
                <a:effectLst>
                  <a:reflection blurRad="6350" stA="55000" endA="300" endPos="45500" dir="5400000" sy="-100000" algn="bl" rotWithShape="0"/>
                </a:effectLst>
              </a:rPr>
              <a:t> </a:t>
            </a:r>
            <a:r>
              <a:rPr lang="en-US" b="1" dirty="0" smtClean="0">
                <a:solidFill>
                  <a:schemeClr val="accent5">
                    <a:lumMod val="50000"/>
                  </a:schemeClr>
                </a:solidFill>
                <a:effectLst>
                  <a:reflection blurRad="6350" stA="55000" endA="300" endPos="45500" dir="5400000" sy="-100000" algn="bl" rotWithShape="0"/>
                </a:effectLst>
              </a:rPr>
              <a:t>O</a:t>
            </a:r>
            <a:r>
              <a:rPr lang="en-US" sz="1400" dirty="0" smtClean="0">
                <a:solidFill>
                  <a:schemeClr val="accent5">
                    <a:lumMod val="50000"/>
                  </a:schemeClr>
                </a:solidFill>
                <a:effectLst>
                  <a:reflection blurRad="6350" stA="55000" endA="300" endPos="45500" dir="5400000" sy="-100000" algn="bl" rotWithShape="0"/>
                </a:effectLst>
              </a:rPr>
              <a:t>bjects</a:t>
            </a:r>
            <a:r>
              <a:rPr lang="en-US" sz="1400" b="1" dirty="0" smtClean="0">
                <a:solidFill>
                  <a:schemeClr val="accent5">
                    <a:lumMod val="50000"/>
                  </a:schemeClr>
                </a:solidFill>
                <a:effectLst>
                  <a:reflection blurRad="6350" stA="55000" endA="300" endPos="45500" dir="5400000" sy="-100000" algn="bl" rotWithShape="0"/>
                </a:effectLst>
              </a:rPr>
              <a:t> </a:t>
            </a:r>
          </a:p>
        </p:txBody>
      </p:sp>
      <p:sp>
        <p:nvSpPr>
          <p:cNvPr id="74" name="TextBox 73"/>
          <p:cNvSpPr txBox="1"/>
          <p:nvPr/>
        </p:nvSpPr>
        <p:spPr>
          <a:xfrm>
            <a:off x="3695700" y="1565791"/>
            <a:ext cx="1333500" cy="2323713"/>
          </a:xfrm>
          <a:prstGeom prst="rect">
            <a:avLst/>
          </a:prstGeom>
          <a:noFill/>
          <a:ln>
            <a:solidFill>
              <a:srgbClr val="453654"/>
            </a:solidFill>
          </a:ln>
        </p:spPr>
        <p:txBody>
          <a:bodyPr wrap="square" rtlCol="0">
            <a:spAutoFit/>
            <a:scene3d>
              <a:camera prst="orthographicFront"/>
              <a:lightRig rig="threePt" dir="t"/>
            </a:scene3d>
            <a:sp3d extrusionH="57150">
              <a:bevelT w="38100" h="38100"/>
            </a:sp3d>
          </a:bodyPr>
          <a:lstStyle/>
          <a:p>
            <a:r>
              <a:rPr lang="en-US" sz="2800" b="1" dirty="0" smtClean="0">
                <a:solidFill>
                  <a:srgbClr val="453654"/>
                </a:solidFill>
                <a:effectLst>
                  <a:reflection blurRad="6350" stA="55000" endA="300" endPos="45500" dir="5400000" sy="-100000" algn="bl" rotWithShape="0"/>
                </a:effectLst>
              </a:rPr>
              <a:t>Place</a:t>
            </a:r>
          </a:p>
          <a:p>
            <a:endParaRPr lang="en-US" sz="1050" dirty="0" smtClean="0">
              <a:solidFill>
                <a:schemeClr val="accent5">
                  <a:lumMod val="50000"/>
                </a:schemeClr>
              </a:solidFill>
              <a:effectLst/>
            </a:endParaRPr>
          </a:p>
          <a:p>
            <a:r>
              <a:rPr lang="en-US" sz="1050" dirty="0" smtClean="0">
                <a:solidFill>
                  <a:schemeClr val="accent5">
                    <a:lumMod val="50000"/>
                  </a:schemeClr>
                </a:solidFill>
                <a:effectLst/>
              </a:rPr>
              <a:t>whose place qualifying agents are</a:t>
            </a:r>
          </a:p>
          <a:p>
            <a:endParaRPr lang="en-US" sz="1050" b="1" dirty="0" smtClean="0">
              <a:solidFill>
                <a:schemeClr val="accent5">
                  <a:lumMod val="50000"/>
                </a:schemeClr>
              </a:solidFill>
              <a:effectLst>
                <a:reflection blurRad="6350" stA="55000" endA="300" endPos="45500" dir="5400000" sy="-100000" algn="bl" rotWithShape="0"/>
              </a:effectLst>
            </a:endParaRPr>
          </a:p>
          <a:p>
            <a:endParaRPr lang="en-US" sz="1050" b="1" dirty="0" smtClean="0">
              <a:solidFill>
                <a:schemeClr val="accent5">
                  <a:lumMod val="50000"/>
                </a:schemeClr>
              </a:solidFill>
              <a:effectLst>
                <a:reflection blurRad="6350" stA="55000" endA="300" endPos="45500" dir="5400000" sy="-100000" algn="bl" rotWithShape="0"/>
              </a:effectLst>
            </a:endParaRPr>
          </a:p>
          <a:p>
            <a:r>
              <a:rPr lang="en-US" b="1" dirty="0" smtClean="0">
                <a:solidFill>
                  <a:schemeClr val="accent5">
                    <a:lumMod val="50000"/>
                  </a:schemeClr>
                </a:solidFill>
                <a:effectLst>
                  <a:reflection blurRad="6350" stA="55000" endA="300" endPos="45500" dir="5400000" sy="-100000" algn="bl" rotWithShape="0"/>
                </a:effectLst>
              </a:rPr>
              <a:t>P</a:t>
            </a:r>
            <a:r>
              <a:rPr lang="en-US" sz="1400" dirty="0" smtClean="0">
                <a:solidFill>
                  <a:schemeClr val="accent5">
                    <a:lumMod val="50000"/>
                  </a:schemeClr>
                </a:solidFill>
                <a:effectLst>
                  <a:reflection blurRad="6350" stA="55000" endA="300" endPos="45500" dir="5400000" sy="-100000" algn="bl" rotWithShape="0"/>
                </a:effectLst>
              </a:rPr>
              <a:t>rops </a:t>
            </a:r>
            <a:r>
              <a:rPr lang="en-US" b="1" dirty="0" smtClean="0">
                <a:solidFill>
                  <a:schemeClr val="accent5">
                    <a:lumMod val="50000"/>
                  </a:schemeClr>
                </a:solidFill>
                <a:effectLst>
                  <a:reflection blurRad="6350" stA="55000" endA="300" endPos="45500" dir="5400000" sy="-100000" algn="bl" rotWithShape="0"/>
                </a:effectLst>
              </a:rPr>
              <a:t>F</a:t>
            </a:r>
            <a:r>
              <a:rPr lang="en-US" sz="1400" dirty="0" smtClean="0">
                <a:solidFill>
                  <a:schemeClr val="accent5">
                    <a:lumMod val="50000"/>
                  </a:schemeClr>
                </a:solidFill>
                <a:effectLst>
                  <a:reflection blurRad="6350" stA="55000" endA="300" endPos="45500" dir="5400000" sy="-100000" algn="bl" rotWithShape="0"/>
                </a:effectLst>
              </a:rPr>
              <a:t>inishes </a:t>
            </a:r>
            <a:r>
              <a:rPr lang="en-US" b="1" dirty="0" smtClean="0">
                <a:solidFill>
                  <a:schemeClr val="accent5">
                    <a:lumMod val="50000"/>
                  </a:schemeClr>
                </a:solidFill>
                <a:effectLst>
                  <a:reflection blurRad="6350" stA="55000" endA="300" endPos="45500" dir="5400000" sy="-100000" algn="bl" rotWithShape="0"/>
                </a:effectLst>
              </a:rPr>
              <a:t>E</a:t>
            </a:r>
            <a:r>
              <a:rPr lang="en-US" sz="1400" dirty="0" smtClean="0">
                <a:solidFill>
                  <a:schemeClr val="accent5">
                    <a:lumMod val="50000"/>
                  </a:schemeClr>
                </a:solidFill>
                <a:effectLst>
                  <a:reflection blurRad="6350" stA="55000" endA="300" endPos="45500" dir="5400000" sy="-100000" algn="bl" rotWithShape="0"/>
                </a:effectLst>
              </a:rPr>
              <a:t>ffects</a:t>
            </a:r>
          </a:p>
        </p:txBody>
      </p:sp>
      <p:sp>
        <p:nvSpPr>
          <p:cNvPr id="75" name="TextBox 74"/>
          <p:cNvSpPr txBox="1"/>
          <p:nvPr/>
        </p:nvSpPr>
        <p:spPr>
          <a:xfrm>
            <a:off x="6210300" y="1591270"/>
            <a:ext cx="1866900" cy="2323713"/>
          </a:xfrm>
          <a:prstGeom prst="rect">
            <a:avLst/>
          </a:prstGeom>
          <a:noFill/>
          <a:ln>
            <a:solidFill>
              <a:srgbClr val="453654"/>
            </a:solidFill>
          </a:ln>
        </p:spPr>
        <p:txBody>
          <a:bodyPr wrap="square" rtlCol="0">
            <a:spAutoFit/>
            <a:scene3d>
              <a:camera prst="orthographicFront"/>
              <a:lightRig rig="threePt" dir="t"/>
            </a:scene3d>
            <a:sp3d extrusionH="57150">
              <a:bevelT w="38100" h="38100"/>
            </a:sp3d>
          </a:bodyPr>
          <a:lstStyle/>
          <a:p>
            <a:r>
              <a:rPr lang="en-US" sz="2800" b="1" dirty="0" smtClean="0">
                <a:solidFill>
                  <a:srgbClr val="453654"/>
                </a:solidFill>
                <a:effectLst>
                  <a:reflection blurRad="6350" stA="55000" endA="300" endPos="45500" dir="5400000" sy="-100000" algn="bl" rotWithShape="0"/>
                </a:effectLst>
              </a:rPr>
              <a:t>Occasion</a:t>
            </a:r>
          </a:p>
          <a:p>
            <a:endParaRPr lang="en-US" sz="1050" dirty="0" smtClean="0">
              <a:solidFill>
                <a:schemeClr val="accent5">
                  <a:lumMod val="50000"/>
                </a:schemeClr>
              </a:solidFill>
              <a:effectLst>
                <a:reflection blurRad="6350" stA="55000" endA="300" endPos="45500" dir="5400000" sy="-100000" algn="bl" rotWithShape="0"/>
              </a:effectLst>
            </a:endParaRPr>
          </a:p>
          <a:p>
            <a:r>
              <a:rPr lang="en-US" sz="1050" dirty="0" smtClean="0">
                <a:solidFill>
                  <a:schemeClr val="accent5">
                    <a:lumMod val="50000"/>
                  </a:schemeClr>
                </a:solidFill>
                <a:effectLst>
                  <a:reflection blurRad="6350" stA="55000" endA="300" endPos="45500" dir="5400000" sy="-100000" algn="bl" rotWithShape="0"/>
                </a:effectLst>
              </a:rPr>
              <a:t>Whose occasion conditioning elements</a:t>
            </a:r>
          </a:p>
          <a:p>
            <a:r>
              <a:rPr lang="en-US" sz="1050" dirty="0" smtClean="0">
                <a:solidFill>
                  <a:schemeClr val="accent5">
                    <a:lumMod val="50000"/>
                  </a:schemeClr>
                </a:solidFill>
                <a:effectLst>
                  <a:reflection blurRad="6350" stA="55000" endA="300" endPos="45500" dir="5400000" sy="-100000" algn="bl" rotWithShape="0"/>
                </a:effectLst>
              </a:rPr>
              <a:t> are</a:t>
            </a:r>
          </a:p>
          <a:p>
            <a:endParaRPr lang="en-US" sz="1050" b="1" dirty="0">
              <a:solidFill>
                <a:schemeClr val="accent5">
                  <a:lumMod val="50000"/>
                </a:schemeClr>
              </a:solidFill>
              <a:effectLst>
                <a:reflection blurRad="6350" stA="55000" endA="300" endPos="45500" dir="5400000" sy="-100000" algn="bl" rotWithShape="0"/>
              </a:effectLst>
            </a:endParaRPr>
          </a:p>
          <a:p>
            <a:endParaRPr lang="en-US" sz="1050" b="1" dirty="0" smtClean="0">
              <a:solidFill>
                <a:schemeClr val="accent5">
                  <a:lumMod val="50000"/>
                </a:schemeClr>
              </a:solidFill>
              <a:effectLst>
                <a:reflection blurRad="6350" stA="55000" endA="300" endPos="45500" dir="5400000" sy="-100000" algn="bl" rotWithShape="0"/>
              </a:effectLst>
            </a:endParaRPr>
          </a:p>
          <a:p>
            <a:r>
              <a:rPr lang="en-US" sz="1050" b="1" dirty="0" smtClean="0">
                <a:solidFill>
                  <a:schemeClr val="accent5">
                    <a:lumMod val="50000"/>
                  </a:schemeClr>
                </a:solidFill>
                <a:effectLst>
                  <a:reflection blurRad="6350" stA="55000" endA="300" endPos="45500" dir="5400000" sy="-100000" algn="bl" rotWithShape="0"/>
                </a:effectLst>
              </a:rPr>
              <a:t> </a:t>
            </a:r>
            <a:r>
              <a:rPr lang="en-US" b="1" dirty="0" smtClean="0">
                <a:solidFill>
                  <a:schemeClr val="accent5">
                    <a:lumMod val="50000"/>
                  </a:schemeClr>
                </a:solidFill>
                <a:effectLst>
                  <a:reflection blurRad="6350" stA="55000" endA="300" endPos="45500" dir="5400000" sy="-100000" algn="bl" rotWithShape="0"/>
                </a:effectLst>
              </a:rPr>
              <a:t>M</a:t>
            </a:r>
            <a:r>
              <a:rPr lang="en-US" sz="1400" dirty="0" smtClean="0">
                <a:solidFill>
                  <a:schemeClr val="accent5">
                    <a:lumMod val="50000"/>
                  </a:schemeClr>
                </a:solidFill>
                <a:effectLst>
                  <a:reflection blurRad="6350" stA="55000" endA="300" endPos="45500" dir="5400000" sy="-100000" algn="bl" rotWithShape="0"/>
                </a:effectLst>
              </a:rPr>
              <a:t>en</a:t>
            </a:r>
          </a:p>
          <a:p>
            <a:r>
              <a:rPr lang="en-US" b="1" dirty="0" smtClean="0">
                <a:solidFill>
                  <a:schemeClr val="accent5">
                    <a:lumMod val="50000"/>
                  </a:schemeClr>
                </a:solidFill>
                <a:effectLst>
                  <a:reflection blurRad="6350" stA="55000" endA="300" endPos="45500" dir="5400000" sy="-100000" algn="bl" rotWithShape="0"/>
                </a:effectLst>
              </a:rPr>
              <a:t>W</a:t>
            </a:r>
            <a:r>
              <a:rPr lang="en-US" sz="1400" dirty="0" smtClean="0">
                <a:solidFill>
                  <a:schemeClr val="accent5">
                    <a:lumMod val="50000"/>
                  </a:schemeClr>
                </a:solidFill>
                <a:effectLst>
                  <a:reflection blurRad="6350" stA="55000" endA="300" endPos="45500" dir="5400000" sy="-100000" algn="bl" rotWithShape="0"/>
                </a:effectLst>
              </a:rPr>
              <a:t>omen </a:t>
            </a:r>
          </a:p>
          <a:p>
            <a:r>
              <a:rPr lang="en-US" b="1" dirty="0" smtClean="0">
                <a:solidFill>
                  <a:schemeClr val="accent5">
                    <a:lumMod val="50000"/>
                  </a:schemeClr>
                </a:solidFill>
                <a:effectLst>
                  <a:reflection blurRad="6350" stA="55000" endA="300" endPos="45500" dir="5400000" sy="-100000" algn="bl" rotWithShape="0"/>
                </a:effectLst>
              </a:rPr>
              <a:t>C</a:t>
            </a:r>
            <a:r>
              <a:rPr lang="en-US" sz="1400" dirty="0" smtClean="0">
                <a:solidFill>
                  <a:schemeClr val="accent5">
                    <a:lumMod val="50000"/>
                  </a:schemeClr>
                </a:solidFill>
                <a:effectLst>
                  <a:reflection blurRad="6350" stA="55000" endA="300" endPos="45500" dir="5400000" sy="-100000" algn="bl" rotWithShape="0"/>
                </a:effectLst>
              </a:rPr>
              <a:t>hildren</a:t>
            </a:r>
            <a:endParaRPr lang="en-US" sz="1400" dirty="0">
              <a:solidFill>
                <a:schemeClr val="accent5">
                  <a:lumMod val="50000"/>
                </a:schemeClr>
              </a:solidFill>
              <a:effectLst>
                <a:reflection blurRad="6350" stA="55000" endA="300" endPos="45500" dir="5400000" sy="-100000" algn="bl" rotWithShape="0"/>
              </a:effectLst>
            </a:endParaRPr>
          </a:p>
        </p:txBody>
      </p:sp>
      <p:sp>
        <p:nvSpPr>
          <p:cNvPr id="4" name="TextBox 3"/>
          <p:cNvSpPr txBox="1"/>
          <p:nvPr/>
        </p:nvSpPr>
        <p:spPr>
          <a:xfrm>
            <a:off x="403472" y="914400"/>
            <a:ext cx="4092328" cy="318448"/>
          </a:xfrm>
          <a:prstGeom prst="rect">
            <a:avLst/>
          </a:prstGeom>
          <a:noFill/>
        </p:spPr>
        <p:txBody>
          <a:bodyPr wrap="square" rtlCol="0">
            <a:spAutoFit/>
            <a:scene3d>
              <a:camera prst="orthographicFront"/>
              <a:lightRig rig="threePt" dir="t"/>
            </a:scene3d>
            <a:sp3d extrusionH="57150">
              <a:bevelT w="38100" h="38100"/>
            </a:sp3d>
          </a:bodyPr>
          <a:lstStyle/>
          <a:p>
            <a:r>
              <a:rPr lang="en-US" sz="1400" dirty="0" smtClean="0"/>
              <a:t>Scene is composed of  space, place, and occasion.</a:t>
            </a:r>
          </a:p>
        </p:txBody>
      </p:sp>
      <p:sp>
        <p:nvSpPr>
          <p:cNvPr id="200" name="Rectangle 199"/>
          <p:cNvSpPr/>
          <p:nvPr/>
        </p:nvSpPr>
        <p:spPr>
          <a:xfrm>
            <a:off x="228600" y="457200"/>
            <a:ext cx="5105400" cy="369332"/>
          </a:xfrm>
          <a:prstGeom prst="rect">
            <a:avLst/>
          </a:prstGeom>
        </p:spPr>
        <p:txBody>
          <a:bodyPr wrap="square">
            <a:spAutoFit/>
            <a:scene3d>
              <a:camera prst="orthographicFront"/>
              <a:lightRig rig="threePt" dir="t"/>
            </a:scene3d>
            <a:sp3d extrusionH="57150">
              <a:bevelT w="38100" h="38100"/>
            </a:sp3d>
          </a:bodyPr>
          <a:lstStyle/>
          <a:p>
            <a:r>
              <a:rPr lang="en-US" b="1" dirty="0" smtClean="0">
                <a:effectLst>
                  <a:reflection blurRad="6350" stA="55000" endA="300" endPos="45500" dir="5400000" sy="-100000" algn="bl" rotWithShape="0"/>
                </a:effectLst>
              </a:rPr>
              <a:t>ENVIRONMENT       INTRODUCTION</a:t>
            </a:r>
          </a:p>
        </p:txBody>
      </p:sp>
      <p:sp>
        <p:nvSpPr>
          <p:cNvPr id="204" name="Rectangle 203"/>
          <p:cNvSpPr/>
          <p:nvPr/>
        </p:nvSpPr>
        <p:spPr>
          <a:xfrm>
            <a:off x="268096" y="990600"/>
            <a:ext cx="153848" cy="153848"/>
          </a:xfrm>
          <a:prstGeom prst="rect">
            <a:avLst/>
          </a:prstGeom>
          <a:solidFill>
            <a:srgbClr val="2F432D"/>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lIns="162000" tIns="0" rIns="72000" bIns="72000" rtlCol="0" anchor="ctr"/>
          <a:lstStyle/>
          <a:p>
            <a:pPr algn="ctr">
              <a:buFont typeface="Wingdings" pitchFamily="2" charset="2"/>
              <a:buChar char="ü"/>
            </a:pPr>
            <a:endParaRPr lang="en-US" dirty="0">
              <a:solidFill>
                <a:srgbClr val="C00000"/>
              </a:solidFill>
            </a:endParaRPr>
          </a:p>
        </p:txBody>
      </p:sp>
      <p:sp>
        <p:nvSpPr>
          <p:cNvPr id="62" name="TextBox 61"/>
          <p:cNvSpPr txBox="1"/>
          <p:nvPr/>
        </p:nvSpPr>
        <p:spPr>
          <a:xfrm>
            <a:off x="4920880" y="963304"/>
            <a:ext cx="4057072" cy="276999"/>
          </a:xfrm>
          <a:prstGeom prst="rect">
            <a:avLst/>
          </a:prstGeom>
          <a:noFill/>
        </p:spPr>
        <p:txBody>
          <a:bodyPr wrap="square" rtlCol="0">
            <a:spAutoFit/>
            <a:scene3d>
              <a:camera prst="orthographicFront"/>
              <a:lightRig rig="threePt" dir="t"/>
            </a:scene3d>
            <a:sp3d extrusionH="57150">
              <a:bevelT w="38100" h="38100"/>
            </a:sp3d>
          </a:bodyPr>
          <a:lstStyle/>
          <a:p>
            <a:pPr algn="r" rtl="1"/>
            <a:r>
              <a:rPr lang="fa-IR" sz="1200" dirty="0" smtClean="0">
                <a:cs typeface="B Homa" pitchFamily="2" charset="-78"/>
              </a:rPr>
              <a:t>هر چشم انداز از سه جز فضا، مکان و موقعیت تشکیل شده است.</a:t>
            </a:r>
            <a:endParaRPr lang="en-US" sz="1200" dirty="0" smtClean="0">
              <a:cs typeface="B Homa" pitchFamily="2" charset="-78"/>
            </a:endParaRPr>
          </a:p>
        </p:txBody>
      </p:sp>
      <p:cxnSp>
        <p:nvCxnSpPr>
          <p:cNvPr id="65" name="Straight Connector 64"/>
          <p:cNvCxnSpPr/>
          <p:nvPr/>
        </p:nvCxnSpPr>
        <p:spPr>
          <a:xfrm>
            <a:off x="4378656" y="1121392"/>
            <a:ext cx="1066800" cy="0"/>
          </a:xfrm>
          <a:prstGeom prst="line">
            <a:avLst/>
          </a:prstGeom>
          <a:ln w="19050">
            <a:solidFill>
              <a:srgbClr val="216529"/>
            </a:solidFill>
            <a:prstDash val="sysDot"/>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228600" y="5678269"/>
            <a:ext cx="8749352" cy="646331"/>
          </a:xfrm>
          <a:prstGeom prst="rect">
            <a:avLst/>
          </a:prstGeom>
          <a:noFill/>
        </p:spPr>
        <p:txBody>
          <a:bodyPr wrap="square" rtlCol="0">
            <a:spAutoFit/>
            <a:scene3d>
              <a:camera prst="orthographicFront"/>
              <a:lightRig rig="threePt" dir="t"/>
            </a:scene3d>
            <a:sp3d extrusionH="57150">
              <a:bevelT w="38100" h="38100"/>
            </a:sp3d>
          </a:bodyPr>
          <a:lstStyle/>
          <a:p>
            <a:pPr algn="r" rtl="1"/>
            <a:r>
              <a:rPr lang="fa-IR" dirty="0" smtClean="0">
                <a:cs typeface="B Homa" pitchFamily="2" charset="-78"/>
              </a:rPr>
              <a:t>در این تکنیک ما با بررسی اجزاء فضا و مبلمان موجود در یک مکان خاص و با در نظر گرفتن موقعیت فرد در هر سکانس به تحلیل کیفی چشم انداز مورد نظر می پردازیم .</a:t>
            </a:r>
            <a:endParaRPr lang="en-US" dirty="0" smtClean="0">
              <a:cs typeface="B Homa" pitchFamily="2" charset="-78"/>
            </a:endParaRPr>
          </a:p>
        </p:txBody>
      </p:sp>
      <p:pic>
        <p:nvPicPr>
          <p:cNvPr id="1028" name="Picture 4"/>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04800" y="3918090"/>
            <a:ext cx="2137229" cy="1640200"/>
          </a:xfrm>
          <a:prstGeom prst="rect">
            <a:avLst/>
          </a:prstGeom>
          <a:noFill/>
          <a:ln w="9525">
            <a:noFill/>
            <a:miter lim="800000"/>
            <a:headEnd/>
            <a:tailEnd/>
          </a:ln>
          <a:effectLst/>
        </p:spPr>
      </p:pic>
      <p:pic>
        <p:nvPicPr>
          <p:cNvPr id="1030" name="Picture 6"/>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248401" y="4375290"/>
            <a:ext cx="2362199" cy="1302979"/>
          </a:xfrm>
          <a:prstGeom prst="rect">
            <a:avLst/>
          </a:prstGeom>
          <a:noFill/>
          <a:ln w="9525">
            <a:noFill/>
            <a:miter lim="800000"/>
            <a:headEnd/>
            <a:tailEnd/>
          </a:ln>
          <a:effectLst/>
        </p:spPr>
      </p:pic>
      <p:grpSp>
        <p:nvGrpSpPr>
          <p:cNvPr id="2" name="Group 85"/>
          <p:cNvGrpSpPr/>
          <p:nvPr/>
        </p:nvGrpSpPr>
        <p:grpSpPr>
          <a:xfrm>
            <a:off x="2514600" y="4713069"/>
            <a:ext cx="3581400" cy="457200"/>
            <a:chOff x="2514600" y="4749800"/>
            <a:chExt cx="3581400" cy="457200"/>
          </a:xfrm>
          <a:noFill/>
          <a:effectLst>
            <a:outerShdw blurRad="50800" dist="38100" dir="2700000" algn="tl" rotWithShape="0">
              <a:prstClr val="black">
                <a:alpha val="40000"/>
              </a:prstClr>
            </a:outerShdw>
          </a:effectLst>
        </p:grpSpPr>
        <p:sp>
          <p:nvSpPr>
            <p:cNvPr id="84" name="Cross 83"/>
            <p:cNvSpPr/>
            <p:nvPr/>
          </p:nvSpPr>
          <p:spPr>
            <a:xfrm>
              <a:off x="2514600" y="4749800"/>
              <a:ext cx="457200" cy="457200"/>
            </a:xfrm>
            <a:prstGeom prst="plus">
              <a:avLst>
                <a:gd name="adj" fmla="val 41667"/>
              </a:avLst>
            </a:prstGeom>
            <a:grpFill/>
            <a:ln w="22225">
              <a:solidFill>
                <a:srgbClr val="453654"/>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5" name="Cross 84"/>
            <p:cNvSpPr/>
            <p:nvPr/>
          </p:nvSpPr>
          <p:spPr>
            <a:xfrm>
              <a:off x="5638800" y="4749800"/>
              <a:ext cx="457200" cy="457200"/>
            </a:xfrm>
            <a:prstGeom prst="plus">
              <a:avLst>
                <a:gd name="adj" fmla="val 41667"/>
              </a:avLst>
            </a:prstGeom>
            <a:grpFill/>
            <a:ln w="22225">
              <a:solidFill>
                <a:srgbClr val="453654"/>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grpSp>
        <p:nvGrpSpPr>
          <p:cNvPr id="3" name="Group 19"/>
          <p:cNvGrpSpPr/>
          <p:nvPr/>
        </p:nvGrpSpPr>
        <p:grpSpPr>
          <a:xfrm>
            <a:off x="304800" y="6290846"/>
            <a:ext cx="7696200" cy="338554"/>
            <a:chOff x="304800" y="6290846"/>
            <a:chExt cx="7696200" cy="338554"/>
          </a:xfrm>
        </p:grpSpPr>
        <p:cxnSp>
          <p:nvCxnSpPr>
            <p:cNvPr id="21" name="Straight Connector 20"/>
            <p:cNvCxnSpPr/>
            <p:nvPr/>
          </p:nvCxnSpPr>
          <p:spPr>
            <a:xfrm rot="10800000">
              <a:off x="1600200" y="6477000"/>
              <a:ext cx="6400800"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30480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gr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381000" y="1143000"/>
            <a:ext cx="8567453" cy="4898408"/>
            <a:chOff x="381000" y="1143000"/>
            <a:chExt cx="8567453" cy="4898408"/>
          </a:xfrm>
        </p:grpSpPr>
        <p:grpSp>
          <p:nvGrpSpPr>
            <p:cNvPr id="6" name="Group 27"/>
            <p:cNvGrpSpPr/>
            <p:nvPr/>
          </p:nvGrpSpPr>
          <p:grpSpPr>
            <a:xfrm>
              <a:off x="381000" y="1143000"/>
              <a:ext cx="8567453" cy="4898408"/>
              <a:chOff x="601647" y="1398596"/>
              <a:chExt cx="8120409" cy="4642812"/>
            </a:xfrm>
          </p:grpSpPr>
          <p:pic>
            <p:nvPicPr>
              <p:cNvPr id="2" name="Picture 3"/>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01647" y="2840023"/>
                <a:ext cx="3373196" cy="2518020"/>
              </a:xfrm>
              <a:prstGeom prst="rect">
                <a:avLst/>
              </a:prstGeom>
              <a:noFill/>
              <a:ln w="38100">
                <a:solidFill>
                  <a:srgbClr val="453654"/>
                </a:solidFill>
                <a:miter lim="800000"/>
                <a:headEnd/>
                <a:tailEnd/>
              </a:ln>
              <a:effectLst>
                <a:outerShdw blurRad="50800" dist="38100" dir="2700000" algn="tl" rotWithShape="0">
                  <a:prstClr val="black">
                    <a:alpha val="40000"/>
                  </a:prstClr>
                </a:outerShdw>
              </a:effectLst>
            </p:spPr>
          </p:pic>
          <p:pic>
            <p:nvPicPr>
              <p:cNvPr id="3" name="Picture 5"/>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894695" y="3442648"/>
                <a:ext cx="2819400" cy="1635456"/>
              </a:xfrm>
              <a:prstGeom prst="rect">
                <a:avLst/>
              </a:prstGeom>
              <a:noFill/>
              <a:ln w="28575">
                <a:solidFill>
                  <a:srgbClr val="453654"/>
                </a:solidFill>
                <a:miter lim="800000"/>
                <a:headEnd/>
                <a:tailEnd/>
              </a:ln>
              <a:effectLst>
                <a:outerShdw blurRad="50800" dist="38100" dir="2700000" algn="tl" rotWithShape="0">
                  <a:prstClr val="black">
                    <a:alpha val="40000"/>
                  </a:prstClr>
                </a:outerShdw>
              </a:effectLst>
            </p:spPr>
          </p:pic>
          <p:pic>
            <p:nvPicPr>
              <p:cNvPr id="4" name="Picture 4"/>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902655" y="1398596"/>
                <a:ext cx="2819401" cy="1932596"/>
              </a:xfrm>
              <a:prstGeom prst="rect">
                <a:avLst/>
              </a:prstGeom>
              <a:noFill/>
              <a:ln w="28575">
                <a:solidFill>
                  <a:srgbClr val="453654"/>
                </a:solidFill>
                <a:miter lim="800000"/>
                <a:headEnd/>
                <a:tailEnd/>
              </a:ln>
              <a:effectLst>
                <a:outerShdw blurRad="50800" dist="38100" dir="2700000" algn="tl" rotWithShape="0">
                  <a:prstClr val="black">
                    <a:alpha val="40000"/>
                  </a:prstClr>
                </a:outerShdw>
              </a:effectLst>
            </p:spPr>
          </p:pic>
          <p:pic>
            <p:nvPicPr>
              <p:cNvPr id="5" name="Picture 6"/>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910166" y="5203208"/>
                <a:ext cx="2776633" cy="838200"/>
              </a:xfrm>
              <a:prstGeom prst="rect">
                <a:avLst/>
              </a:prstGeom>
              <a:noFill/>
              <a:ln w="28575">
                <a:solidFill>
                  <a:srgbClr val="453654"/>
                </a:solidFill>
                <a:miter lim="800000"/>
                <a:headEnd/>
                <a:tailEnd/>
              </a:ln>
              <a:effectLst>
                <a:outerShdw blurRad="50800" dist="38100" dir="2700000" algn="tl" rotWithShape="0">
                  <a:prstClr val="black">
                    <a:alpha val="40000"/>
                  </a:prstClr>
                </a:outerShdw>
              </a:effectLst>
            </p:spPr>
          </p:pic>
        </p:grpSp>
        <p:sp>
          <p:nvSpPr>
            <p:cNvPr id="43" name="Right Arrow 42"/>
            <p:cNvSpPr/>
            <p:nvPr/>
          </p:nvSpPr>
          <p:spPr>
            <a:xfrm rot="10800000">
              <a:off x="4038600" y="3810000"/>
              <a:ext cx="381000" cy="762000"/>
            </a:xfrm>
            <a:prstGeom prst="rightArrow">
              <a:avLst>
                <a:gd name="adj1" fmla="val 60746"/>
                <a:gd name="adj2" fmla="val 46418"/>
              </a:avLst>
            </a:prstGeom>
            <a:noFill/>
            <a:ln w="25400">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4495800" y="3962400"/>
              <a:ext cx="457200" cy="457200"/>
            </a:xfrm>
            <a:prstGeom prst="rect">
              <a:avLst/>
            </a:prstGeom>
            <a:solidFill>
              <a:schemeClr val="accent1">
                <a:lumMod val="60000"/>
                <a:lumOff val="40000"/>
              </a:schemeClr>
            </a:solidFill>
            <a:ln>
              <a:solidFill>
                <a:schemeClr val="accent1">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rIns="137160" rtlCol="0" anchor="ctr"/>
            <a:lstStyle/>
            <a:p>
              <a:pPr algn="ctr"/>
              <a:r>
                <a:rPr lang="fa-IR" sz="4800" dirty="0" smtClean="0">
                  <a:solidFill>
                    <a:schemeClr val="accent1">
                      <a:lumMod val="50000"/>
                    </a:schemeClr>
                  </a:solidFill>
                </a:rPr>
                <a:t>+</a:t>
              </a:r>
              <a:endParaRPr lang="en-US" sz="4800" dirty="0">
                <a:solidFill>
                  <a:schemeClr val="accent1">
                    <a:lumMod val="50000"/>
                  </a:schemeClr>
                </a:solidFill>
              </a:endParaRPr>
            </a:p>
          </p:txBody>
        </p:sp>
        <p:cxnSp>
          <p:nvCxnSpPr>
            <p:cNvPr id="46" name="Straight Arrow Connector 45"/>
            <p:cNvCxnSpPr>
              <a:stCxn id="4" idx="1"/>
              <a:endCxn id="44" idx="0"/>
            </p:cNvCxnSpPr>
            <p:nvPr/>
          </p:nvCxnSpPr>
          <p:spPr>
            <a:xfrm rot="10800000" flipV="1">
              <a:off x="4724400" y="2162494"/>
              <a:ext cx="1249438" cy="1799905"/>
            </a:xfrm>
            <a:prstGeom prst="straightConnector1">
              <a:avLst/>
            </a:prstGeom>
            <a:ln w="25400">
              <a:solidFill>
                <a:schemeClr val="tx2"/>
              </a:solidFill>
              <a:prstDash val="sysDot"/>
              <a:tailEnd type="triangle"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stCxn id="5" idx="1"/>
              <a:endCxn id="44" idx="2"/>
            </p:cNvCxnSpPr>
            <p:nvPr/>
          </p:nvCxnSpPr>
          <p:spPr>
            <a:xfrm rot="10800000">
              <a:off x="4724401" y="4419600"/>
              <a:ext cx="1257363" cy="1179636"/>
            </a:xfrm>
            <a:prstGeom prst="straightConnector1">
              <a:avLst/>
            </a:prstGeom>
            <a:ln w="25400">
              <a:solidFill>
                <a:schemeClr val="tx2"/>
              </a:solidFill>
              <a:prstDash val="sysDot"/>
              <a:tailEnd type="triangle"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3" idx="1"/>
              <a:endCxn id="44" idx="3"/>
            </p:cNvCxnSpPr>
            <p:nvPr/>
          </p:nvCxnSpPr>
          <p:spPr>
            <a:xfrm rot="10800000" flipV="1">
              <a:off x="4953000" y="4162326"/>
              <a:ext cx="1012440" cy="28673"/>
            </a:xfrm>
            <a:prstGeom prst="straightConnector1">
              <a:avLst/>
            </a:prstGeom>
            <a:ln w="25400">
              <a:solidFill>
                <a:schemeClr val="tx2"/>
              </a:solidFill>
              <a:prstDash val="sysDot"/>
              <a:tailEnd type="triangle"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 name="Group 11"/>
          <p:cNvGrpSpPr/>
          <p:nvPr/>
        </p:nvGrpSpPr>
        <p:grpSpPr>
          <a:xfrm>
            <a:off x="304800" y="6290846"/>
            <a:ext cx="7696200" cy="338554"/>
            <a:chOff x="304800" y="6290846"/>
            <a:chExt cx="7696200" cy="338554"/>
          </a:xfrm>
        </p:grpSpPr>
        <p:cxnSp>
          <p:nvCxnSpPr>
            <p:cNvPr id="13" name="Straight Connector 12"/>
            <p:cNvCxnSpPr/>
            <p:nvPr/>
          </p:nvCxnSpPr>
          <p:spPr>
            <a:xfrm rot="10800000">
              <a:off x="1600200" y="6477000"/>
              <a:ext cx="6400800"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30480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gr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457200"/>
            <a:ext cx="4572000" cy="369332"/>
          </a:xfrm>
          <a:prstGeom prst="rect">
            <a:avLst/>
          </a:prstGeom>
        </p:spPr>
        <p:txBody>
          <a:bodyPr wrap="square">
            <a:spAutoFit/>
            <a:scene3d>
              <a:camera prst="orthographicFront"/>
              <a:lightRig rig="threePt" dir="t"/>
            </a:scene3d>
            <a:sp3d extrusionH="57150">
              <a:bevelT w="38100" h="38100"/>
            </a:sp3d>
          </a:bodyPr>
          <a:lstStyle/>
          <a:p>
            <a:r>
              <a:rPr lang="en-US" b="1" dirty="0" smtClean="0">
                <a:effectLst>
                  <a:reflection blurRad="6350" stA="55000" endA="300" endPos="45500" dir="5400000" sy="-100000" algn="bl" rotWithShape="0"/>
                </a:effectLst>
              </a:rPr>
              <a:t>SIMULTANEOUS    SPACES</a:t>
            </a:r>
          </a:p>
        </p:txBody>
      </p:sp>
      <p:sp>
        <p:nvSpPr>
          <p:cNvPr id="4" name="TextBox 3"/>
          <p:cNvSpPr txBox="1"/>
          <p:nvPr/>
        </p:nvSpPr>
        <p:spPr>
          <a:xfrm>
            <a:off x="334368" y="1355734"/>
            <a:ext cx="1447800" cy="1292662"/>
          </a:xfrm>
          <a:prstGeom prst="rect">
            <a:avLst/>
          </a:prstGeom>
          <a:noFill/>
        </p:spPr>
        <p:txBody>
          <a:bodyPr wrap="square" rtlCol="0">
            <a:spAutoFit/>
            <a:scene3d>
              <a:camera prst="orthographicFront"/>
              <a:lightRig rig="threePt" dir="t"/>
            </a:scene3d>
            <a:sp3d extrusionH="57150">
              <a:bevelT w="38100" h="38100"/>
            </a:sp3d>
          </a:bodyPr>
          <a:lstStyle/>
          <a:p>
            <a:r>
              <a:rPr lang="en-US" sz="1000" i="1" dirty="0" smtClean="0">
                <a:solidFill>
                  <a:srgbClr val="453654"/>
                </a:solidFill>
              </a:rPr>
              <a:t>Usually established by </a:t>
            </a:r>
            <a:r>
              <a:rPr lang="en-US" sz="1000" i="1" dirty="0" err="1" smtClean="0">
                <a:solidFill>
                  <a:srgbClr val="453654"/>
                </a:solidFill>
              </a:rPr>
              <a:t>entiations</a:t>
            </a:r>
            <a:r>
              <a:rPr lang="en-US" sz="1000" i="1" dirty="0" smtClean="0">
                <a:solidFill>
                  <a:srgbClr val="453654"/>
                </a:solidFill>
              </a:rPr>
              <a:t> of the under-surface</a:t>
            </a:r>
            <a:r>
              <a:rPr lang="en-US" sz="1200" i="1" dirty="0" smtClean="0">
                <a:solidFill>
                  <a:srgbClr val="453654"/>
                </a:solidFill>
              </a:rPr>
              <a:t>.</a:t>
            </a:r>
          </a:p>
          <a:p>
            <a:endParaRPr lang="en-US" sz="1600" dirty="0" smtClean="0">
              <a:solidFill>
                <a:srgbClr val="453654"/>
              </a:solidFill>
            </a:endParaRPr>
          </a:p>
          <a:p>
            <a:r>
              <a:rPr lang="en-US" sz="1000" i="1" dirty="0" smtClean="0">
                <a:solidFill>
                  <a:srgbClr val="453654"/>
                </a:solidFill>
              </a:rPr>
              <a:t>The smallest AND most explicit space is the</a:t>
            </a:r>
          </a:p>
        </p:txBody>
      </p:sp>
      <p:sp>
        <p:nvSpPr>
          <p:cNvPr id="5" name="Rectangle 4"/>
          <p:cNvSpPr/>
          <p:nvPr/>
        </p:nvSpPr>
        <p:spPr>
          <a:xfrm>
            <a:off x="285464" y="2598760"/>
            <a:ext cx="1872629" cy="400110"/>
          </a:xfrm>
          <a:prstGeom prst="rect">
            <a:avLst/>
          </a:prstGeom>
        </p:spPr>
        <p:txBody>
          <a:bodyPr wrap="none">
            <a:spAutoFit/>
            <a:scene3d>
              <a:camera prst="orthographicFront"/>
              <a:lightRig rig="threePt" dir="t"/>
            </a:scene3d>
            <a:sp3d extrusionH="57150">
              <a:bevelT w="38100" h="38100"/>
            </a:sp3d>
          </a:bodyPr>
          <a:lstStyle/>
          <a:p>
            <a:r>
              <a:rPr lang="en-US" sz="1600" i="1" dirty="0" smtClean="0">
                <a:solidFill>
                  <a:srgbClr val="453654"/>
                </a:solidFill>
              </a:rPr>
              <a:t> </a:t>
            </a:r>
            <a:r>
              <a:rPr lang="en-US" sz="2000" b="1" i="1" dirty="0" smtClean="0">
                <a:solidFill>
                  <a:srgbClr val="453654"/>
                </a:solidFill>
              </a:rPr>
              <a:t>P</a:t>
            </a:r>
            <a:r>
              <a:rPr lang="en-US" sz="1600" i="1" dirty="0" smtClean="0">
                <a:solidFill>
                  <a:srgbClr val="453654"/>
                </a:solidFill>
              </a:rPr>
              <a:t>rimary   </a:t>
            </a:r>
            <a:r>
              <a:rPr lang="en-US" sz="2000" b="1" i="1" dirty="0" smtClean="0">
                <a:solidFill>
                  <a:srgbClr val="453654"/>
                </a:solidFill>
              </a:rPr>
              <a:t>S</a:t>
            </a:r>
            <a:r>
              <a:rPr lang="en-US" sz="1600" i="1" dirty="0" smtClean="0">
                <a:solidFill>
                  <a:srgbClr val="453654"/>
                </a:solidFill>
              </a:rPr>
              <a:t>pace</a:t>
            </a:r>
            <a:endParaRPr lang="en-US" sz="1600" i="1" dirty="0">
              <a:solidFill>
                <a:srgbClr val="453654"/>
              </a:solidFill>
            </a:endParaRPr>
          </a:p>
        </p:txBody>
      </p:sp>
      <p:sp>
        <p:nvSpPr>
          <p:cNvPr id="6" name="Rectangle 5"/>
          <p:cNvSpPr/>
          <p:nvPr/>
        </p:nvSpPr>
        <p:spPr>
          <a:xfrm>
            <a:off x="304800" y="810904"/>
            <a:ext cx="1252266" cy="400110"/>
          </a:xfrm>
          <a:prstGeom prst="rect">
            <a:avLst/>
          </a:prstGeom>
          <a:scene3d>
            <a:camera prst="orthographicFront"/>
            <a:lightRig rig="threePt" dir="t"/>
          </a:scene3d>
          <a:sp3d>
            <a:bevelT/>
          </a:sp3d>
        </p:spPr>
        <p:txBody>
          <a:bodyPr wrap="none">
            <a:spAutoFit/>
            <a:sp3d extrusionH="57150">
              <a:bevelT w="38100" h="38100"/>
            </a:sp3d>
          </a:bodyPr>
          <a:lstStyle/>
          <a:p>
            <a:r>
              <a:rPr lang="en-US" sz="2000" b="1" i="1" dirty="0" smtClean="0">
                <a:solidFill>
                  <a:srgbClr val="453654"/>
                </a:solidFill>
              </a:rPr>
              <a:t>S</a:t>
            </a:r>
            <a:r>
              <a:rPr lang="en-US" sz="1600" i="1" dirty="0" smtClean="0">
                <a:solidFill>
                  <a:srgbClr val="453654"/>
                </a:solidFill>
              </a:rPr>
              <a:t>ub-</a:t>
            </a:r>
            <a:r>
              <a:rPr lang="en-US" sz="2000" b="1" i="1" dirty="0" smtClean="0">
                <a:solidFill>
                  <a:srgbClr val="453654"/>
                </a:solidFill>
              </a:rPr>
              <a:t>S</a:t>
            </a:r>
            <a:r>
              <a:rPr lang="en-US" sz="1600" i="1" dirty="0" smtClean="0">
                <a:solidFill>
                  <a:srgbClr val="453654"/>
                </a:solidFill>
              </a:rPr>
              <a:t>pace</a:t>
            </a:r>
          </a:p>
        </p:txBody>
      </p:sp>
      <p:sp>
        <p:nvSpPr>
          <p:cNvPr id="7" name="TextBox 6"/>
          <p:cNvSpPr txBox="1"/>
          <p:nvPr/>
        </p:nvSpPr>
        <p:spPr>
          <a:xfrm>
            <a:off x="334368" y="3071880"/>
            <a:ext cx="1447800" cy="707886"/>
          </a:xfrm>
          <a:prstGeom prst="rect">
            <a:avLst/>
          </a:prstGeom>
          <a:noFill/>
        </p:spPr>
        <p:txBody>
          <a:bodyPr wrap="square" rtlCol="0">
            <a:spAutoFit/>
            <a:scene3d>
              <a:camera prst="orthographicFront"/>
              <a:lightRig rig="threePt" dir="t"/>
            </a:scene3d>
            <a:sp3d extrusionH="57150">
              <a:bevelT w="38100" h="38100"/>
            </a:sp3d>
          </a:bodyPr>
          <a:lstStyle/>
          <a:p>
            <a:r>
              <a:rPr lang="en-US" sz="1000" i="1" dirty="0" smtClean="0">
                <a:solidFill>
                  <a:srgbClr val="453654"/>
                </a:solidFill>
              </a:rPr>
              <a:t>Usually established by surfaces and </a:t>
            </a:r>
            <a:r>
              <a:rPr lang="en-US" sz="1000" i="1" dirty="0" err="1" smtClean="0">
                <a:solidFill>
                  <a:srgbClr val="453654"/>
                </a:solidFill>
              </a:rPr>
              <a:t>screens,in</a:t>
            </a:r>
            <a:r>
              <a:rPr lang="en-US" sz="1000" i="1" dirty="0" smtClean="0">
                <a:solidFill>
                  <a:srgbClr val="453654"/>
                </a:solidFill>
              </a:rPr>
              <a:t> the over and side position</a:t>
            </a:r>
            <a:endParaRPr lang="en-US" sz="1200" i="1" dirty="0" smtClean="0">
              <a:solidFill>
                <a:srgbClr val="453654"/>
              </a:solidFill>
            </a:endParaRPr>
          </a:p>
        </p:txBody>
      </p:sp>
      <p:sp>
        <p:nvSpPr>
          <p:cNvPr id="8" name="Rectangle 7"/>
          <p:cNvSpPr/>
          <p:nvPr/>
        </p:nvSpPr>
        <p:spPr>
          <a:xfrm>
            <a:off x="269544" y="4038600"/>
            <a:ext cx="2061783" cy="400110"/>
          </a:xfrm>
          <a:prstGeom prst="rect">
            <a:avLst/>
          </a:prstGeom>
        </p:spPr>
        <p:txBody>
          <a:bodyPr wrap="none">
            <a:spAutoFit/>
            <a:scene3d>
              <a:camera prst="orthographicFront"/>
              <a:lightRig rig="threePt" dir="t"/>
            </a:scene3d>
            <a:sp3d extrusionH="57150">
              <a:bevelT w="38100" h="38100"/>
            </a:sp3d>
          </a:bodyPr>
          <a:lstStyle/>
          <a:p>
            <a:r>
              <a:rPr lang="en-US" sz="1600" i="1" dirty="0" smtClean="0">
                <a:solidFill>
                  <a:srgbClr val="453654"/>
                </a:solidFill>
              </a:rPr>
              <a:t> </a:t>
            </a:r>
            <a:r>
              <a:rPr lang="en-US" sz="2000" b="1" i="1" dirty="0" smtClean="0">
                <a:solidFill>
                  <a:srgbClr val="453654"/>
                </a:solidFill>
              </a:rPr>
              <a:t>S</a:t>
            </a:r>
            <a:r>
              <a:rPr lang="en-US" sz="1600" i="1" dirty="0" smtClean="0">
                <a:solidFill>
                  <a:srgbClr val="453654"/>
                </a:solidFill>
              </a:rPr>
              <a:t>econdary   </a:t>
            </a:r>
            <a:r>
              <a:rPr lang="en-US" sz="2000" b="1" i="1" dirty="0" smtClean="0">
                <a:solidFill>
                  <a:srgbClr val="453654"/>
                </a:solidFill>
              </a:rPr>
              <a:t>S</a:t>
            </a:r>
            <a:r>
              <a:rPr lang="en-US" sz="1600" i="1" dirty="0" smtClean="0">
                <a:solidFill>
                  <a:srgbClr val="453654"/>
                </a:solidFill>
              </a:rPr>
              <a:t>pace</a:t>
            </a:r>
            <a:endParaRPr lang="en-US" sz="1600" i="1" dirty="0">
              <a:solidFill>
                <a:srgbClr val="453654"/>
              </a:solidFill>
            </a:endParaRPr>
          </a:p>
        </p:txBody>
      </p:sp>
      <p:sp>
        <p:nvSpPr>
          <p:cNvPr id="9" name="TextBox 8"/>
          <p:cNvSpPr txBox="1"/>
          <p:nvPr/>
        </p:nvSpPr>
        <p:spPr>
          <a:xfrm>
            <a:off x="334368" y="4511720"/>
            <a:ext cx="1447800" cy="553998"/>
          </a:xfrm>
          <a:prstGeom prst="rect">
            <a:avLst/>
          </a:prstGeom>
          <a:noFill/>
        </p:spPr>
        <p:txBody>
          <a:bodyPr wrap="square" rtlCol="0">
            <a:spAutoFit/>
            <a:scene3d>
              <a:camera prst="orthographicFront"/>
              <a:lightRig rig="threePt" dir="t"/>
            </a:scene3d>
            <a:sp3d extrusionH="57150">
              <a:bevelT w="38100" h="38100"/>
            </a:sp3d>
          </a:bodyPr>
          <a:lstStyle/>
          <a:p>
            <a:r>
              <a:rPr lang="en-US" sz="1000" i="1" dirty="0" smtClean="0">
                <a:solidFill>
                  <a:srgbClr val="453654"/>
                </a:solidFill>
              </a:rPr>
              <a:t>Are the in-spaces larger than the primary space</a:t>
            </a:r>
            <a:endParaRPr lang="en-US" sz="1200" i="1" dirty="0" smtClean="0">
              <a:solidFill>
                <a:srgbClr val="453654"/>
              </a:solidFill>
            </a:endParaRPr>
          </a:p>
        </p:txBody>
      </p:sp>
      <p:sp>
        <p:nvSpPr>
          <p:cNvPr id="10" name="Rectangle 9"/>
          <p:cNvSpPr/>
          <p:nvPr/>
        </p:nvSpPr>
        <p:spPr>
          <a:xfrm>
            <a:off x="7216927" y="2612408"/>
            <a:ext cx="1645002" cy="369332"/>
          </a:xfrm>
          <a:prstGeom prst="rect">
            <a:avLst/>
          </a:prstGeom>
        </p:spPr>
        <p:txBody>
          <a:bodyPr wrap="none">
            <a:spAutoFit/>
            <a:scene3d>
              <a:camera prst="orthographicFront"/>
              <a:lightRig rig="threePt" dir="t"/>
            </a:scene3d>
            <a:sp3d extrusionH="57150">
              <a:bevelT w="38100" h="38100"/>
            </a:sp3d>
          </a:bodyPr>
          <a:lstStyle/>
          <a:p>
            <a:pPr algn="r" rtl="1"/>
            <a:r>
              <a:rPr lang="fa-IR" i="1" dirty="0" smtClean="0">
                <a:solidFill>
                  <a:srgbClr val="453654"/>
                </a:solidFill>
                <a:cs typeface="B Homa" pitchFamily="2" charset="-78"/>
              </a:rPr>
              <a:t>2-فضای خام </a:t>
            </a:r>
            <a:r>
              <a:rPr lang="fa-IR" sz="1200" i="1" dirty="0" smtClean="0">
                <a:solidFill>
                  <a:srgbClr val="453654"/>
                </a:solidFill>
                <a:cs typeface="B Homa" pitchFamily="2" charset="-78"/>
              </a:rPr>
              <a:t>یا اولیه</a:t>
            </a:r>
            <a:endParaRPr lang="en-US" sz="1200" i="1" dirty="0">
              <a:solidFill>
                <a:srgbClr val="453654"/>
              </a:solidFill>
              <a:cs typeface="B Homa" pitchFamily="2" charset="-78"/>
            </a:endParaRPr>
          </a:p>
        </p:txBody>
      </p:sp>
      <p:sp>
        <p:nvSpPr>
          <p:cNvPr id="11" name="Rectangle 10"/>
          <p:cNvSpPr/>
          <p:nvPr/>
        </p:nvSpPr>
        <p:spPr>
          <a:xfrm>
            <a:off x="7922676" y="879144"/>
            <a:ext cx="946092" cy="369332"/>
          </a:xfrm>
          <a:prstGeom prst="rect">
            <a:avLst/>
          </a:prstGeom>
          <a:scene3d>
            <a:camera prst="orthographicFront"/>
            <a:lightRig rig="threePt" dir="t"/>
          </a:scene3d>
          <a:sp3d>
            <a:bevelT/>
          </a:sp3d>
        </p:spPr>
        <p:txBody>
          <a:bodyPr wrap="none">
            <a:spAutoFit/>
            <a:sp3d extrusionH="57150">
              <a:bevelT w="38100" h="38100"/>
            </a:sp3d>
          </a:bodyPr>
          <a:lstStyle/>
          <a:p>
            <a:pPr algn="r" rtl="1"/>
            <a:r>
              <a:rPr lang="fa-IR" b="1" i="1" dirty="0" smtClean="0">
                <a:solidFill>
                  <a:srgbClr val="453654"/>
                </a:solidFill>
                <a:cs typeface="B Homa" pitchFamily="2" charset="-78"/>
              </a:rPr>
              <a:t>1-ریز فضا</a:t>
            </a:r>
            <a:endParaRPr lang="en-US" i="1" dirty="0" smtClean="0">
              <a:solidFill>
                <a:srgbClr val="453654"/>
              </a:solidFill>
              <a:cs typeface="B Homa" pitchFamily="2" charset="-78"/>
            </a:endParaRPr>
          </a:p>
        </p:txBody>
      </p:sp>
      <p:sp>
        <p:nvSpPr>
          <p:cNvPr id="12" name="Rectangle 11"/>
          <p:cNvSpPr/>
          <p:nvPr/>
        </p:nvSpPr>
        <p:spPr>
          <a:xfrm>
            <a:off x="7432157" y="4038600"/>
            <a:ext cx="1436611" cy="369332"/>
          </a:xfrm>
          <a:prstGeom prst="rect">
            <a:avLst/>
          </a:prstGeom>
        </p:spPr>
        <p:txBody>
          <a:bodyPr wrap="none">
            <a:spAutoFit/>
            <a:scene3d>
              <a:camera prst="orthographicFront"/>
              <a:lightRig rig="threePt" dir="t"/>
            </a:scene3d>
            <a:sp3d extrusionH="57150">
              <a:bevelT w="38100" h="38100"/>
            </a:sp3d>
          </a:bodyPr>
          <a:lstStyle/>
          <a:p>
            <a:pPr algn="r" rtl="1"/>
            <a:r>
              <a:rPr lang="fa-IR" i="1" dirty="0" smtClean="0">
                <a:solidFill>
                  <a:srgbClr val="453654"/>
                </a:solidFill>
                <a:cs typeface="B Homa" pitchFamily="2" charset="-78"/>
              </a:rPr>
              <a:t>3-فضای ثانویه</a:t>
            </a:r>
            <a:endParaRPr lang="en-US" i="1" dirty="0">
              <a:solidFill>
                <a:srgbClr val="453654"/>
              </a:solidFill>
              <a:cs typeface="B Homa" pitchFamily="2" charset="-78"/>
            </a:endParaRPr>
          </a:p>
        </p:txBody>
      </p:sp>
      <p:sp>
        <p:nvSpPr>
          <p:cNvPr id="14" name="Rectangle 13"/>
          <p:cNvSpPr/>
          <p:nvPr/>
        </p:nvSpPr>
        <p:spPr>
          <a:xfrm>
            <a:off x="105768" y="5715000"/>
            <a:ext cx="8915400" cy="584775"/>
          </a:xfrm>
          <a:prstGeom prst="rect">
            <a:avLst/>
          </a:prstGeom>
        </p:spPr>
        <p:txBody>
          <a:bodyPr wrap="square">
            <a:spAutoFit/>
            <a:scene3d>
              <a:camera prst="orthographicFront"/>
              <a:lightRig rig="threePt" dir="t"/>
            </a:scene3d>
            <a:sp3d extrusionH="57150">
              <a:bevelT w="38100" h="38100"/>
            </a:sp3d>
          </a:bodyPr>
          <a:lstStyle/>
          <a:p>
            <a:pPr algn="r" rtl="1"/>
            <a:r>
              <a:rPr lang="fa-IR" sz="1600" b="1" dirty="0" smtClean="0">
                <a:effectLst>
                  <a:reflection blurRad="6350" stA="55000" endA="300" endPos="45500" dir="5400000" sy="-100000" algn="bl" rotWithShape="0"/>
                </a:effectLst>
                <a:cs typeface="B Homa" pitchFamily="2" charset="-78"/>
              </a:rPr>
              <a:t>در هر سکانس فضا به سه بخش ریز فضا، فضای اولیه، فضای ثانویه تقسیم می شود و در تحلیل فضا به صورت جداگانه مورد بررسی قرار می گیرند . این فضاها به صورت همزمان درک می شوند و تحت عنوان فضاهای همزمان مطرح هستند .</a:t>
            </a:r>
            <a:endParaRPr lang="en-US" sz="1600" b="1" dirty="0" smtClean="0">
              <a:effectLst>
                <a:reflection blurRad="6350" stA="55000" endA="300" endPos="45500" dir="5400000" sy="-100000" algn="bl" rotWithShape="0"/>
              </a:effectLst>
              <a:cs typeface="B Homa" pitchFamily="2" charset="-78"/>
            </a:endParaRPr>
          </a:p>
        </p:txBody>
      </p:sp>
      <p:pic>
        <p:nvPicPr>
          <p:cNvPr id="2050" name="Picture 2"/>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641150" y="775649"/>
            <a:ext cx="4303888" cy="4800600"/>
          </a:xfrm>
          <a:prstGeom prst="rect">
            <a:avLst/>
          </a:prstGeom>
          <a:noFill/>
          <a:ln w="9525">
            <a:noFill/>
            <a:miter lim="800000"/>
            <a:headEnd/>
            <a:tailEnd/>
          </a:ln>
          <a:effectLst/>
        </p:spPr>
      </p:pic>
      <p:grpSp>
        <p:nvGrpSpPr>
          <p:cNvPr id="3" name="Group 20"/>
          <p:cNvGrpSpPr/>
          <p:nvPr/>
        </p:nvGrpSpPr>
        <p:grpSpPr>
          <a:xfrm>
            <a:off x="2010768" y="1080448"/>
            <a:ext cx="5715000" cy="27296"/>
            <a:chOff x="2133600" y="1260144"/>
            <a:chExt cx="5715000" cy="27296"/>
          </a:xfrm>
        </p:grpSpPr>
        <p:cxnSp>
          <p:nvCxnSpPr>
            <p:cNvPr id="17" name="Straight Connector 16"/>
            <p:cNvCxnSpPr/>
            <p:nvPr/>
          </p:nvCxnSpPr>
          <p:spPr>
            <a:xfrm rot="10800000">
              <a:off x="5562600" y="1260144"/>
              <a:ext cx="2286000" cy="0"/>
            </a:xfrm>
            <a:prstGeom prst="line">
              <a:avLst/>
            </a:prstGeom>
            <a:ln w="15875">
              <a:solidFill>
                <a:srgbClr val="216529"/>
              </a:solidFill>
              <a:prstDash val="sysDot"/>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2133600" y="1287440"/>
              <a:ext cx="1524000" cy="0"/>
            </a:xfrm>
            <a:prstGeom prst="line">
              <a:avLst/>
            </a:prstGeom>
            <a:ln w="15875">
              <a:solidFill>
                <a:srgbClr val="216529"/>
              </a:solidFill>
              <a:prstDash val="sysDot"/>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13" name="Group 21"/>
          <p:cNvGrpSpPr/>
          <p:nvPr/>
        </p:nvGrpSpPr>
        <p:grpSpPr>
          <a:xfrm>
            <a:off x="2239368" y="2805752"/>
            <a:ext cx="4876800" cy="27296"/>
            <a:chOff x="2514600" y="1260144"/>
            <a:chExt cx="4876800" cy="27296"/>
          </a:xfrm>
        </p:grpSpPr>
        <p:cxnSp>
          <p:nvCxnSpPr>
            <p:cNvPr id="23" name="Straight Connector 22"/>
            <p:cNvCxnSpPr/>
            <p:nvPr/>
          </p:nvCxnSpPr>
          <p:spPr>
            <a:xfrm rot="10800000">
              <a:off x="5867400" y="1260144"/>
              <a:ext cx="1524000" cy="0"/>
            </a:xfrm>
            <a:prstGeom prst="line">
              <a:avLst/>
            </a:prstGeom>
            <a:ln w="15875">
              <a:solidFill>
                <a:srgbClr val="216529"/>
              </a:solidFill>
              <a:prstDash val="sysDot"/>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10800000">
              <a:off x="2514600" y="1287440"/>
              <a:ext cx="685800" cy="0"/>
            </a:xfrm>
            <a:prstGeom prst="line">
              <a:avLst/>
            </a:prstGeom>
            <a:ln w="15875">
              <a:solidFill>
                <a:srgbClr val="216529"/>
              </a:solidFill>
              <a:prstDash val="sysDot"/>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15" name="Group 33"/>
          <p:cNvGrpSpPr/>
          <p:nvPr/>
        </p:nvGrpSpPr>
        <p:grpSpPr>
          <a:xfrm>
            <a:off x="2286000" y="4267200"/>
            <a:ext cx="4830168" cy="0"/>
            <a:chOff x="2286000" y="4267200"/>
            <a:chExt cx="4830168" cy="0"/>
          </a:xfrm>
        </p:grpSpPr>
        <p:cxnSp>
          <p:nvCxnSpPr>
            <p:cNvPr id="21" name="Straight Connector 20"/>
            <p:cNvCxnSpPr/>
            <p:nvPr/>
          </p:nvCxnSpPr>
          <p:spPr>
            <a:xfrm rot="10800000">
              <a:off x="6858000" y="4267200"/>
              <a:ext cx="258168" cy="0"/>
            </a:xfrm>
            <a:prstGeom prst="line">
              <a:avLst/>
            </a:prstGeom>
            <a:ln w="15875">
              <a:solidFill>
                <a:srgbClr val="216529"/>
              </a:solidFill>
              <a:prstDash val="sysDot"/>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10800000">
              <a:off x="2286000" y="4267200"/>
              <a:ext cx="457200" cy="0"/>
            </a:xfrm>
            <a:prstGeom prst="line">
              <a:avLst/>
            </a:prstGeom>
            <a:ln w="15875">
              <a:solidFill>
                <a:srgbClr val="216529"/>
              </a:solidFill>
              <a:prstDash val="sysDot"/>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16" name="Group 24"/>
          <p:cNvGrpSpPr/>
          <p:nvPr/>
        </p:nvGrpSpPr>
        <p:grpSpPr>
          <a:xfrm>
            <a:off x="304800" y="6290846"/>
            <a:ext cx="7696200" cy="338554"/>
            <a:chOff x="304800" y="6290846"/>
            <a:chExt cx="7696200" cy="338554"/>
          </a:xfrm>
        </p:grpSpPr>
        <p:cxnSp>
          <p:nvCxnSpPr>
            <p:cNvPr id="26" name="Straight Connector 25"/>
            <p:cNvCxnSpPr/>
            <p:nvPr/>
          </p:nvCxnSpPr>
          <p:spPr>
            <a:xfrm rot="10800000">
              <a:off x="1600200" y="6477000"/>
              <a:ext cx="6400800"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30480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gr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p:nvPr/>
        </p:nvGrpSpPr>
        <p:grpSpPr>
          <a:xfrm>
            <a:off x="449240" y="1143000"/>
            <a:ext cx="4906370" cy="5104506"/>
            <a:chOff x="2808555" y="2450419"/>
            <a:chExt cx="2373045" cy="2502581"/>
          </a:xfrm>
        </p:grpSpPr>
        <p:pic>
          <p:nvPicPr>
            <p:cNvPr id="1026" name="Picture 2"/>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971800" y="2743200"/>
              <a:ext cx="2209800" cy="2209800"/>
            </a:xfrm>
            <a:prstGeom prst="rect">
              <a:avLst/>
            </a:prstGeom>
            <a:noFill/>
            <a:ln w="9525">
              <a:noFill/>
              <a:miter lim="800000"/>
              <a:headEnd/>
              <a:tailEnd/>
            </a:ln>
            <a:effectLst/>
          </p:spPr>
        </p:pic>
        <p:sp>
          <p:nvSpPr>
            <p:cNvPr id="5" name="TextBox 4"/>
            <p:cNvSpPr txBox="1"/>
            <p:nvPr/>
          </p:nvSpPr>
          <p:spPr>
            <a:xfrm>
              <a:off x="3907898" y="2450419"/>
              <a:ext cx="304800" cy="346533"/>
            </a:xfrm>
            <a:prstGeom prst="rect">
              <a:avLst/>
            </a:prstGeom>
            <a:noFill/>
          </p:spPr>
          <p:txBody>
            <a:bodyPr wrap="square" rtlCol="1">
              <a:spAutoFit/>
            </a:bodyPr>
            <a:lstStyle/>
            <a:p>
              <a:r>
                <a:rPr lang="en-US" sz="3200" dirty="0" smtClean="0">
                  <a:latin typeface="AcadEref" pitchFamily="2" charset="0"/>
                  <a:cs typeface="+mj-cs"/>
                </a:rPr>
                <a:t>z</a:t>
              </a:r>
              <a:endParaRPr lang="fa-IR" sz="2400" dirty="0">
                <a:latin typeface="AcadEref" pitchFamily="2" charset="0"/>
                <a:cs typeface="+mj-cs"/>
              </a:endParaRPr>
            </a:p>
          </p:txBody>
        </p:sp>
        <p:sp>
          <p:nvSpPr>
            <p:cNvPr id="8" name="TextBox 7"/>
            <p:cNvSpPr txBox="1"/>
            <p:nvPr/>
          </p:nvSpPr>
          <p:spPr>
            <a:xfrm>
              <a:off x="2837933" y="3511235"/>
              <a:ext cx="304800" cy="346533"/>
            </a:xfrm>
            <a:prstGeom prst="rect">
              <a:avLst/>
            </a:prstGeom>
            <a:noFill/>
          </p:spPr>
          <p:txBody>
            <a:bodyPr wrap="square" rtlCol="1">
              <a:spAutoFit/>
            </a:bodyPr>
            <a:lstStyle/>
            <a:p>
              <a:r>
                <a:rPr lang="en-US" sz="3200" dirty="0" smtClean="0">
                  <a:latin typeface="AcadEref" pitchFamily="2" charset="0"/>
                  <a:cs typeface="+mj-cs"/>
                </a:rPr>
                <a:t>L</a:t>
              </a:r>
              <a:endParaRPr lang="fa-IR" sz="2400" dirty="0">
                <a:latin typeface="AcadEref" pitchFamily="2" charset="0"/>
                <a:cs typeface="+mj-cs"/>
              </a:endParaRPr>
            </a:p>
          </p:txBody>
        </p:sp>
        <p:sp>
          <p:nvSpPr>
            <p:cNvPr id="9" name="TextBox 8"/>
            <p:cNvSpPr txBox="1"/>
            <p:nvPr/>
          </p:nvSpPr>
          <p:spPr>
            <a:xfrm>
              <a:off x="2808555" y="3480944"/>
              <a:ext cx="304800" cy="200625"/>
            </a:xfrm>
            <a:prstGeom prst="rect">
              <a:avLst/>
            </a:prstGeom>
            <a:noFill/>
          </p:spPr>
          <p:txBody>
            <a:bodyPr wrap="square" rtlCol="1">
              <a:spAutoFit/>
            </a:bodyPr>
            <a:lstStyle/>
            <a:p>
              <a:r>
                <a:rPr lang="en-US" sz="1600" b="1" dirty="0" smtClean="0">
                  <a:latin typeface="AcadEref" pitchFamily="2" charset="0"/>
                  <a:cs typeface="+mj-cs"/>
                </a:rPr>
                <a:t>LE</a:t>
              </a:r>
              <a:endParaRPr lang="fa-IR" sz="1200" b="1" dirty="0">
                <a:latin typeface="AcadEref" pitchFamily="2" charset="0"/>
                <a:cs typeface="+mj-cs"/>
              </a:endParaRPr>
            </a:p>
          </p:txBody>
        </p:sp>
      </p:grpSp>
      <p:sp>
        <p:nvSpPr>
          <p:cNvPr id="10" name="Rectangle 9"/>
          <p:cNvSpPr/>
          <p:nvPr/>
        </p:nvSpPr>
        <p:spPr>
          <a:xfrm>
            <a:off x="228600" y="457200"/>
            <a:ext cx="5277407" cy="369332"/>
          </a:xfrm>
          <a:prstGeom prst="rect">
            <a:avLst/>
          </a:prstGeom>
        </p:spPr>
        <p:txBody>
          <a:bodyPr wrap="none">
            <a:spAutoFit/>
            <a:scene3d>
              <a:camera prst="orthographicFront"/>
              <a:lightRig rig="threePt" dir="t"/>
            </a:scene3d>
            <a:sp3d extrusionH="57150">
              <a:bevelT w="38100" h="38100"/>
            </a:sp3d>
          </a:bodyPr>
          <a:lstStyle/>
          <a:p>
            <a:r>
              <a:rPr lang="en-US" b="1" dirty="0" smtClean="0">
                <a:effectLst>
                  <a:reflection blurRad="6350" stA="55000" endA="300" endPos="45500" dir="5400000" sy="-100000" algn="bl" rotWithShape="0"/>
                </a:effectLst>
              </a:rPr>
              <a:t>ENVIRONMENT THE  ANAOMY OF SPACE</a:t>
            </a:r>
          </a:p>
        </p:txBody>
      </p:sp>
      <p:sp>
        <p:nvSpPr>
          <p:cNvPr id="12" name="TextBox 11"/>
          <p:cNvSpPr txBox="1"/>
          <p:nvPr/>
        </p:nvSpPr>
        <p:spPr>
          <a:xfrm>
            <a:off x="5943600" y="1295400"/>
            <a:ext cx="2971800" cy="3831818"/>
          </a:xfrm>
          <a:prstGeom prst="rect">
            <a:avLst/>
          </a:prstGeom>
          <a:noFill/>
        </p:spPr>
        <p:txBody>
          <a:bodyPr wrap="square" rtlCol="0">
            <a:spAutoFit/>
          </a:bodyPr>
          <a:lstStyle/>
          <a:p>
            <a:pPr algn="justLow" rtl="1">
              <a:lnSpc>
                <a:spcPct val="150000"/>
              </a:lnSpc>
            </a:pPr>
            <a:r>
              <a:rPr lang="fa-IR" dirty="0" smtClean="0">
                <a:cs typeface="B Homa" pitchFamily="2" charset="-78"/>
              </a:rPr>
              <a:t>در تحلیل فضا آنچه بیش از همه اهمیت دارد موقعیت فرد در سکانس مورد نظر است و نت هایی که ترسیم می شود بر این اساس می باشد .در تصویر روبه رو به تقسیم بندی نقشه  نیمکره ای بر اساس موقعیت فرد می پردازیم که در مراحل بعدی تحلیل مورد استفاده قرار می گیرد .</a:t>
            </a:r>
            <a:endParaRPr lang="en-US" dirty="0">
              <a:cs typeface="B Homa" pitchFamily="2" charset="-78"/>
            </a:endParaRPr>
          </a:p>
        </p:txBody>
      </p:sp>
      <p:grpSp>
        <p:nvGrpSpPr>
          <p:cNvPr id="3" name="Group 10"/>
          <p:cNvGrpSpPr/>
          <p:nvPr/>
        </p:nvGrpSpPr>
        <p:grpSpPr>
          <a:xfrm>
            <a:off x="304800" y="6290846"/>
            <a:ext cx="7696200" cy="338554"/>
            <a:chOff x="304800" y="6290846"/>
            <a:chExt cx="7696200" cy="338554"/>
          </a:xfrm>
        </p:grpSpPr>
        <p:cxnSp>
          <p:nvCxnSpPr>
            <p:cNvPr id="13" name="Straight Connector 12"/>
            <p:cNvCxnSpPr/>
            <p:nvPr/>
          </p:nvCxnSpPr>
          <p:spPr>
            <a:xfrm rot="10800000">
              <a:off x="1600200" y="6477000"/>
              <a:ext cx="6400800"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30480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gr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875135"/>
            <a:ext cx="7848600" cy="307777"/>
          </a:xfrm>
          <a:prstGeom prst="rect">
            <a:avLst/>
          </a:prstGeom>
          <a:noFill/>
        </p:spPr>
        <p:txBody>
          <a:bodyPr wrap="square" rtlCol="0">
            <a:spAutoFit/>
            <a:scene3d>
              <a:camera prst="orthographicFront"/>
              <a:lightRig rig="threePt" dir="t"/>
            </a:scene3d>
            <a:sp3d extrusionH="57150">
              <a:bevelT w="38100" h="38100"/>
            </a:sp3d>
          </a:bodyPr>
          <a:lstStyle/>
          <a:p>
            <a:r>
              <a:rPr lang="en-US" sz="1200" i="1" dirty="0" smtClean="0"/>
              <a:t>Common</a:t>
            </a:r>
            <a:r>
              <a:rPr lang="en-US" sz="1000" i="1" dirty="0" smtClean="0"/>
              <a:t>   </a:t>
            </a:r>
            <a:r>
              <a:rPr lang="en-US" sz="1400" b="1" i="1" u="sng" dirty="0" smtClean="0"/>
              <a:t>S</a:t>
            </a:r>
            <a:r>
              <a:rPr lang="en-US" sz="1200" i="1" dirty="0" smtClean="0"/>
              <a:t>pace</a:t>
            </a:r>
            <a:r>
              <a:rPr lang="en-US" sz="1000" i="1" dirty="0" smtClean="0"/>
              <a:t>   </a:t>
            </a:r>
            <a:r>
              <a:rPr lang="en-US" sz="1400" b="1" i="1" u="sng" dirty="0" smtClean="0"/>
              <a:t>E</a:t>
            </a:r>
            <a:r>
              <a:rPr lang="en-US" sz="1200" i="1" dirty="0" smtClean="0"/>
              <a:t>stablishing</a:t>
            </a:r>
            <a:r>
              <a:rPr lang="en-US" sz="1000" i="1" dirty="0" smtClean="0"/>
              <a:t>   </a:t>
            </a:r>
            <a:r>
              <a:rPr lang="en-US" sz="1400" b="1" i="1" u="sng" dirty="0" smtClean="0"/>
              <a:t>E</a:t>
            </a:r>
            <a:r>
              <a:rPr lang="en-US" sz="1200" i="1" dirty="0" smtClean="0"/>
              <a:t>lements</a:t>
            </a:r>
            <a:r>
              <a:rPr lang="en-US" sz="1000" i="1" dirty="0" smtClean="0"/>
              <a:t>   </a:t>
            </a:r>
            <a:r>
              <a:rPr lang="en-US" sz="1200" i="1" dirty="0" smtClean="0"/>
              <a:t>of  the three  basic  types, in  the  three basic  position</a:t>
            </a:r>
            <a:endParaRPr lang="en-US" sz="1200" i="1" dirty="0"/>
          </a:p>
        </p:txBody>
      </p:sp>
      <p:sp>
        <p:nvSpPr>
          <p:cNvPr id="5" name="Rectangle 4"/>
          <p:cNvSpPr/>
          <p:nvPr/>
        </p:nvSpPr>
        <p:spPr>
          <a:xfrm>
            <a:off x="419632" y="967544"/>
            <a:ext cx="113768" cy="113768"/>
          </a:xfrm>
          <a:prstGeom prst="rect">
            <a:avLst/>
          </a:prstGeom>
          <a:solidFill>
            <a:srgbClr val="2F432D"/>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57200" y="1255320"/>
            <a:ext cx="1905000" cy="4648200"/>
          </a:xfrm>
          <a:prstGeom prst="rect">
            <a:avLst/>
          </a:prstGeom>
          <a:noFill/>
          <a:ln w="12700">
            <a:solidFill>
              <a:srgbClr val="21652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scene3d>
              <a:camera prst="orthographicFront"/>
              <a:lightRig rig="threePt" dir="t"/>
            </a:scene3d>
            <a:sp3d extrusionH="57150">
              <a:bevelT w="38100" h="38100"/>
            </a:sp3d>
          </a:bodyPr>
          <a:lstStyle/>
          <a:p>
            <a:pPr algn="ctr"/>
            <a:endParaRPr lang="en-US" sz="1100" i="1" dirty="0">
              <a:solidFill>
                <a:srgbClr val="216529"/>
              </a:solidFill>
            </a:endParaRPr>
          </a:p>
          <a:p>
            <a:pPr algn="ctr"/>
            <a:endParaRPr lang="en-US" sz="2400" dirty="0" smtClean="0">
              <a:solidFill>
                <a:srgbClr val="216529"/>
              </a:solidFill>
            </a:endParaRPr>
          </a:p>
          <a:p>
            <a:pPr algn="ctr"/>
            <a:endParaRPr lang="en-US" sz="1100" i="1" dirty="0" smtClean="0">
              <a:solidFill>
                <a:srgbClr val="216529"/>
              </a:solidFill>
            </a:endParaRPr>
          </a:p>
          <a:p>
            <a:pPr algn="ctr"/>
            <a:endParaRPr lang="en-US" sz="1100" i="1" dirty="0" smtClean="0">
              <a:solidFill>
                <a:srgbClr val="216529"/>
              </a:solidFill>
            </a:endParaRPr>
          </a:p>
          <a:p>
            <a:pPr algn="ctr"/>
            <a:endParaRPr lang="en-US" sz="1400" i="1" dirty="0">
              <a:solidFill>
                <a:srgbClr val="216529"/>
              </a:solidFill>
            </a:endParaRPr>
          </a:p>
          <a:p>
            <a:pPr algn="ctr"/>
            <a:endParaRPr lang="en-US" sz="1400" i="1" dirty="0" smtClean="0">
              <a:solidFill>
                <a:srgbClr val="216529"/>
              </a:solidFill>
            </a:endParaRPr>
          </a:p>
          <a:p>
            <a:pPr algn="ctr"/>
            <a:endParaRPr lang="en-US" sz="1400" i="1" dirty="0">
              <a:solidFill>
                <a:srgbClr val="216529"/>
              </a:solidFill>
            </a:endParaRPr>
          </a:p>
          <a:p>
            <a:pPr algn="ctr"/>
            <a:endParaRPr lang="en-US" sz="1400" i="1" dirty="0" smtClean="0">
              <a:solidFill>
                <a:srgbClr val="216529"/>
              </a:solidFill>
            </a:endParaRPr>
          </a:p>
          <a:p>
            <a:pPr algn="ctr"/>
            <a:endParaRPr lang="en-US" sz="1400" i="1" dirty="0" smtClean="0">
              <a:solidFill>
                <a:srgbClr val="216529"/>
              </a:solidFill>
            </a:endParaRPr>
          </a:p>
          <a:p>
            <a:pPr algn="ctr"/>
            <a:endParaRPr lang="en-US" sz="1400" i="1" dirty="0" smtClean="0">
              <a:solidFill>
                <a:srgbClr val="216529"/>
              </a:solidFill>
            </a:endParaRPr>
          </a:p>
          <a:p>
            <a:pPr algn="ctr"/>
            <a:endParaRPr lang="en-US" sz="1400" i="1" dirty="0" smtClean="0">
              <a:solidFill>
                <a:srgbClr val="216529"/>
              </a:solidFill>
            </a:endParaRPr>
          </a:p>
          <a:p>
            <a:pPr algn="ctr"/>
            <a:endParaRPr lang="en-US" sz="1400" i="1" dirty="0">
              <a:solidFill>
                <a:srgbClr val="216529"/>
              </a:solidFill>
            </a:endParaRPr>
          </a:p>
          <a:p>
            <a:pPr algn="ctr"/>
            <a:endParaRPr lang="en-US" sz="1400" i="1" dirty="0" smtClean="0">
              <a:solidFill>
                <a:srgbClr val="216529"/>
              </a:solidFill>
            </a:endParaRPr>
          </a:p>
          <a:p>
            <a:pPr algn="ctr"/>
            <a:endParaRPr lang="en-US" sz="1400" i="1" dirty="0" smtClean="0">
              <a:solidFill>
                <a:srgbClr val="216529"/>
              </a:solidFill>
            </a:endParaRPr>
          </a:p>
        </p:txBody>
      </p:sp>
      <p:sp>
        <p:nvSpPr>
          <p:cNvPr id="9" name="Rectangle 8"/>
          <p:cNvSpPr/>
          <p:nvPr/>
        </p:nvSpPr>
        <p:spPr>
          <a:xfrm>
            <a:off x="2514600" y="1255320"/>
            <a:ext cx="1905000" cy="4648200"/>
          </a:xfrm>
          <a:prstGeom prst="rect">
            <a:avLst/>
          </a:prstGeom>
          <a:noFill/>
          <a:ln w="12700">
            <a:solidFill>
              <a:srgbClr val="21652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600" dirty="0" smtClean="0">
              <a:solidFill>
                <a:srgbClr val="216529"/>
              </a:solidFill>
            </a:endParaRPr>
          </a:p>
        </p:txBody>
      </p:sp>
      <p:sp>
        <p:nvSpPr>
          <p:cNvPr id="10" name="Rectangle 9"/>
          <p:cNvSpPr/>
          <p:nvPr/>
        </p:nvSpPr>
        <p:spPr>
          <a:xfrm>
            <a:off x="4572000" y="1255320"/>
            <a:ext cx="1905000" cy="4648200"/>
          </a:xfrm>
          <a:prstGeom prst="rect">
            <a:avLst/>
          </a:prstGeom>
          <a:noFill/>
          <a:ln w="12700">
            <a:solidFill>
              <a:srgbClr val="21652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705600" y="1255320"/>
            <a:ext cx="1905000" cy="4648200"/>
          </a:xfrm>
          <a:prstGeom prst="rect">
            <a:avLst/>
          </a:prstGeom>
          <a:noFill/>
          <a:ln w="12700">
            <a:solidFill>
              <a:srgbClr val="21652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p:cNvCxnSpPr/>
          <p:nvPr/>
        </p:nvCxnSpPr>
        <p:spPr>
          <a:xfrm>
            <a:off x="533400" y="3482004"/>
            <a:ext cx="1752600" cy="1588"/>
          </a:xfrm>
          <a:prstGeom prst="line">
            <a:avLst/>
          </a:prstGeom>
          <a:ln>
            <a:solidFill>
              <a:srgbClr val="216529"/>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33400" y="4742772"/>
            <a:ext cx="1752600" cy="1588"/>
          </a:xfrm>
          <a:prstGeom prst="line">
            <a:avLst/>
          </a:prstGeom>
          <a:ln>
            <a:solidFill>
              <a:srgbClr val="21652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590800" y="3482004"/>
            <a:ext cx="1752600" cy="1588"/>
          </a:xfrm>
          <a:prstGeom prst="line">
            <a:avLst/>
          </a:prstGeom>
          <a:ln>
            <a:solidFill>
              <a:srgbClr val="21652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590800" y="4742772"/>
            <a:ext cx="1752600" cy="1588"/>
          </a:xfrm>
          <a:prstGeom prst="line">
            <a:avLst/>
          </a:prstGeom>
          <a:ln>
            <a:solidFill>
              <a:srgbClr val="21652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648200" y="3482004"/>
            <a:ext cx="1752600" cy="1588"/>
          </a:xfrm>
          <a:prstGeom prst="line">
            <a:avLst/>
          </a:prstGeom>
          <a:ln>
            <a:solidFill>
              <a:srgbClr val="21652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4648200" y="4742772"/>
            <a:ext cx="1752600" cy="1588"/>
          </a:xfrm>
          <a:prstGeom prst="line">
            <a:avLst/>
          </a:prstGeom>
          <a:ln>
            <a:solidFill>
              <a:srgbClr val="216529"/>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6781800" y="3482004"/>
            <a:ext cx="1752600" cy="1588"/>
          </a:xfrm>
          <a:prstGeom prst="line">
            <a:avLst/>
          </a:prstGeom>
          <a:ln>
            <a:solidFill>
              <a:srgbClr val="21652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6781800" y="4742772"/>
            <a:ext cx="1752600" cy="1588"/>
          </a:xfrm>
          <a:prstGeom prst="line">
            <a:avLst/>
          </a:prstGeom>
          <a:ln>
            <a:solidFill>
              <a:srgbClr val="21652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33400" y="2169720"/>
            <a:ext cx="1752600" cy="1588"/>
          </a:xfrm>
          <a:prstGeom prst="line">
            <a:avLst/>
          </a:prstGeom>
          <a:ln>
            <a:solidFill>
              <a:srgbClr val="21652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590800" y="2169720"/>
            <a:ext cx="1752600" cy="1588"/>
          </a:xfrm>
          <a:prstGeom prst="line">
            <a:avLst/>
          </a:prstGeom>
          <a:ln>
            <a:solidFill>
              <a:srgbClr val="21652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648200" y="2169720"/>
            <a:ext cx="1752600" cy="1588"/>
          </a:xfrm>
          <a:prstGeom prst="line">
            <a:avLst/>
          </a:prstGeom>
          <a:ln>
            <a:solidFill>
              <a:srgbClr val="21652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6781800" y="2169720"/>
            <a:ext cx="1752600" cy="1588"/>
          </a:xfrm>
          <a:prstGeom prst="line">
            <a:avLst/>
          </a:prstGeom>
          <a:ln>
            <a:solidFill>
              <a:srgbClr val="216529"/>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609600" y="2245920"/>
            <a:ext cx="1548821" cy="276999"/>
          </a:xfrm>
          <a:prstGeom prst="rect">
            <a:avLst/>
          </a:prstGeom>
        </p:spPr>
        <p:txBody>
          <a:bodyPr wrap="none">
            <a:spAutoFit/>
          </a:bodyPr>
          <a:lstStyle/>
          <a:p>
            <a:pPr algn="ctr"/>
            <a:r>
              <a:rPr lang="en-US" sz="1100" i="1" dirty="0" smtClean="0">
                <a:solidFill>
                  <a:srgbClr val="453654"/>
                </a:solidFill>
              </a:rPr>
              <a:t>In the</a:t>
            </a:r>
            <a:r>
              <a:rPr lang="en-US" sz="1200" b="1" i="1" dirty="0" smtClean="0">
                <a:solidFill>
                  <a:srgbClr val="453654"/>
                </a:solidFill>
              </a:rPr>
              <a:t> over </a:t>
            </a:r>
            <a:r>
              <a:rPr lang="en-US" sz="1100" i="1" dirty="0" smtClean="0">
                <a:solidFill>
                  <a:srgbClr val="453654"/>
                </a:solidFill>
              </a:rPr>
              <a:t>position</a:t>
            </a:r>
          </a:p>
        </p:txBody>
      </p:sp>
      <p:sp>
        <p:nvSpPr>
          <p:cNvPr id="29" name="Rectangle 28"/>
          <p:cNvSpPr/>
          <p:nvPr/>
        </p:nvSpPr>
        <p:spPr>
          <a:xfrm>
            <a:off x="685800" y="3541320"/>
            <a:ext cx="1454245" cy="276999"/>
          </a:xfrm>
          <a:prstGeom prst="rect">
            <a:avLst/>
          </a:prstGeom>
        </p:spPr>
        <p:txBody>
          <a:bodyPr wrap="none">
            <a:spAutoFit/>
          </a:bodyPr>
          <a:lstStyle/>
          <a:p>
            <a:pPr algn="ctr"/>
            <a:r>
              <a:rPr lang="en-US" sz="1100" i="1" dirty="0" smtClean="0">
                <a:solidFill>
                  <a:srgbClr val="453654"/>
                </a:solidFill>
              </a:rPr>
              <a:t>In the </a:t>
            </a:r>
            <a:r>
              <a:rPr lang="en-US" sz="1200" b="1" i="1" dirty="0" smtClean="0">
                <a:solidFill>
                  <a:srgbClr val="453654"/>
                </a:solidFill>
              </a:rPr>
              <a:t>side</a:t>
            </a:r>
            <a:r>
              <a:rPr lang="en-US" sz="1100" i="1" dirty="0" smtClean="0">
                <a:solidFill>
                  <a:srgbClr val="453654"/>
                </a:solidFill>
              </a:rPr>
              <a:t> position</a:t>
            </a:r>
            <a:endParaRPr lang="en-US" sz="1400" i="1" dirty="0" smtClean="0">
              <a:solidFill>
                <a:srgbClr val="453654"/>
              </a:solidFill>
            </a:endParaRPr>
          </a:p>
        </p:txBody>
      </p:sp>
      <p:sp>
        <p:nvSpPr>
          <p:cNvPr id="30" name="Rectangle 29"/>
          <p:cNvSpPr/>
          <p:nvPr/>
        </p:nvSpPr>
        <p:spPr>
          <a:xfrm>
            <a:off x="533400" y="4836720"/>
            <a:ext cx="1664238" cy="276999"/>
          </a:xfrm>
          <a:prstGeom prst="rect">
            <a:avLst/>
          </a:prstGeom>
        </p:spPr>
        <p:txBody>
          <a:bodyPr wrap="none">
            <a:spAutoFit/>
          </a:bodyPr>
          <a:lstStyle/>
          <a:p>
            <a:pPr algn="ctr"/>
            <a:r>
              <a:rPr lang="en-US" sz="1100" i="1" dirty="0" smtClean="0">
                <a:solidFill>
                  <a:srgbClr val="453654"/>
                </a:solidFill>
              </a:rPr>
              <a:t>In the </a:t>
            </a:r>
            <a:r>
              <a:rPr lang="en-US" sz="1200" b="1" i="1" dirty="0" smtClean="0">
                <a:solidFill>
                  <a:srgbClr val="453654"/>
                </a:solidFill>
              </a:rPr>
              <a:t>under</a:t>
            </a:r>
            <a:r>
              <a:rPr lang="en-US" sz="1100" i="1" dirty="0" smtClean="0">
                <a:solidFill>
                  <a:srgbClr val="453654"/>
                </a:solidFill>
              </a:rPr>
              <a:t> position</a:t>
            </a:r>
            <a:endParaRPr lang="en-US" sz="1100" i="1" dirty="0">
              <a:solidFill>
                <a:srgbClr val="453654"/>
              </a:solidFill>
            </a:endParaRPr>
          </a:p>
        </p:txBody>
      </p:sp>
      <p:sp>
        <p:nvSpPr>
          <p:cNvPr id="32" name="Rectangle 31"/>
          <p:cNvSpPr/>
          <p:nvPr/>
        </p:nvSpPr>
        <p:spPr>
          <a:xfrm>
            <a:off x="2590800" y="2880345"/>
            <a:ext cx="862737" cy="584775"/>
          </a:xfrm>
          <a:prstGeom prst="rect">
            <a:avLst/>
          </a:prstGeom>
        </p:spPr>
        <p:txBody>
          <a:bodyPr wrap="none">
            <a:spAutoFit/>
          </a:bodyPr>
          <a:lstStyle/>
          <a:p>
            <a:r>
              <a:rPr lang="en-US" sz="800" i="1" dirty="0" smtClean="0">
                <a:solidFill>
                  <a:srgbClr val="453654"/>
                </a:solidFill>
              </a:rPr>
              <a:t>Ceiling</a:t>
            </a:r>
          </a:p>
          <a:p>
            <a:r>
              <a:rPr lang="en-US" sz="800" i="1" dirty="0" smtClean="0">
                <a:solidFill>
                  <a:srgbClr val="453654"/>
                </a:solidFill>
              </a:rPr>
              <a:t>Canopy</a:t>
            </a:r>
          </a:p>
          <a:p>
            <a:r>
              <a:rPr lang="en-US" sz="800" i="1" dirty="0" smtClean="0">
                <a:solidFill>
                  <a:srgbClr val="453654"/>
                </a:solidFill>
              </a:rPr>
              <a:t>Roof</a:t>
            </a:r>
          </a:p>
          <a:p>
            <a:r>
              <a:rPr lang="en-US" sz="800" i="1" dirty="0" smtClean="0">
                <a:solidFill>
                  <a:srgbClr val="453654"/>
                </a:solidFill>
              </a:rPr>
              <a:t>Baldachin, etc.</a:t>
            </a:r>
          </a:p>
        </p:txBody>
      </p:sp>
      <p:sp>
        <p:nvSpPr>
          <p:cNvPr id="35" name="Rectangle 34"/>
          <p:cNvSpPr/>
          <p:nvPr/>
        </p:nvSpPr>
        <p:spPr>
          <a:xfrm>
            <a:off x="2628900" y="1141968"/>
            <a:ext cx="1119217" cy="646331"/>
          </a:xfrm>
          <a:prstGeom prst="rect">
            <a:avLst/>
          </a:prstGeom>
        </p:spPr>
        <p:txBody>
          <a:bodyPr wrap="none">
            <a:spAutoFit/>
            <a:scene3d>
              <a:camera prst="orthographicFront"/>
              <a:lightRig rig="threePt" dir="t"/>
            </a:scene3d>
            <a:sp3d extrusionH="57150">
              <a:bevelT w="38100" h="38100"/>
            </a:sp3d>
          </a:bodyPr>
          <a:lstStyle/>
          <a:p>
            <a:r>
              <a:rPr lang="en-US" sz="3600" dirty="0" smtClean="0">
                <a:solidFill>
                  <a:srgbClr val="453654"/>
                </a:solidFill>
              </a:rPr>
              <a:t>s</a:t>
            </a:r>
            <a:r>
              <a:rPr lang="en-US" dirty="0" smtClean="0">
                <a:solidFill>
                  <a:srgbClr val="453654"/>
                </a:solidFill>
              </a:rPr>
              <a:t>urfaces</a:t>
            </a:r>
            <a:endParaRPr lang="en-US" sz="2400" dirty="0">
              <a:solidFill>
                <a:srgbClr val="453654"/>
              </a:solidFill>
            </a:endParaRPr>
          </a:p>
        </p:txBody>
      </p:sp>
      <p:sp>
        <p:nvSpPr>
          <p:cNvPr id="39" name="Rectangle 38"/>
          <p:cNvSpPr/>
          <p:nvPr/>
        </p:nvSpPr>
        <p:spPr>
          <a:xfrm>
            <a:off x="4686300" y="1182912"/>
            <a:ext cx="1074333" cy="584775"/>
          </a:xfrm>
          <a:prstGeom prst="rect">
            <a:avLst/>
          </a:prstGeom>
        </p:spPr>
        <p:txBody>
          <a:bodyPr wrap="none">
            <a:spAutoFit/>
            <a:scene3d>
              <a:camera prst="orthographicFront"/>
              <a:lightRig rig="threePt" dir="t"/>
            </a:scene3d>
            <a:sp3d extrusionH="57150">
              <a:bevelT w="38100" h="38100"/>
            </a:sp3d>
          </a:bodyPr>
          <a:lstStyle/>
          <a:p>
            <a:r>
              <a:rPr lang="en-US" sz="3200" dirty="0" smtClean="0">
                <a:solidFill>
                  <a:srgbClr val="453654"/>
                </a:solidFill>
              </a:rPr>
              <a:t>S</a:t>
            </a:r>
            <a:r>
              <a:rPr lang="en-US" dirty="0" smtClean="0">
                <a:solidFill>
                  <a:srgbClr val="453654"/>
                </a:solidFill>
              </a:rPr>
              <a:t>creens</a:t>
            </a:r>
            <a:endParaRPr lang="en-US" sz="2400" dirty="0">
              <a:solidFill>
                <a:srgbClr val="453654"/>
              </a:solidFill>
            </a:endParaRPr>
          </a:p>
        </p:txBody>
      </p:sp>
      <p:sp>
        <p:nvSpPr>
          <p:cNvPr id="43" name="Rectangle 42"/>
          <p:cNvSpPr/>
          <p:nvPr/>
        </p:nvSpPr>
        <p:spPr>
          <a:xfrm>
            <a:off x="6819900" y="1182912"/>
            <a:ext cx="1083951" cy="584775"/>
          </a:xfrm>
          <a:prstGeom prst="rect">
            <a:avLst/>
          </a:prstGeom>
        </p:spPr>
        <p:txBody>
          <a:bodyPr wrap="none">
            <a:spAutoFit/>
            <a:scene3d>
              <a:camera prst="orthographicFront"/>
              <a:lightRig rig="threePt" dir="t"/>
            </a:scene3d>
            <a:sp3d extrusionH="57150">
              <a:bevelT w="38100" h="38100"/>
            </a:sp3d>
          </a:bodyPr>
          <a:lstStyle/>
          <a:p>
            <a:r>
              <a:rPr lang="en-US" sz="3200" dirty="0" smtClean="0">
                <a:solidFill>
                  <a:srgbClr val="453654"/>
                </a:solidFill>
              </a:rPr>
              <a:t>O</a:t>
            </a:r>
            <a:r>
              <a:rPr lang="en-US" dirty="0" smtClean="0">
                <a:solidFill>
                  <a:srgbClr val="453654"/>
                </a:solidFill>
              </a:rPr>
              <a:t>bjects</a:t>
            </a:r>
            <a:endParaRPr lang="en-US" sz="2400" dirty="0">
              <a:solidFill>
                <a:srgbClr val="453654"/>
              </a:solidFill>
            </a:endParaRPr>
          </a:p>
        </p:txBody>
      </p:sp>
      <p:sp>
        <p:nvSpPr>
          <p:cNvPr id="44" name="Rectangle 43"/>
          <p:cNvSpPr/>
          <p:nvPr/>
        </p:nvSpPr>
        <p:spPr>
          <a:xfrm>
            <a:off x="2590800" y="4175745"/>
            <a:ext cx="752129" cy="584775"/>
          </a:xfrm>
          <a:prstGeom prst="rect">
            <a:avLst/>
          </a:prstGeom>
        </p:spPr>
        <p:txBody>
          <a:bodyPr wrap="none">
            <a:spAutoFit/>
          </a:bodyPr>
          <a:lstStyle/>
          <a:p>
            <a:r>
              <a:rPr lang="en-US" sz="800" i="1" dirty="0" smtClean="0">
                <a:solidFill>
                  <a:srgbClr val="453654"/>
                </a:solidFill>
              </a:rPr>
              <a:t>Wall</a:t>
            </a:r>
          </a:p>
          <a:p>
            <a:r>
              <a:rPr lang="en-US" sz="800" i="1" dirty="0" smtClean="0">
                <a:solidFill>
                  <a:srgbClr val="453654"/>
                </a:solidFill>
              </a:rPr>
              <a:t>Fence</a:t>
            </a:r>
          </a:p>
          <a:p>
            <a:r>
              <a:rPr lang="en-US" sz="800" i="1" dirty="0" smtClean="0">
                <a:solidFill>
                  <a:srgbClr val="453654"/>
                </a:solidFill>
              </a:rPr>
              <a:t>Foliage</a:t>
            </a:r>
          </a:p>
          <a:p>
            <a:r>
              <a:rPr lang="en-US" sz="800" i="1" dirty="0" smtClean="0">
                <a:solidFill>
                  <a:srgbClr val="453654"/>
                </a:solidFill>
              </a:rPr>
              <a:t>Curtain, etc.</a:t>
            </a:r>
          </a:p>
        </p:txBody>
      </p:sp>
      <p:sp>
        <p:nvSpPr>
          <p:cNvPr id="45" name="Rectangle 44"/>
          <p:cNvSpPr/>
          <p:nvPr/>
        </p:nvSpPr>
        <p:spPr>
          <a:xfrm>
            <a:off x="2590800" y="5318745"/>
            <a:ext cx="755335" cy="584775"/>
          </a:xfrm>
          <a:prstGeom prst="rect">
            <a:avLst/>
          </a:prstGeom>
        </p:spPr>
        <p:txBody>
          <a:bodyPr wrap="none">
            <a:spAutoFit/>
          </a:bodyPr>
          <a:lstStyle/>
          <a:p>
            <a:r>
              <a:rPr lang="en-US" sz="800" i="1" dirty="0" smtClean="0">
                <a:solidFill>
                  <a:srgbClr val="453654"/>
                </a:solidFill>
              </a:rPr>
              <a:t>Rug</a:t>
            </a:r>
          </a:p>
          <a:p>
            <a:r>
              <a:rPr lang="en-US" sz="800" i="1" dirty="0" smtClean="0">
                <a:solidFill>
                  <a:srgbClr val="453654"/>
                </a:solidFill>
              </a:rPr>
              <a:t>Podium</a:t>
            </a:r>
          </a:p>
          <a:p>
            <a:r>
              <a:rPr lang="en-US" sz="800" i="1" dirty="0" smtClean="0">
                <a:solidFill>
                  <a:srgbClr val="453654"/>
                </a:solidFill>
              </a:rPr>
              <a:t>Stage</a:t>
            </a:r>
          </a:p>
          <a:p>
            <a:r>
              <a:rPr lang="en-US" sz="800" i="1" dirty="0" smtClean="0">
                <a:solidFill>
                  <a:srgbClr val="453654"/>
                </a:solidFill>
              </a:rPr>
              <a:t>Terrace, etc.</a:t>
            </a:r>
          </a:p>
        </p:txBody>
      </p:sp>
      <p:sp>
        <p:nvSpPr>
          <p:cNvPr id="46" name="Rectangle 45"/>
          <p:cNvSpPr/>
          <p:nvPr/>
        </p:nvSpPr>
        <p:spPr>
          <a:xfrm>
            <a:off x="4648200" y="2880345"/>
            <a:ext cx="651140" cy="584775"/>
          </a:xfrm>
          <a:prstGeom prst="rect">
            <a:avLst/>
          </a:prstGeom>
        </p:spPr>
        <p:txBody>
          <a:bodyPr wrap="none">
            <a:spAutoFit/>
          </a:bodyPr>
          <a:lstStyle/>
          <a:p>
            <a:r>
              <a:rPr lang="en-US" sz="800" i="1" dirty="0" smtClean="0">
                <a:solidFill>
                  <a:srgbClr val="453654"/>
                </a:solidFill>
              </a:rPr>
              <a:t>Trellis</a:t>
            </a:r>
          </a:p>
          <a:p>
            <a:r>
              <a:rPr lang="en-US" sz="800" i="1" dirty="0" smtClean="0">
                <a:solidFill>
                  <a:srgbClr val="453654"/>
                </a:solidFill>
              </a:rPr>
              <a:t>Foliage</a:t>
            </a:r>
          </a:p>
          <a:p>
            <a:r>
              <a:rPr lang="en-US" sz="800" i="1" dirty="0" smtClean="0">
                <a:solidFill>
                  <a:srgbClr val="453654"/>
                </a:solidFill>
              </a:rPr>
              <a:t>Branches</a:t>
            </a:r>
          </a:p>
          <a:p>
            <a:r>
              <a:rPr lang="en-US" sz="800" i="1" dirty="0" smtClean="0">
                <a:solidFill>
                  <a:srgbClr val="453654"/>
                </a:solidFill>
              </a:rPr>
              <a:t>Grille, etc.</a:t>
            </a:r>
          </a:p>
        </p:txBody>
      </p:sp>
      <p:sp>
        <p:nvSpPr>
          <p:cNvPr id="47" name="Rectangle 46"/>
          <p:cNvSpPr/>
          <p:nvPr/>
        </p:nvSpPr>
        <p:spPr>
          <a:xfrm>
            <a:off x="4648200" y="4175745"/>
            <a:ext cx="657552" cy="584775"/>
          </a:xfrm>
          <a:prstGeom prst="rect">
            <a:avLst/>
          </a:prstGeom>
        </p:spPr>
        <p:txBody>
          <a:bodyPr wrap="none">
            <a:spAutoFit/>
          </a:bodyPr>
          <a:lstStyle/>
          <a:p>
            <a:r>
              <a:rPr lang="en-US" sz="800" i="1" dirty="0" smtClean="0">
                <a:solidFill>
                  <a:srgbClr val="453654"/>
                </a:solidFill>
              </a:rPr>
              <a:t>Screen</a:t>
            </a:r>
          </a:p>
          <a:p>
            <a:r>
              <a:rPr lang="en-US" sz="800" i="1" dirty="0" smtClean="0">
                <a:solidFill>
                  <a:srgbClr val="453654"/>
                </a:solidFill>
              </a:rPr>
              <a:t>Foliage</a:t>
            </a:r>
          </a:p>
          <a:p>
            <a:r>
              <a:rPr lang="en-US" sz="800" i="1" dirty="0" err="1" smtClean="0">
                <a:solidFill>
                  <a:srgbClr val="453654"/>
                </a:solidFill>
              </a:rPr>
              <a:t>Blausters</a:t>
            </a:r>
            <a:endParaRPr lang="en-US" sz="800" i="1" dirty="0" smtClean="0">
              <a:solidFill>
                <a:srgbClr val="453654"/>
              </a:solidFill>
            </a:endParaRPr>
          </a:p>
          <a:p>
            <a:r>
              <a:rPr lang="en-US" sz="800" i="1" dirty="0" smtClean="0">
                <a:solidFill>
                  <a:srgbClr val="453654"/>
                </a:solidFill>
              </a:rPr>
              <a:t>Fence, etc.</a:t>
            </a:r>
          </a:p>
        </p:txBody>
      </p:sp>
      <p:sp>
        <p:nvSpPr>
          <p:cNvPr id="48" name="Rectangle 47"/>
          <p:cNvSpPr/>
          <p:nvPr/>
        </p:nvSpPr>
        <p:spPr>
          <a:xfrm>
            <a:off x="4648200" y="5441855"/>
            <a:ext cx="590226" cy="461665"/>
          </a:xfrm>
          <a:prstGeom prst="rect">
            <a:avLst/>
          </a:prstGeom>
        </p:spPr>
        <p:txBody>
          <a:bodyPr wrap="none">
            <a:spAutoFit/>
          </a:bodyPr>
          <a:lstStyle/>
          <a:p>
            <a:r>
              <a:rPr lang="en-US" sz="800" i="1" dirty="0" smtClean="0">
                <a:solidFill>
                  <a:srgbClr val="453654"/>
                </a:solidFill>
              </a:rPr>
              <a:t>Grating</a:t>
            </a:r>
          </a:p>
          <a:p>
            <a:r>
              <a:rPr lang="en-US" sz="800" i="1" dirty="0" smtClean="0">
                <a:solidFill>
                  <a:srgbClr val="453654"/>
                </a:solidFill>
              </a:rPr>
              <a:t>Gridiron</a:t>
            </a:r>
          </a:p>
          <a:p>
            <a:r>
              <a:rPr lang="en-US" sz="800" i="1" dirty="0" smtClean="0">
                <a:solidFill>
                  <a:srgbClr val="453654"/>
                </a:solidFill>
              </a:rPr>
              <a:t>grille</a:t>
            </a:r>
          </a:p>
        </p:txBody>
      </p:sp>
      <p:sp>
        <p:nvSpPr>
          <p:cNvPr id="49" name="Rectangle 48"/>
          <p:cNvSpPr/>
          <p:nvPr/>
        </p:nvSpPr>
        <p:spPr>
          <a:xfrm>
            <a:off x="6781800" y="2880345"/>
            <a:ext cx="660758" cy="584775"/>
          </a:xfrm>
          <a:prstGeom prst="rect">
            <a:avLst/>
          </a:prstGeom>
        </p:spPr>
        <p:txBody>
          <a:bodyPr wrap="none">
            <a:spAutoFit/>
          </a:bodyPr>
          <a:lstStyle/>
          <a:p>
            <a:r>
              <a:rPr lang="en-US" sz="800" i="1" dirty="0" smtClean="0">
                <a:solidFill>
                  <a:srgbClr val="453654"/>
                </a:solidFill>
              </a:rPr>
              <a:t>Wire</a:t>
            </a:r>
          </a:p>
          <a:p>
            <a:r>
              <a:rPr lang="en-US" sz="800" i="1" dirty="0" smtClean="0">
                <a:solidFill>
                  <a:srgbClr val="453654"/>
                </a:solidFill>
              </a:rPr>
              <a:t>Branch</a:t>
            </a:r>
          </a:p>
          <a:p>
            <a:r>
              <a:rPr lang="en-US" sz="800" i="1" dirty="0" smtClean="0">
                <a:solidFill>
                  <a:srgbClr val="453654"/>
                </a:solidFill>
              </a:rPr>
              <a:t>Umbrella</a:t>
            </a:r>
          </a:p>
          <a:p>
            <a:r>
              <a:rPr lang="en-US" sz="800" i="1" dirty="0" smtClean="0">
                <a:solidFill>
                  <a:srgbClr val="453654"/>
                </a:solidFill>
              </a:rPr>
              <a:t>Cloud, etc.</a:t>
            </a:r>
          </a:p>
        </p:txBody>
      </p:sp>
      <p:sp>
        <p:nvSpPr>
          <p:cNvPr id="50" name="Rectangle 49"/>
          <p:cNvSpPr/>
          <p:nvPr/>
        </p:nvSpPr>
        <p:spPr>
          <a:xfrm>
            <a:off x="6781800" y="4175745"/>
            <a:ext cx="601447" cy="584775"/>
          </a:xfrm>
          <a:prstGeom prst="rect">
            <a:avLst/>
          </a:prstGeom>
        </p:spPr>
        <p:txBody>
          <a:bodyPr wrap="none">
            <a:spAutoFit/>
          </a:bodyPr>
          <a:lstStyle/>
          <a:p>
            <a:r>
              <a:rPr lang="en-US" sz="800" i="1" dirty="0" smtClean="0">
                <a:solidFill>
                  <a:srgbClr val="453654"/>
                </a:solidFill>
              </a:rPr>
              <a:t>Building</a:t>
            </a:r>
          </a:p>
          <a:p>
            <a:r>
              <a:rPr lang="en-US" sz="800" i="1" dirty="0" smtClean="0">
                <a:solidFill>
                  <a:srgbClr val="453654"/>
                </a:solidFill>
              </a:rPr>
              <a:t>Post</a:t>
            </a:r>
          </a:p>
          <a:p>
            <a:r>
              <a:rPr lang="en-US" sz="800" i="1" dirty="0" smtClean="0">
                <a:solidFill>
                  <a:srgbClr val="453654"/>
                </a:solidFill>
              </a:rPr>
              <a:t>Hill</a:t>
            </a:r>
          </a:p>
          <a:p>
            <a:r>
              <a:rPr lang="en-US" sz="800" i="1" dirty="0" smtClean="0">
                <a:solidFill>
                  <a:srgbClr val="453654"/>
                </a:solidFill>
              </a:rPr>
              <a:t>Tree, etc.</a:t>
            </a:r>
          </a:p>
        </p:txBody>
      </p:sp>
      <p:sp>
        <p:nvSpPr>
          <p:cNvPr id="51" name="Rectangle 50"/>
          <p:cNvSpPr/>
          <p:nvPr/>
        </p:nvSpPr>
        <p:spPr>
          <a:xfrm>
            <a:off x="6781800" y="5441855"/>
            <a:ext cx="849913" cy="461665"/>
          </a:xfrm>
          <a:prstGeom prst="rect">
            <a:avLst/>
          </a:prstGeom>
        </p:spPr>
        <p:txBody>
          <a:bodyPr wrap="none">
            <a:spAutoFit/>
          </a:bodyPr>
          <a:lstStyle/>
          <a:p>
            <a:r>
              <a:rPr lang="en-US" sz="800" i="1" dirty="0" smtClean="0">
                <a:solidFill>
                  <a:srgbClr val="453654"/>
                </a:solidFill>
              </a:rPr>
              <a:t>Tightrope</a:t>
            </a:r>
          </a:p>
          <a:p>
            <a:r>
              <a:rPr lang="en-US" sz="800" i="1" dirty="0" smtClean="0">
                <a:solidFill>
                  <a:srgbClr val="453654"/>
                </a:solidFill>
              </a:rPr>
              <a:t>Stepping store</a:t>
            </a:r>
          </a:p>
          <a:p>
            <a:r>
              <a:rPr lang="en-US" sz="800" i="1" dirty="0" smtClean="0">
                <a:solidFill>
                  <a:srgbClr val="453654"/>
                </a:solidFill>
              </a:rPr>
              <a:t>pedestal</a:t>
            </a:r>
          </a:p>
        </p:txBody>
      </p:sp>
      <p:sp>
        <p:nvSpPr>
          <p:cNvPr id="37" name="Rectangle 36"/>
          <p:cNvSpPr/>
          <p:nvPr/>
        </p:nvSpPr>
        <p:spPr>
          <a:xfrm>
            <a:off x="2655977" y="1712520"/>
            <a:ext cx="1763623" cy="338554"/>
          </a:xfrm>
          <a:prstGeom prst="rect">
            <a:avLst/>
          </a:prstGeom>
        </p:spPr>
        <p:txBody>
          <a:bodyPr wrap="none">
            <a:spAutoFit/>
            <a:scene3d>
              <a:camera prst="orthographicFront"/>
              <a:lightRig rig="threePt" dir="t"/>
            </a:scene3d>
            <a:sp3d extrusionH="57150">
              <a:bevelT w="38100" h="38100"/>
            </a:sp3d>
          </a:bodyPr>
          <a:lstStyle/>
          <a:p>
            <a:pPr algn="r" rtl="1"/>
            <a:r>
              <a:rPr lang="fa-IR" sz="1600" dirty="0" smtClean="0">
                <a:solidFill>
                  <a:srgbClr val="453654"/>
                </a:solidFill>
                <a:cs typeface="B Homa" pitchFamily="2" charset="-78"/>
              </a:rPr>
              <a:t>سطوح : </a:t>
            </a:r>
            <a:r>
              <a:rPr lang="fa-IR" sz="900" dirty="0" smtClean="0">
                <a:solidFill>
                  <a:srgbClr val="453654"/>
                </a:solidFill>
                <a:cs typeface="B Homa" pitchFamily="2" charset="-78"/>
              </a:rPr>
              <a:t>دیوارها، سقف ها، کف ها</a:t>
            </a:r>
            <a:endParaRPr lang="en-US" sz="900" dirty="0">
              <a:solidFill>
                <a:srgbClr val="453654"/>
              </a:solidFill>
              <a:cs typeface="B Homa" pitchFamily="2" charset="-78"/>
            </a:endParaRPr>
          </a:p>
        </p:txBody>
      </p:sp>
      <p:sp>
        <p:nvSpPr>
          <p:cNvPr id="41" name="Rectangle 40"/>
          <p:cNvSpPr/>
          <p:nvPr/>
        </p:nvSpPr>
        <p:spPr>
          <a:xfrm>
            <a:off x="4572000" y="1692666"/>
            <a:ext cx="1905000" cy="477054"/>
          </a:xfrm>
          <a:prstGeom prst="rect">
            <a:avLst/>
          </a:prstGeom>
        </p:spPr>
        <p:txBody>
          <a:bodyPr wrap="square">
            <a:spAutoFit/>
            <a:scene3d>
              <a:camera prst="orthographicFront"/>
              <a:lightRig rig="threePt" dir="t"/>
            </a:scene3d>
            <a:sp3d extrusionH="57150">
              <a:bevelT w="38100" h="38100"/>
            </a:sp3d>
          </a:bodyPr>
          <a:lstStyle/>
          <a:p>
            <a:pPr algn="r" rtl="1"/>
            <a:r>
              <a:rPr lang="fa-IR" sz="1600" dirty="0" smtClean="0">
                <a:solidFill>
                  <a:srgbClr val="453654"/>
                </a:solidFill>
                <a:cs typeface="B Homa" pitchFamily="2" charset="-78"/>
              </a:rPr>
              <a:t>صفحه ها : </a:t>
            </a:r>
            <a:r>
              <a:rPr lang="fa-IR" sz="900" dirty="0" smtClean="0">
                <a:solidFill>
                  <a:srgbClr val="453654"/>
                </a:solidFill>
                <a:cs typeface="B Homa" pitchFamily="2" charset="-78"/>
              </a:rPr>
              <a:t>سطوح مشبک، نرده ها، ردیف درختان، . . .</a:t>
            </a:r>
            <a:endParaRPr lang="en-US" sz="900" dirty="0">
              <a:solidFill>
                <a:srgbClr val="453654"/>
              </a:solidFill>
              <a:cs typeface="B Homa" pitchFamily="2" charset="-78"/>
            </a:endParaRPr>
          </a:p>
        </p:txBody>
      </p:sp>
      <p:sp>
        <p:nvSpPr>
          <p:cNvPr id="42" name="Rectangle 41"/>
          <p:cNvSpPr/>
          <p:nvPr/>
        </p:nvSpPr>
        <p:spPr>
          <a:xfrm>
            <a:off x="6705600" y="1712520"/>
            <a:ext cx="1877628" cy="477054"/>
          </a:xfrm>
          <a:prstGeom prst="rect">
            <a:avLst/>
          </a:prstGeom>
        </p:spPr>
        <p:txBody>
          <a:bodyPr wrap="square">
            <a:spAutoFit/>
            <a:scene3d>
              <a:camera prst="orthographicFront"/>
              <a:lightRig rig="threePt" dir="t"/>
            </a:scene3d>
            <a:sp3d extrusionH="57150">
              <a:bevelT w="38100" h="38100"/>
            </a:sp3d>
          </a:bodyPr>
          <a:lstStyle/>
          <a:p>
            <a:pPr algn="r"/>
            <a:r>
              <a:rPr lang="fa-IR" sz="1600" dirty="0" smtClean="0">
                <a:solidFill>
                  <a:srgbClr val="453654"/>
                </a:solidFill>
                <a:cs typeface="B Homa" pitchFamily="2" charset="-78"/>
              </a:rPr>
              <a:t>اشیا : </a:t>
            </a:r>
            <a:r>
              <a:rPr lang="fa-IR" sz="1200" dirty="0" smtClean="0">
                <a:solidFill>
                  <a:srgbClr val="453654"/>
                </a:solidFill>
                <a:cs typeface="B Homa" pitchFamily="2" charset="-78"/>
              </a:rPr>
              <a:t> </a:t>
            </a:r>
            <a:r>
              <a:rPr lang="fa-IR" sz="900" dirty="0" smtClean="0">
                <a:solidFill>
                  <a:srgbClr val="453654"/>
                </a:solidFill>
                <a:cs typeface="B Homa" pitchFamily="2" charset="-78"/>
              </a:rPr>
              <a:t>هر چیزی که بتوانیم موقعیت خود را نسبت به آن تعیین کنیم</a:t>
            </a:r>
            <a:endParaRPr lang="en-US" sz="1200" dirty="0">
              <a:solidFill>
                <a:srgbClr val="453654"/>
              </a:solidFill>
              <a:cs typeface="B Homa" pitchFamily="2" charset="-78"/>
            </a:endParaRPr>
          </a:p>
        </p:txBody>
      </p:sp>
      <p:pic>
        <p:nvPicPr>
          <p:cNvPr id="52" name="Picture 14"/>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100248" y="2218624"/>
            <a:ext cx="1447800" cy="1224571"/>
          </a:xfrm>
          <a:prstGeom prst="rect">
            <a:avLst/>
          </a:prstGeom>
          <a:noFill/>
          <a:ln w="9525">
            <a:noFill/>
            <a:miter lim="800000"/>
            <a:headEnd/>
            <a:tailEnd/>
          </a:ln>
          <a:effectLst/>
        </p:spPr>
      </p:pic>
      <p:pic>
        <p:nvPicPr>
          <p:cNvPr id="53" name="Picture 1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105400" y="2245920"/>
            <a:ext cx="1219200" cy="1184366"/>
          </a:xfrm>
          <a:prstGeom prst="rect">
            <a:avLst/>
          </a:prstGeom>
          <a:noFill/>
          <a:ln w="9525">
            <a:noFill/>
            <a:miter lim="800000"/>
            <a:headEnd/>
            <a:tailEnd/>
          </a:ln>
          <a:effectLst/>
        </p:spPr>
      </p:pic>
      <p:pic>
        <p:nvPicPr>
          <p:cNvPr id="54" name="Picture 12"/>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971800" y="2169720"/>
            <a:ext cx="1439333" cy="1295400"/>
          </a:xfrm>
          <a:prstGeom prst="rect">
            <a:avLst/>
          </a:prstGeom>
          <a:noFill/>
          <a:ln w="9525">
            <a:noFill/>
            <a:miter lim="800000"/>
            <a:headEnd/>
            <a:tailEnd/>
          </a:ln>
          <a:effectLst/>
        </p:spPr>
      </p:pic>
      <p:pic>
        <p:nvPicPr>
          <p:cNvPr id="55" name="Picture 11"/>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122676" y="3541320"/>
            <a:ext cx="1220724" cy="1196788"/>
          </a:xfrm>
          <a:prstGeom prst="rect">
            <a:avLst/>
          </a:prstGeom>
          <a:noFill/>
          <a:ln w="9525">
            <a:noFill/>
            <a:miter lim="800000"/>
            <a:headEnd/>
            <a:tailEnd/>
          </a:ln>
          <a:effectLst/>
        </p:spPr>
      </p:pic>
      <p:pic>
        <p:nvPicPr>
          <p:cNvPr id="56" name="Picture 10"/>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105400" y="3541320"/>
            <a:ext cx="1295400" cy="1241425"/>
          </a:xfrm>
          <a:prstGeom prst="rect">
            <a:avLst/>
          </a:prstGeom>
          <a:noFill/>
          <a:ln w="9525">
            <a:noFill/>
            <a:miter lim="800000"/>
            <a:headEnd/>
            <a:tailEnd/>
          </a:ln>
          <a:effectLst/>
        </p:spPr>
      </p:pic>
      <p:pic>
        <p:nvPicPr>
          <p:cNvPr id="57" name="Picture 9"/>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315200" y="3465120"/>
            <a:ext cx="1143000" cy="1249326"/>
          </a:xfrm>
          <a:prstGeom prst="rect">
            <a:avLst/>
          </a:prstGeom>
          <a:noFill/>
          <a:ln w="9525">
            <a:noFill/>
            <a:miter lim="800000"/>
            <a:headEnd/>
            <a:tailEnd/>
          </a:ln>
          <a:effectLst/>
        </p:spPr>
      </p:pic>
      <p:pic>
        <p:nvPicPr>
          <p:cNvPr id="58" name="Picture 8"/>
          <p:cNvPicPr>
            <a:picLocks noChangeAspect="1" noChangeArrowheads="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239000" y="4760520"/>
            <a:ext cx="1347577" cy="1057275"/>
          </a:xfrm>
          <a:prstGeom prst="rect">
            <a:avLst/>
          </a:prstGeom>
          <a:noFill/>
          <a:ln w="9525">
            <a:noFill/>
            <a:miter lim="800000"/>
            <a:headEnd/>
            <a:tailEnd/>
          </a:ln>
          <a:effectLst/>
        </p:spPr>
      </p:pic>
      <p:pic>
        <p:nvPicPr>
          <p:cNvPr id="59" name="Picture 7"/>
          <p:cNvPicPr>
            <a:picLocks noChangeAspect="1" noChangeArrowheads="1"/>
          </p:cNvPicPr>
          <p:nvPr/>
        </p:nvPicPr>
        <p:blipFill>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52800" y="4760520"/>
            <a:ext cx="1066800" cy="1144277"/>
          </a:xfrm>
          <a:prstGeom prst="rect">
            <a:avLst/>
          </a:prstGeom>
          <a:noFill/>
          <a:ln w="9525">
            <a:noFill/>
            <a:miter lim="800000"/>
            <a:headEnd/>
            <a:tailEnd/>
          </a:ln>
          <a:effectLst/>
        </p:spPr>
      </p:pic>
      <p:pic>
        <p:nvPicPr>
          <p:cNvPr id="60" name="Picture 6"/>
          <p:cNvPicPr>
            <a:picLocks noChangeAspect="1" noChangeArrowheads="1"/>
          </p:cNvPicPr>
          <p:nvPr/>
        </p:nvPicPr>
        <p:blipFill>
          <a:blip r:embed="rId10"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334000" y="4760520"/>
            <a:ext cx="1066800" cy="1152144"/>
          </a:xfrm>
          <a:prstGeom prst="rect">
            <a:avLst/>
          </a:prstGeom>
          <a:noFill/>
          <a:ln w="9525">
            <a:noFill/>
            <a:miter lim="800000"/>
            <a:headEnd/>
            <a:tailEnd/>
          </a:ln>
          <a:effectLst/>
        </p:spPr>
      </p:pic>
      <p:pic>
        <p:nvPicPr>
          <p:cNvPr id="61" name="Picture 5"/>
          <p:cNvPicPr>
            <a:picLocks noChangeAspect="1" noChangeArrowheads="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l="18159" t="5172" b="25862"/>
          <a:stretch>
            <a:fillRect/>
          </a:stretch>
        </p:blipFill>
        <p:spPr bwMode="auto">
          <a:xfrm>
            <a:off x="1155470" y="5123694"/>
            <a:ext cx="749530" cy="729026"/>
          </a:xfrm>
          <a:prstGeom prst="rect">
            <a:avLst/>
          </a:prstGeom>
          <a:noFill/>
          <a:ln w="9525">
            <a:noFill/>
            <a:miter lim="800000"/>
            <a:headEnd/>
            <a:tailEnd/>
          </a:ln>
          <a:effectLst/>
        </p:spPr>
      </p:pic>
      <p:pic>
        <p:nvPicPr>
          <p:cNvPr id="62" name="Picture 4"/>
          <p:cNvPicPr>
            <a:picLocks noChangeAspect="1" noChangeArrowheads="1"/>
          </p:cNvPicPr>
          <p:nvPr/>
        </p:nvPicPr>
        <p:blipFill>
          <a:blip r:embed="rId1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295400" y="3734501"/>
            <a:ext cx="457200" cy="1012371"/>
          </a:xfrm>
          <a:prstGeom prst="rect">
            <a:avLst/>
          </a:prstGeom>
          <a:noFill/>
          <a:ln w="9525">
            <a:noFill/>
            <a:miter lim="800000"/>
            <a:headEnd/>
            <a:tailEnd/>
          </a:ln>
          <a:effectLst/>
        </p:spPr>
      </p:pic>
      <p:pic>
        <p:nvPicPr>
          <p:cNvPr id="63" name="Picture 3"/>
          <p:cNvPicPr>
            <a:picLocks noChangeAspect="1" noChangeArrowheads="1"/>
          </p:cNvPicPr>
          <p:nvPr/>
        </p:nvPicPr>
        <p:blipFill>
          <a:blip r:embed="rId1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156648" y="2548824"/>
            <a:ext cx="619432" cy="914400"/>
          </a:xfrm>
          <a:prstGeom prst="rect">
            <a:avLst/>
          </a:prstGeom>
          <a:noFill/>
          <a:ln w="9525">
            <a:noFill/>
            <a:miter lim="800000"/>
            <a:headEnd/>
            <a:tailEnd/>
          </a:ln>
          <a:effectLst/>
        </p:spPr>
      </p:pic>
      <p:sp>
        <p:nvSpPr>
          <p:cNvPr id="67" name="TextBox 66"/>
          <p:cNvSpPr txBox="1"/>
          <p:nvPr/>
        </p:nvSpPr>
        <p:spPr>
          <a:xfrm>
            <a:off x="1981200" y="6031468"/>
            <a:ext cx="6629400" cy="369332"/>
          </a:xfrm>
          <a:prstGeom prst="rect">
            <a:avLst/>
          </a:prstGeom>
          <a:noFill/>
        </p:spPr>
        <p:txBody>
          <a:bodyPr wrap="square" rtlCol="0">
            <a:spAutoFit/>
          </a:bodyPr>
          <a:lstStyle/>
          <a:p>
            <a:pPr algn="r" rtl="1"/>
            <a:r>
              <a:rPr lang="fa-IR" dirty="0" smtClean="0">
                <a:cs typeface="B Homa" pitchFamily="2" charset="-78"/>
              </a:rPr>
              <a:t>اصلی ترین اجزا سازنده فضا در سه نوع کلیدی و در سه موقعیت اساسی</a:t>
            </a:r>
            <a:endParaRPr lang="en-US" dirty="0">
              <a:cs typeface="B Homa" pitchFamily="2" charset="-78"/>
            </a:endParaRPr>
          </a:p>
        </p:txBody>
      </p:sp>
      <p:sp>
        <p:nvSpPr>
          <p:cNvPr id="68" name="Rectangle 67"/>
          <p:cNvSpPr/>
          <p:nvPr/>
        </p:nvSpPr>
        <p:spPr>
          <a:xfrm>
            <a:off x="8610600" y="6156240"/>
            <a:ext cx="113768" cy="113768"/>
          </a:xfrm>
          <a:prstGeom prst="rect">
            <a:avLst/>
          </a:prstGeom>
          <a:solidFill>
            <a:srgbClr val="2F432D"/>
          </a:soli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0" name="Straight Connector 69"/>
          <p:cNvCxnSpPr/>
          <p:nvPr/>
        </p:nvCxnSpPr>
        <p:spPr>
          <a:xfrm rot="10800000">
            <a:off x="685800" y="1411512"/>
            <a:ext cx="1371600" cy="609600"/>
          </a:xfrm>
          <a:prstGeom prst="line">
            <a:avLst/>
          </a:prstGeom>
          <a:ln w="12700">
            <a:solidFill>
              <a:srgbClr val="3F7937"/>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3" name="Rectangle 72"/>
          <p:cNvSpPr/>
          <p:nvPr/>
        </p:nvSpPr>
        <p:spPr>
          <a:xfrm>
            <a:off x="617123" y="1702664"/>
            <a:ext cx="830677" cy="338554"/>
          </a:xfrm>
          <a:prstGeom prst="rect">
            <a:avLst/>
          </a:prstGeom>
        </p:spPr>
        <p:txBody>
          <a:bodyPr wrap="none">
            <a:spAutoFit/>
            <a:scene3d>
              <a:camera prst="orthographicFront"/>
              <a:lightRig rig="threePt" dir="t"/>
            </a:scene3d>
            <a:sp3d extrusionH="57150">
              <a:bevelT w="38100" h="38100"/>
            </a:sp3d>
          </a:bodyPr>
          <a:lstStyle/>
          <a:p>
            <a:pPr algn="l"/>
            <a:r>
              <a:rPr lang="fa-IR" sz="1600" dirty="0" smtClean="0">
                <a:solidFill>
                  <a:srgbClr val="453654"/>
                </a:solidFill>
                <a:cs typeface="B Homa" pitchFamily="2" charset="-78"/>
              </a:rPr>
              <a:t>موقعیت</a:t>
            </a:r>
            <a:endParaRPr lang="en-US" sz="900" dirty="0">
              <a:solidFill>
                <a:srgbClr val="453654"/>
              </a:solidFill>
              <a:cs typeface="B Homa" pitchFamily="2" charset="-78"/>
            </a:endParaRPr>
          </a:p>
        </p:txBody>
      </p:sp>
      <p:sp>
        <p:nvSpPr>
          <p:cNvPr id="74" name="Rectangle 73"/>
          <p:cNvSpPr/>
          <p:nvPr/>
        </p:nvSpPr>
        <p:spPr>
          <a:xfrm>
            <a:off x="1365912" y="1384216"/>
            <a:ext cx="619080" cy="338554"/>
          </a:xfrm>
          <a:prstGeom prst="rect">
            <a:avLst/>
          </a:prstGeom>
        </p:spPr>
        <p:txBody>
          <a:bodyPr wrap="none">
            <a:spAutoFit/>
            <a:scene3d>
              <a:camera prst="orthographicFront"/>
              <a:lightRig rig="threePt" dir="t"/>
            </a:scene3d>
            <a:sp3d extrusionH="57150">
              <a:bevelT w="38100" h="38100"/>
            </a:sp3d>
          </a:bodyPr>
          <a:lstStyle/>
          <a:p>
            <a:pPr algn="l"/>
            <a:r>
              <a:rPr lang="fa-IR" sz="1600" dirty="0" smtClean="0">
                <a:solidFill>
                  <a:srgbClr val="453654"/>
                </a:solidFill>
                <a:cs typeface="B Homa" pitchFamily="2" charset="-78"/>
              </a:rPr>
              <a:t>انواع÷</a:t>
            </a:r>
            <a:endParaRPr lang="en-US" sz="900" dirty="0">
              <a:solidFill>
                <a:srgbClr val="453654"/>
              </a:solidFill>
              <a:cs typeface="B Homa" pitchFamily="2" charset="-78"/>
            </a:endParaRPr>
          </a:p>
        </p:txBody>
      </p:sp>
      <p:sp>
        <p:nvSpPr>
          <p:cNvPr id="64" name="Rectangle 63"/>
          <p:cNvSpPr/>
          <p:nvPr/>
        </p:nvSpPr>
        <p:spPr>
          <a:xfrm>
            <a:off x="381000" y="325864"/>
            <a:ext cx="941283" cy="523220"/>
          </a:xfrm>
          <a:prstGeom prst="rect">
            <a:avLst/>
          </a:prstGeom>
        </p:spPr>
        <p:txBody>
          <a:bodyPr wrap="none">
            <a:spAutoFit/>
          </a:bodyPr>
          <a:lstStyle/>
          <a:p>
            <a:r>
              <a:rPr lang="en-US" sz="2800" i="1" dirty="0" smtClean="0">
                <a:effectLst>
                  <a:reflection blurRad="6350" stA="55000" endA="300" endPos="45500" dir="5400000" sy="-100000" algn="bl" rotWithShape="0"/>
                </a:effectLst>
              </a:rPr>
              <a:t>SEE </a:t>
            </a:r>
            <a:endParaRPr lang="en-US" sz="2800" dirty="0">
              <a:effectLst>
                <a:reflection blurRad="6350" stA="55000" endA="300" endPos="45500" dir="5400000" sy="-100000" algn="bl" rotWithShape="0"/>
              </a:effectLst>
            </a:endParaRPr>
          </a:p>
        </p:txBody>
      </p:sp>
      <p:grpSp>
        <p:nvGrpSpPr>
          <p:cNvPr id="2" name="Group 64"/>
          <p:cNvGrpSpPr/>
          <p:nvPr/>
        </p:nvGrpSpPr>
        <p:grpSpPr>
          <a:xfrm>
            <a:off x="304800" y="6290846"/>
            <a:ext cx="7696200" cy="338554"/>
            <a:chOff x="304800" y="6290846"/>
            <a:chExt cx="7696200" cy="338554"/>
          </a:xfrm>
        </p:grpSpPr>
        <p:cxnSp>
          <p:nvCxnSpPr>
            <p:cNvPr id="66" name="Straight Connector 65"/>
            <p:cNvCxnSpPr/>
            <p:nvPr/>
          </p:nvCxnSpPr>
          <p:spPr>
            <a:xfrm rot="10800000">
              <a:off x="1600200" y="6477000"/>
              <a:ext cx="6400800"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9" name="Rectangle 68"/>
            <p:cNvSpPr/>
            <p:nvPr/>
          </p:nvSpPr>
          <p:spPr>
            <a:xfrm>
              <a:off x="30480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gr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JJJJJ.jpg"/>
          <p:cNvPicPr>
            <a:picLocks noChangeAspect="1"/>
          </p:cNvPicPr>
          <p:nvPr/>
        </p:nvPicPr>
        <p:blipFill>
          <a:blip r:embed="rId2" cstate="screen">
            <a:clrChange>
              <a:clrFrom>
                <a:srgbClr val="F9F7F8"/>
              </a:clrFrom>
              <a:clrTo>
                <a:srgbClr val="F9F7F8">
                  <a:alpha val="0"/>
                </a:srgbClr>
              </a:clrTo>
            </a:clrChange>
            <a:extLst>
              <a:ext uri="{28A0092B-C50C-407E-A947-70E740481C1C}">
                <a14:useLocalDpi xmlns:a14="http://schemas.microsoft.com/office/drawing/2010/main"/>
              </a:ext>
            </a:extLst>
          </a:blip>
          <a:stretch>
            <a:fillRect/>
          </a:stretch>
        </p:blipFill>
        <p:spPr>
          <a:xfrm rot="5400000">
            <a:off x="1295401" y="381003"/>
            <a:ext cx="5029200" cy="7010400"/>
          </a:xfrm>
          <a:prstGeom prst="rect">
            <a:avLst/>
          </a:prstGeom>
        </p:spPr>
      </p:pic>
      <p:sp>
        <p:nvSpPr>
          <p:cNvPr id="3" name="TextBox 2"/>
          <p:cNvSpPr txBox="1"/>
          <p:nvPr/>
        </p:nvSpPr>
        <p:spPr>
          <a:xfrm>
            <a:off x="7162800" y="685800"/>
            <a:ext cx="1752600" cy="677108"/>
          </a:xfrm>
          <a:prstGeom prst="rect">
            <a:avLst/>
          </a:prstGeom>
          <a:solidFill>
            <a:schemeClr val="accent2">
              <a:lumMod val="75000"/>
            </a:schemeClr>
          </a:solidFill>
          <a:effectLst>
            <a:outerShdw blurRad="50800" dist="38100" dir="2700000" algn="tl" rotWithShape="0">
              <a:prstClr val="black">
                <a:alpha val="40000"/>
              </a:prstClr>
            </a:outerShdw>
          </a:effectLst>
        </p:spPr>
        <p:txBody>
          <a:bodyPr wrap="square" tIns="182880" bIns="182880" rtlCol="0">
            <a:spAutoFit/>
          </a:bodyPr>
          <a:lstStyle/>
          <a:p>
            <a:pPr algn="r" rtl="1"/>
            <a:r>
              <a:rPr lang="fa-IR" sz="2000" dirty="0" smtClean="0">
                <a:solidFill>
                  <a:schemeClr val="bg1"/>
                </a:solidFill>
                <a:cs typeface="B Homa" pitchFamily="2" charset="-78"/>
              </a:rPr>
              <a:t>بررسی درجه وضوح</a:t>
            </a:r>
            <a:endParaRPr lang="en-US" sz="2000" dirty="0">
              <a:solidFill>
                <a:schemeClr val="bg1"/>
              </a:solidFill>
              <a:cs typeface="B Homa" pitchFamily="2" charset="-78"/>
            </a:endParaRPr>
          </a:p>
        </p:txBody>
      </p:sp>
      <p:sp>
        <p:nvSpPr>
          <p:cNvPr id="4" name="TextBox 3"/>
          <p:cNvSpPr txBox="1"/>
          <p:nvPr/>
        </p:nvSpPr>
        <p:spPr>
          <a:xfrm>
            <a:off x="723901" y="838201"/>
            <a:ext cx="1143000" cy="276999"/>
          </a:xfrm>
          <a:prstGeom prst="rect">
            <a:avLst/>
          </a:prstGeom>
          <a:solidFill>
            <a:srgbClr val="9BBFC1"/>
          </a:solidFill>
        </p:spPr>
        <p:txBody>
          <a:bodyPr wrap="square" rtlCol="0">
            <a:spAutoFit/>
          </a:bodyPr>
          <a:lstStyle/>
          <a:p>
            <a:pPr algn="ctr" rtl="1"/>
            <a:r>
              <a:rPr lang="fa-IR" sz="1200" dirty="0" smtClean="0">
                <a:cs typeface="B Homa" pitchFamily="2" charset="-78"/>
              </a:rPr>
              <a:t>فضای مبهم</a:t>
            </a:r>
            <a:endParaRPr lang="en-US" sz="1200" dirty="0">
              <a:cs typeface="B Homa" pitchFamily="2" charset="-78"/>
            </a:endParaRPr>
          </a:p>
        </p:txBody>
      </p:sp>
      <p:sp>
        <p:nvSpPr>
          <p:cNvPr id="6" name="Down Arrow 5"/>
          <p:cNvSpPr/>
          <p:nvPr/>
        </p:nvSpPr>
        <p:spPr>
          <a:xfrm>
            <a:off x="1066801" y="1143001"/>
            <a:ext cx="457200" cy="304800"/>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3314701" y="838201"/>
            <a:ext cx="1143000" cy="276999"/>
          </a:xfrm>
          <a:prstGeom prst="rect">
            <a:avLst/>
          </a:prstGeom>
          <a:solidFill>
            <a:srgbClr val="9BBFC1"/>
          </a:solidFill>
        </p:spPr>
        <p:txBody>
          <a:bodyPr wrap="square" rtlCol="0">
            <a:spAutoFit/>
          </a:bodyPr>
          <a:lstStyle/>
          <a:p>
            <a:pPr algn="ctr"/>
            <a:r>
              <a:rPr lang="fa-IR" sz="1200" dirty="0" smtClean="0">
                <a:cs typeface="B Homa" pitchFamily="2" charset="-78"/>
              </a:rPr>
              <a:t>فضای قابل حدس</a:t>
            </a:r>
            <a:endParaRPr lang="en-US" sz="1200" dirty="0">
              <a:cs typeface="B Homa" pitchFamily="2" charset="-78"/>
            </a:endParaRPr>
          </a:p>
        </p:txBody>
      </p:sp>
      <p:sp>
        <p:nvSpPr>
          <p:cNvPr id="8" name="Down Arrow 7"/>
          <p:cNvSpPr/>
          <p:nvPr/>
        </p:nvSpPr>
        <p:spPr>
          <a:xfrm>
            <a:off x="3657601" y="1143001"/>
            <a:ext cx="457200" cy="304800"/>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5448301" y="838201"/>
            <a:ext cx="1143000" cy="276999"/>
          </a:xfrm>
          <a:prstGeom prst="rect">
            <a:avLst/>
          </a:prstGeom>
          <a:solidFill>
            <a:srgbClr val="9BBFC1"/>
          </a:solidFill>
        </p:spPr>
        <p:txBody>
          <a:bodyPr wrap="square" rtlCol="0">
            <a:spAutoFit/>
          </a:bodyPr>
          <a:lstStyle/>
          <a:p>
            <a:pPr algn="ctr"/>
            <a:r>
              <a:rPr lang="fa-IR" sz="1200" dirty="0" smtClean="0">
                <a:cs typeface="B Homa" pitchFamily="2" charset="-78"/>
              </a:rPr>
              <a:t>وضوح کامل</a:t>
            </a:r>
            <a:endParaRPr lang="en-US" sz="1200" dirty="0">
              <a:cs typeface="B Homa" pitchFamily="2" charset="-78"/>
            </a:endParaRPr>
          </a:p>
        </p:txBody>
      </p:sp>
      <p:sp>
        <p:nvSpPr>
          <p:cNvPr id="10" name="Down Arrow 9"/>
          <p:cNvSpPr/>
          <p:nvPr/>
        </p:nvSpPr>
        <p:spPr>
          <a:xfrm>
            <a:off x="5791201" y="1143001"/>
            <a:ext cx="457200" cy="304800"/>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rot="16200000" flipH="1">
            <a:off x="2247901" y="3543299"/>
            <a:ext cx="5638799" cy="76199"/>
          </a:xfrm>
          <a:prstGeom prst="line">
            <a:avLst/>
          </a:prstGeom>
          <a:ln w="34925">
            <a:solidFill>
              <a:srgbClr val="C000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6200000" flipH="1">
            <a:off x="-152399" y="3505200"/>
            <a:ext cx="5562599" cy="76199"/>
          </a:xfrm>
          <a:prstGeom prst="line">
            <a:avLst/>
          </a:prstGeom>
          <a:ln w="34925">
            <a:solidFill>
              <a:srgbClr val="C000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6553200" y="4038600"/>
            <a:ext cx="2286000" cy="1569660"/>
          </a:xfrm>
          <a:prstGeom prst="rect">
            <a:avLst/>
          </a:prstGeom>
          <a:noFill/>
        </p:spPr>
        <p:txBody>
          <a:bodyPr wrap="square" rtlCol="0">
            <a:spAutoFit/>
          </a:bodyPr>
          <a:lstStyle/>
          <a:p>
            <a:pPr algn="justLow" rtl="1"/>
            <a:r>
              <a:rPr lang="fa-IR" sz="1600" dirty="0" smtClean="0">
                <a:cs typeface="B Homa" pitchFamily="2" charset="-78"/>
              </a:rPr>
              <a:t>در این مرحله با استفاده از نت های موجود به وضوح و خوانایی فضا وزن می دهیم و از این طریق میزان تعریف شدگی هر فضا را تعیین می کنیم.</a:t>
            </a:r>
            <a:endParaRPr lang="en-US" sz="1600" dirty="0">
              <a:cs typeface="B Homa" pitchFamily="2" charset="-78"/>
            </a:endParaRPr>
          </a:p>
        </p:txBody>
      </p:sp>
      <p:grpSp>
        <p:nvGrpSpPr>
          <p:cNvPr id="5" name="Group 16"/>
          <p:cNvGrpSpPr/>
          <p:nvPr/>
        </p:nvGrpSpPr>
        <p:grpSpPr>
          <a:xfrm>
            <a:off x="304800" y="6290846"/>
            <a:ext cx="7696200" cy="338554"/>
            <a:chOff x="304800" y="6290846"/>
            <a:chExt cx="7696200" cy="338554"/>
          </a:xfrm>
        </p:grpSpPr>
        <p:cxnSp>
          <p:nvCxnSpPr>
            <p:cNvPr id="18" name="Straight Connector 17"/>
            <p:cNvCxnSpPr/>
            <p:nvPr/>
          </p:nvCxnSpPr>
          <p:spPr>
            <a:xfrm rot="10800000">
              <a:off x="1600200" y="6477000"/>
              <a:ext cx="6400800"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30480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gr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icture 001.jpg"/>
          <p:cNvPicPr>
            <a:picLocks noChangeAspect="1"/>
          </p:cNvPicPr>
          <p:nvPr/>
        </p:nvPicPr>
        <p:blipFill>
          <a:blip r:embed="rId2" cstate="screen">
            <a:clrChange>
              <a:clrFrom>
                <a:srgbClr val="FCFAFB"/>
              </a:clrFrom>
              <a:clrTo>
                <a:srgbClr val="FCFAFB">
                  <a:alpha val="0"/>
                </a:srgbClr>
              </a:clrTo>
            </a:clrChange>
            <a:lum bright="-40000" contrast="40000"/>
            <a:extLst>
              <a:ext uri="{28A0092B-C50C-407E-A947-70E740481C1C}">
                <a14:useLocalDpi xmlns:a14="http://schemas.microsoft.com/office/drawing/2010/main"/>
              </a:ext>
            </a:extLst>
          </a:blip>
          <a:srcRect/>
          <a:stretch>
            <a:fillRect/>
          </a:stretch>
        </p:blipFill>
        <p:spPr>
          <a:xfrm rot="10800000">
            <a:off x="228600" y="1381667"/>
            <a:ext cx="4267200" cy="2947219"/>
          </a:xfrm>
          <a:prstGeom prst="rect">
            <a:avLst/>
          </a:prstGeom>
          <a:ln>
            <a:solidFill>
              <a:schemeClr val="tx1"/>
            </a:solidFill>
          </a:ln>
        </p:spPr>
      </p:pic>
      <p:sp>
        <p:nvSpPr>
          <p:cNvPr id="3" name="Rectangle 2"/>
          <p:cNvSpPr/>
          <p:nvPr/>
        </p:nvSpPr>
        <p:spPr>
          <a:xfrm>
            <a:off x="304800" y="514421"/>
            <a:ext cx="1181734" cy="461665"/>
          </a:xfrm>
          <a:prstGeom prst="rect">
            <a:avLst/>
          </a:prstGeom>
        </p:spPr>
        <p:txBody>
          <a:bodyPr wrap="none">
            <a:spAutoFit/>
            <a:scene3d>
              <a:camera prst="orthographicFront"/>
              <a:lightRig rig="threePt" dir="t"/>
            </a:scene3d>
            <a:sp3d extrusionH="57150">
              <a:bevelT w="38100" h="38100"/>
            </a:sp3d>
          </a:bodyPr>
          <a:lstStyle/>
          <a:p>
            <a:r>
              <a:rPr lang="en-US" sz="2400" b="1" dirty="0" smtClean="0">
                <a:effectLst>
                  <a:reflection blurRad="6350" stA="55000" endA="300" endPos="45500" dir="5400000" sy="-100000" algn="bl" rotWithShape="0"/>
                </a:effectLst>
              </a:rPr>
              <a:t>SEEPI</a:t>
            </a:r>
          </a:p>
        </p:txBody>
      </p:sp>
      <p:grpSp>
        <p:nvGrpSpPr>
          <p:cNvPr id="4" name="Group 8"/>
          <p:cNvGrpSpPr/>
          <p:nvPr/>
        </p:nvGrpSpPr>
        <p:grpSpPr>
          <a:xfrm>
            <a:off x="4648200" y="2438400"/>
            <a:ext cx="4267200" cy="3657600"/>
            <a:chOff x="4648200" y="2743200"/>
            <a:chExt cx="4267200" cy="3657600"/>
          </a:xfrm>
        </p:grpSpPr>
        <p:pic>
          <p:nvPicPr>
            <p:cNvPr id="7" name="Picture 6" descr="Picture 001.jpg"/>
            <p:cNvPicPr>
              <a:picLocks noChangeAspect="1"/>
            </p:cNvPicPr>
            <p:nvPr/>
          </p:nvPicPr>
          <p:blipFill>
            <a:blip r:embed="rId3" cstate="screen">
              <a:clrChange>
                <a:clrFrom>
                  <a:srgbClr val="FCFAFB"/>
                </a:clrFrom>
                <a:clrTo>
                  <a:srgbClr val="FCFAFB">
                    <a:alpha val="0"/>
                  </a:srgbClr>
                </a:clrTo>
              </a:clrChange>
              <a:lum bright="-40000" contrast="40000"/>
              <a:extLst>
                <a:ext uri="{28A0092B-C50C-407E-A947-70E740481C1C}">
                  <a14:useLocalDpi xmlns:a14="http://schemas.microsoft.com/office/drawing/2010/main"/>
                </a:ext>
              </a:extLst>
            </a:blip>
            <a:srcRect/>
            <a:stretch>
              <a:fillRect/>
            </a:stretch>
          </p:blipFill>
          <p:spPr>
            <a:xfrm rot="10800000">
              <a:off x="4648200" y="3733800"/>
              <a:ext cx="4267200" cy="2667000"/>
            </a:xfrm>
            <a:prstGeom prst="rect">
              <a:avLst/>
            </a:prstGeom>
            <a:ln>
              <a:solidFill>
                <a:schemeClr val="tx1"/>
              </a:solidFill>
            </a:ln>
          </p:spPr>
        </p:pic>
        <p:pic>
          <p:nvPicPr>
            <p:cNvPr id="8" name="Picture 7" descr="Picture 001.jpg"/>
            <p:cNvPicPr>
              <a:picLocks noChangeAspect="1"/>
            </p:cNvPicPr>
            <p:nvPr/>
          </p:nvPicPr>
          <p:blipFill>
            <a:blip r:embed="rId4" cstate="screen">
              <a:clrChange>
                <a:clrFrom>
                  <a:srgbClr val="FCFAFB"/>
                </a:clrFrom>
                <a:clrTo>
                  <a:srgbClr val="FCFAFB">
                    <a:alpha val="0"/>
                  </a:srgbClr>
                </a:clrTo>
              </a:clrChange>
              <a:lum bright="-40000" contrast="40000"/>
              <a:extLst>
                <a:ext uri="{28A0092B-C50C-407E-A947-70E740481C1C}">
                  <a14:useLocalDpi xmlns:a14="http://schemas.microsoft.com/office/drawing/2010/main"/>
                </a:ext>
              </a:extLst>
            </a:blip>
            <a:srcRect/>
            <a:stretch>
              <a:fillRect/>
            </a:stretch>
          </p:blipFill>
          <p:spPr>
            <a:xfrm rot="10800000">
              <a:off x="4648200" y="2743200"/>
              <a:ext cx="4267200" cy="990600"/>
            </a:xfrm>
            <a:prstGeom prst="rect">
              <a:avLst/>
            </a:prstGeom>
            <a:ln>
              <a:solidFill>
                <a:schemeClr val="tx1"/>
              </a:solidFill>
            </a:ln>
          </p:spPr>
        </p:pic>
      </p:grpSp>
      <p:sp>
        <p:nvSpPr>
          <p:cNvPr id="16" name="TextBox 15"/>
          <p:cNvSpPr txBox="1"/>
          <p:nvPr/>
        </p:nvSpPr>
        <p:spPr>
          <a:xfrm>
            <a:off x="5791200" y="762000"/>
            <a:ext cx="3124200" cy="400110"/>
          </a:xfrm>
          <a:prstGeom prst="rect">
            <a:avLst/>
          </a:prstGeom>
          <a:solidFill>
            <a:srgbClr val="9BBFC1"/>
          </a:solidFill>
        </p:spPr>
        <p:txBody>
          <a:bodyPr wrap="square" rtlCol="0">
            <a:spAutoFit/>
          </a:bodyPr>
          <a:lstStyle/>
          <a:p>
            <a:r>
              <a:rPr lang="fa-IR" sz="2000" dirty="0" smtClean="0">
                <a:cs typeface="B Homa" pitchFamily="2" charset="-78"/>
              </a:rPr>
              <a:t>شاخص موقعیت اجزا سازنده فضا</a:t>
            </a:r>
            <a:endParaRPr lang="en-US" sz="2000" dirty="0">
              <a:cs typeface="B Homa" pitchFamily="2" charset="-78"/>
            </a:endParaRPr>
          </a:p>
        </p:txBody>
      </p:sp>
      <p:sp>
        <p:nvSpPr>
          <p:cNvPr id="17" name="TextBox 16"/>
          <p:cNvSpPr txBox="1"/>
          <p:nvPr/>
        </p:nvSpPr>
        <p:spPr>
          <a:xfrm>
            <a:off x="5181600" y="1447800"/>
            <a:ext cx="3429000" cy="584775"/>
          </a:xfrm>
          <a:prstGeom prst="rect">
            <a:avLst/>
          </a:prstGeom>
          <a:noFill/>
        </p:spPr>
        <p:txBody>
          <a:bodyPr wrap="square" rtlCol="0">
            <a:spAutoFit/>
          </a:bodyPr>
          <a:lstStyle/>
          <a:p>
            <a:pPr algn="r" rtl="1"/>
            <a:r>
              <a:rPr lang="fa-IR" sz="1600" dirty="0" smtClean="0">
                <a:cs typeface="B Homa" pitchFamily="2" charset="-78"/>
              </a:rPr>
              <a:t>در این نمودارها </a:t>
            </a:r>
            <a:r>
              <a:rPr lang="en-US" sz="1400" i="1" dirty="0" smtClean="0">
                <a:latin typeface="Times New Roman" pitchFamily="18" charset="0"/>
                <a:cs typeface="Times New Roman" pitchFamily="18" charset="0"/>
              </a:rPr>
              <a:t>SPACE.FORM </a:t>
            </a:r>
            <a:r>
              <a:rPr lang="fa-IR" sz="1600" i="1" dirty="0" smtClean="0">
                <a:latin typeface="Times New Roman" pitchFamily="18" charset="0"/>
                <a:cs typeface="B Homa" pitchFamily="2" charset="-78"/>
              </a:rPr>
              <a:t>هایی به صورت نمونه</a:t>
            </a:r>
            <a:r>
              <a:rPr lang="fa-IR" sz="1600" i="1" dirty="0" smtClean="0">
                <a:cs typeface="B Homa" pitchFamily="2" charset="-78"/>
              </a:rPr>
              <a:t> برای صفحات عمودی آورده شده است .</a:t>
            </a:r>
          </a:p>
        </p:txBody>
      </p:sp>
      <p:sp>
        <p:nvSpPr>
          <p:cNvPr id="18" name="TextBox 17"/>
          <p:cNvSpPr txBox="1"/>
          <p:nvPr/>
        </p:nvSpPr>
        <p:spPr>
          <a:xfrm>
            <a:off x="609600" y="4724400"/>
            <a:ext cx="3733800" cy="1077218"/>
          </a:xfrm>
          <a:prstGeom prst="rect">
            <a:avLst/>
          </a:prstGeom>
          <a:noFill/>
        </p:spPr>
        <p:txBody>
          <a:bodyPr wrap="square" rtlCol="0">
            <a:spAutoFit/>
          </a:bodyPr>
          <a:lstStyle/>
          <a:p>
            <a:pPr algn="justLow" rtl="1"/>
            <a:r>
              <a:rPr lang="fa-IR" sz="1600" dirty="0" smtClean="0">
                <a:cs typeface="B Homa" pitchFamily="2" charset="-78"/>
              </a:rPr>
              <a:t>این </a:t>
            </a:r>
            <a:r>
              <a:rPr lang="en-US" sz="1600" dirty="0" smtClean="0">
                <a:cs typeface="B Homa" pitchFamily="2" charset="-78"/>
              </a:rPr>
              <a:t>space form</a:t>
            </a:r>
            <a:r>
              <a:rPr lang="fa-IR" sz="1600" dirty="0" smtClean="0">
                <a:cs typeface="B Homa" pitchFamily="2" charset="-78"/>
              </a:rPr>
              <a:t>ها در ترکیب با </a:t>
            </a:r>
            <a:r>
              <a:rPr lang="en-US" sz="1600" dirty="0" smtClean="0">
                <a:cs typeface="B Homa" pitchFamily="2" charset="-78"/>
              </a:rPr>
              <a:t>connection </a:t>
            </a:r>
            <a:r>
              <a:rPr lang="fa-IR" sz="1600" dirty="0" smtClean="0">
                <a:cs typeface="B Homa" pitchFamily="2" charset="-78"/>
              </a:rPr>
              <a:t>ها که در صفحه بعد ارائه می شود </a:t>
            </a:r>
            <a:r>
              <a:rPr lang="en-US" sz="1600" dirty="0" smtClean="0">
                <a:cs typeface="B Homa" pitchFamily="2" charset="-78"/>
              </a:rPr>
              <a:t>notation form </a:t>
            </a:r>
            <a:r>
              <a:rPr lang="fa-IR" sz="1600" dirty="0" smtClean="0">
                <a:cs typeface="B Homa" pitchFamily="2" charset="-78"/>
              </a:rPr>
              <a:t>ها را که معیار اصلی سنجش خوانایی و وضوح فضاست بوجود می آورند. </a:t>
            </a:r>
            <a:endParaRPr lang="fa-IR" sz="1600" i="1" dirty="0" smtClean="0">
              <a:cs typeface="B Homa" pitchFamily="2" charset="-78"/>
            </a:endParaRPr>
          </a:p>
        </p:txBody>
      </p:sp>
      <p:grpSp>
        <p:nvGrpSpPr>
          <p:cNvPr id="5" name="Group 18"/>
          <p:cNvGrpSpPr/>
          <p:nvPr/>
        </p:nvGrpSpPr>
        <p:grpSpPr>
          <a:xfrm>
            <a:off x="304800" y="6290846"/>
            <a:ext cx="7696200" cy="338554"/>
            <a:chOff x="304800" y="6290846"/>
            <a:chExt cx="7696200" cy="338554"/>
          </a:xfrm>
        </p:grpSpPr>
        <p:cxnSp>
          <p:nvCxnSpPr>
            <p:cNvPr id="20" name="Straight Connector 19"/>
            <p:cNvCxnSpPr/>
            <p:nvPr/>
          </p:nvCxnSpPr>
          <p:spPr>
            <a:xfrm rot="10800000">
              <a:off x="1600200" y="6477000"/>
              <a:ext cx="6400800"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30480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gr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icture 001.jpg"/>
          <p:cNvPicPr>
            <a:picLocks noChangeAspect="1"/>
          </p:cNvPicPr>
          <p:nvPr/>
        </p:nvPicPr>
        <p:blipFill>
          <a:blip r:embed="rId2" cstate="screen">
            <a:clrChange>
              <a:clrFrom>
                <a:srgbClr val="FCFAFB"/>
              </a:clrFrom>
              <a:clrTo>
                <a:srgbClr val="FCFAFB">
                  <a:alpha val="0"/>
                </a:srgbClr>
              </a:clrTo>
            </a:clrChange>
            <a:lum bright="-40000" contrast="40000"/>
            <a:extLst>
              <a:ext uri="{28A0092B-C50C-407E-A947-70E740481C1C}">
                <a14:useLocalDpi xmlns:a14="http://schemas.microsoft.com/office/drawing/2010/main"/>
              </a:ext>
            </a:extLst>
          </a:blip>
          <a:srcRect/>
          <a:stretch>
            <a:fillRect/>
          </a:stretch>
        </p:blipFill>
        <p:spPr>
          <a:xfrm rot="10800000">
            <a:off x="1600200" y="762000"/>
            <a:ext cx="4267200" cy="5791201"/>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screen">
            <a:clrChange>
              <a:clrFrom>
                <a:srgbClr val="FFFFFF"/>
              </a:clrFrom>
              <a:clrTo>
                <a:srgbClr val="FFFFFF">
                  <a:alpha val="0"/>
                </a:srgbClr>
              </a:clrTo>
            </a:clrChange>
            <a:duotone>
              <a:prstClr val="black"/>
              <a:schemeClr val="accent5">
                <a:tint val="45000"/>
                <a:satMod val="400000"/>
              </a:schemeClr>
            </a:duotone>
            <a:extLst>
              <a:ext uri="{28A0092B-C50C-407E-A947-70E740481C1C}">
                <a14:useLocalDpi xmlns:a14="http://schemas.microsoft.com/office/drawing/2010/main"/>
              </a:ext>
            </a:extLst>
          </a:blip>
          <a:srcRect/>
          <a:stretch>
            <a:fillRect/>
          </a:stretch>
        </p:blipFill>
        <p:spPr bwMode="auto">
          <a:xfrm>
            <a:off x="304800" y="990600"/>
            <a:ext cx="4093924" cy="4038600"/>
          </a:xfrm>
          <a:prstGeom prst="rect">
            <a:avLst/>
          </a:prstGeom>
          <a:noFill/>
          <a:ln w="9525">
            <a:noFill/>
            <a:miter lim="800000"/>
            <a:headEnd/>
            <a:tailEnd/>
          </a:ln>
        </p:spPr>
      </p:pic>
      <p:sp>
        <p:nvSpPr>
          <p:cNvPr id="3" name="Rectangle 2"/>
          <p:cNvSpPr/>
          <p:nvPr/>
        </p:nvSpPr>
        <p:spPr>
          <a:xfrm>
            <a:off x="228600" y="416256"/>
            <a:ext cx="3693640" cy="400110"/>
          </a:xfrm>
          <a:prstGeom prst="rect">
            <a:avLst/>
          </a:prstGeom>
        </p:spPr>
        <p:txBody>
          <a:bodyPr wrap="none">
            <a:spAutoFit/>
            <a:scene3d>
              <a:camera prst="orthographicFront"/>
              <a:lightRig rig="threePt" dir="t"/>
            </a:scene3d>
            <a:sp3d extrusionH="57150">
              <a:bevelT w="38100" h="38100"/>
            </a:sp3d>
          </a:bodyPr>
          <a:lstStyle/>
          <a:p>
            <a:r>
              <a:rPr lang="en-US" sz="1600" b="1" dirty="0" smtClean="0">
                <a:effectLst>
                  <a:reflection blurRad="6350" stA="55000" endA="300" endPos="45500" dir="5400000" sy="-100000" algn="bl" rotWithShape="0"/>
                </a:effectLst>
              </a:rPr>
              <a:t>TYPICAL    </a:t>
            </a:r>
            <a:r>
              <a:rPr lang="en-US" sz="2000" b="1" dirty="0" smtClean="0">
                <a:effectLst>
                  <a:reflection blurRad="6350" stA="55000" endA="300" endPos="45500" dir="5400000" sy="-100000" algn="bl" rotWithShape="0"/>
                </a:effectLst>
              </a:rPr>
              <a:t>SEE  </a:t>
            </a:r>
            <a:r>
              <a:rPr lang="en-US" sz="1600" b="1" dirty="0" smtClean="0">
                <a:effectLst>
                  <a:reflection blurRad="6350" stA="55000" endA="300" endPos="45500" dir="5400000" sy="-100000" algn="bl" rotWithShape="0"/>
                </a:effectLst>
              </a:rPr>
              <a:t>CONNECTIONS</a:t>
            </a:r>
          </a:p>
        </p:txBody>
      </p:sp>
      <p:sp>
        <p:nvSpPr>
          <p:cNvPr id="4" name="TextBox 3"/>
          <p:cNvSpPr txBox="1"/>
          <p:nvPr/>
        </p:nvSpPr>
        <p:spPr>
          <a:xfrm>
            <a:off x="4648200" y="838200"/>
            <a:ext cx="2819400" cy="1077218"/>
          </a:xfrm>
          <a:prstGeom prst="rect">
            <a:avLst/>
          </a:prstGeom>
          <a:noFill/>
        </p:spPr>
        <p:txBody>
          <a:bodyPr wrap="square" rtlCol="0">
            <a:spAutoFit/>
          </a:bodyPr>
          <a:lstStyle/>
          <a:p>
            <a:pPr algn="justLow" rtl="1"/>
            <a:r>
              <a:rPr lang="fa-IR" sz="1600" dirty="0" smtClean="0">
                <a:cs typeface="B Homa" pitchFamily="2" charset="-78"/>
              </a:rPr>
              <a:t>در این نمودار به بررسی ارتباطات موجود میان  اجزا فضا می پردازیم که در ترسیم نت ها در مراحل بعدی موثر می باشد .</a:t>
            </a:r>
            <a:endParaRPr lang="en-US" sz="1600" dirty="0">
              <a:cs typeface="B Homa" pitchFamily="2" charset="-78"/>
            </a:endParaRPr>
          </a:p>
        </p:txBody>
      </p:sp>
      <p:pic>
        <p:nvPicPr>
          <p:cNvPr id="7" name="Picture 6" descr="Picture 002.jpg"/>
          <p:cNvPicPr>
            <a:picLocks noChangeAspect="1"/>
          </p:cNvPicPr>
          <p:nvPr/>
        </p:nvPicPr>
        <p:blipFill>
          <a:blip r:embed="rId3" cstate="screen">
            <a:clrChange>
              <a:clrFrom>
                <a:srgbClr val="FCFAFB"/>
              </a:clrFrom>
              <a:clrTo>
                <a:srgbClr val="FCFAFB">
                  <a:alpha val="0"/>
                </a:srgbClr>
              </a:clrTo>
            </a:clrChange>
            <a:lum bright="-40000" contrast="40000"/>
            <a:extLst>
              <a:ext uri="{28A0092B-C50C-407E-A947-70E740481C1C}">
                <a14:useLocalDpi xmlns:a14="http://schemas.microsoft.com/office/drawing/2010/main"/>
              </a:ext>
            </a:extLst>
          </a:blip>
          <a:stretch>
            <a:fillRect/>
          </a:stretch>
        </p:blipFill>
        <p:spPr>
          <a:xfrm>
            <a:off x="4968363" y="1905000"/>
            <a:ext cx="3261237" cy="4419600"/>
          </a:xfrm>
          <a:prstGeom prst="rect">
            <a:avLst/>
          </a:prstGeom>
        </p:spPr>
      </p:pic>
      <p:grpSp>
        <p:nvGrpSpPr>
          <p:cNvPr id="5" name="Group 11"/>
          <p:cNvGrpSpPr/>
          <p:nvPr/>
        </p:nvGrpSpPr>
        <p:grpSpPr>
          <a:xfrm>
            <a:off x="304800" y="6290846"/>
            <a:ext cx="7696200" cy="338554"/>
            <a:chOff x="304800" y="6290846"/>
            <a:chExt cx="7696200" cy="338554"/>
          </a:xfrm>
        </p:grpSpPr>
        <p:cxnSp>
          <p:nvCxnSpPr>
            <p:cNvPr id="13" name="Straight Connector 12"/>
            <p:cNvCxnSpPr/>
            <p:nvPr/>
          </p:nvCxnSpPr>
          <p:spPr>
            <a:xfrm rot="10800000">
              <a:off x="1600200" y="6477000"/>
              <a:ext cx="6400800"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30480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624729" y="762000"/>
            <a:ext cx="4054315" cy="461665"/>
          </a:xfrm>
          <a:prstGeom prst="rect">
            <a:avLst/>
          </a:prstGeom>
          <a:ln w="28575">
            <a:solidFill>
              <a:schemeClr val="accent6">
                <a:lumMod val="50000"/>
              </a:schemeClr>
            </a:solidFill>
          </a:ln>
        </p:spPr>
        <p:txBody>
          <a:bodyPr wrap="none">
            <a:spAutoFit/>
          </a:bodyPr>
          <a:lstStyle/>
          <a:p>
            <a:pPr algn="r" rtl="1"/>
            <a:r>
              <a:rPr lang="fa-IR" sz="2400" dirty="0" smtClean="0">
                <a:cs typeface="B Homa" pitchFamily="2" charset="-78"/>
              </a:rPr>
              <a:t>منظر شهری عملکرد گرا/ برنامه محور</a:t>
            </a:r>
          </a:p>
        </p:txBody>
      </p:sp>
      <p:cxnSp>
        <p:nvCxnSpPr>
          <p:cNvPr id="4" name="Straight Connector 3"/>
          <p:cNvCxnSpPr/>
          <p:nvPr/>
        </p:nvCxnSpPr>
        <p:spPr>
          <a:xfrm rot="10800000">
            <a:off x="1371600" y="990600"/>
            <a:ext cx="3048000" cy="1"/>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762000" y="1295400"/>
            <a:ext cx="7848600" cy="4031873"/>
          </a:xfrm>
          <a:prstGeom prst="rect">
            <a:avLst/>
          </a:prstGeom>
          <a:noFill/>
        </p:spPr>
        <p:txBody>
          <a:bodyPr wrap="square" rtlCol="0">
            <a:spAutoFit/>
          </a:bodyPr>
          <a:lstStyle/>
          <a:p>
            <a:pPr algn="r" rtl="1">
              <a:lnSpc>
                <a:spcPct val="200000"/>
              </a:lnSpc>
            </a:pPr>
            <a:r>
              <a:rPr lang="fa-IR" sz="1600" dirty="0" smtClean="0">
                <a:cs typeface="B Homa" pitchFamily="2" charset="-78"/>
              </a:rPr>
              <a:t>مهم ترین ویژگی منظر شهری عملکردگرا/برنامه محور اینست که از مفهوم جداره دو بعدی فاصله می گیرد و به شکل یک ساختار فضایی سه بعدی مطرح می گردد .</a:t>
            </a:r>
          </a:p>
          <a:p>
            <a:pPr algn="r" rtl="1">
              <a:lnSpc>
                <a:spcPct val="200000"/>
              </a:lnSpc>
            </a:pPr>
            <a:r>
              <a:rPr lang="fa-IR" sz="1600" dirty="0" smtClean="0">
                <a:cs typeface="B Homa" pitchFamily="2" charset="-78"/>
              </a:rPr>
              <a:t>از دیگر ویژگی ها :</a:t>
            </a:r>
          </a:p>
          <a:p>
            <a:pPr algn="r" rtl="1">
              <a:lnSpc>
                <a:spcPct val="200000"/>
              </a:lnSpc>
            </a:pPr>
            <a:r>
              <a:rPr lang="fa-IR" sz="1600" dirty="0" smtClean="0">
                <a:cs typeface="B Homa" pitchFamily="2" charset="-78"/>
              </a:rPr>
              <a:t>حذف ترئینات و نقش تزئینی نما</a:t>
            </a:r>
          </a:p>
          <a:p>
            <a:pPr algn="r" rtl="1">
              <a:lnSpc>
                <a:spcPct val="200000"/>
              </a:lnSpc>
            </a:pPr>
            <a:r>
              <a:rPr lang="fa-IR" sz="1600" dirty="0" smtClean="0">
                <a:cs typeface="B Homa" pitchFamily="2" charset="-78"/>
              </a:rPr>
              <a:t>حذف ارجاعات تاریخی در ترکیب بصری مناظر</a:t>
            </a:r>
          </a:p>
          <a:p>
            <a:pPr algn="r" rtl="1">
              <a:lnSpc>
                <a:spcPct val="200000"/>
              </a:lnSpc>
            </a:pPr>
            <a:r>
              <a:rPr lang="fa-IR" sz="1600" dirty="0" smtClean="0">
                <a:cs typeface="B Homa" pitchFamily="2" charset="-78"/>
              </a:rPr>
              <a:t>حضور و سلطه تکنولوژی و مصالح مدرن</a:t>
            </a:r>
          </a:p>
          <a:p>
            <a:pPr algn="r" rtl="1">
              <a:lnSpc>
                <a:spcPct val="200000"/>
              </a:lnSpc>
            </a:pPr>
            <a:r>
              <a:rPr lang="fa-IR" sz="1600" dirty="0" smtClean="0">
                <a:cs typeface="B Homa" pitchFamily="2" charset="-78"/>
              </a:rPr>
              <a:t>تاکید بر خلوص گرایی در کاربرد مصالح ورنگ</a:t>
            </a:r>
          </a:p>
          <a:p>
            <a:pPr algn="r" rtl="1">
              <a:lnSpc>
                <a:spcPct val="200000"/>
              </a:lnSpc>
            </a:pPr>
            <a:endParaRPr lang="fa-IR" sz="1600" dirty="0" smtClean="0">
              <a:cs typeface="B Mitra" pitchFamily="2" charset="-78"/>
            </a:endParaRPr>
          </a:p>
        </p:txBody>
      </p:sp>
      <p:sp>
        <p:nvSpPr>
          <p:cNvPr id="6" name="Rectangle 5"/>
          <p:cNvSpPr/>
          <p:nvPr/>
        </p:nvSpPr>
        <p:spPr>
          <a:xfrm>
            <a:off x="603900" y="6290846"/>
            <a:ext cx="137730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مفهوم منظر شهری</a:t>
            </a:r>
            <a:endParaRPr lang="en-US" sz="1600" dirty="0">
              <a:latin typeface="Segoe UI" pitchFamily="34" charset="0"/>
              <a:cs typeface="B Bardiya" pitchFamily="2" charset="-78"/>
            </a:endParaRPr>
          </a:p>
        </p:txBody>
      </p:sp>
      <p:pic>
        <p:nvPicPr>
          <p:cNvPr id="9218" name="Picture 2" descr="D:\urban-design\uni-isfahan\term2\ravesh2\scan\scan\Picture 005.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90600" y="1828800"/>
            <a:ext cx="2895600" cy="1732547"/>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pic>
        <p:nvPicPr>
          <p:cNvPr id="9219" name="Picture 3" descr="D:\urban-design\uni-isfahan\term2\ravesh2\scan\scan\Picture 005.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90600" y="3886200"/>
            <a:ext cx="2865439" cy="1905000"/>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
        <p:nvSpPr>
          <p:cNvPr id="9" name="Rectangle 8"/>
          <p:cNvSpPr/>
          <p:nvPr/>
        </p:nvSpPr>
        <p:spPr>
          <a:xfrm>
            <a:off x="990600" y="3581400"/>
            <a:ext cx="1561646" cy="307777"/>
          </a:xfrm>
          <a:prstGeom prst="rect">
            <a:avLst/>
          </a:prstGeom>
        </p:spPr>
        <p:txBody>
          <a:bodyPr wrap="none">
            <a:spAutoFit/>
          </a:bodyPr>
          <a:lstStyle/>
          <a:p>
            <a:r>
              <a:rPr lang="fa-IR" sz="1400" dirty="0" smtClean="0">
                <a:cs typeface="B Homa" pitchFamily="2" charset="-78"/>
              </a:rPr>
              <a:t>اضمحلال فضای خیابان</a:t>
            </a:r>
            <a:endParaRPr lang="en-US" sz="1400" dirty="0"/>
          </a:p>
        </p:txBody>
      </p:sp>
      <p:sp>
        <p:nvSpPr>
          <p:cNvPr id="10" name="Rectangle 9"/>
          <p:cNvSpPr/>
          <p:nvPr/>
        </p:nvSpPr>
        <p:spPr>
          <a:xfrm>
            <a:off x="990600" y="5864423"/>
            <a:ext cx="2223686" cy="307777"/>
          </a:xfrm>
          <a:prstGeom prst="rect">
            <a:avLst/>
          </a:prstGeom>
        </p:spPr>
        <p:txBody>
          <a:bodyPr wrap="none">
            <a:spAutoFit/>
          </a:bodyPr>
          <a:lstStyle/>
          <a:p>
            <a:r>
              <a:rPr lang="fa-IR" sz="1400" dirty="0" smtClean="0">
                <a:cs typeface="B Homa" pitchFamily="2" charset="-78"/>
              </a:rPr>
              <a:t>پوسته جداکننده درون و بیرون بنا</a:t>
            </a:r>
            <a:endParaRPr lang="en-US" sz="1400" dirty="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33600" y="1524000"/>
            <a:ext cx="6324600" cy="2031325"/>
          </a:xfrm>
          <a:prstGeom prst="rect">
            <a:avLst/>
          </a:prstGeom>
          <a:noFill/>
        </p:spPr>
        <p:txBody>
          <a:bodyPr wrap="square" rtlCol="0">
            <a:spAutoFit/>
          </a:bodyPr>
          <a:lstStyle/>
          <a:p>
            <a:pPr algn="r" rtl="1"/>
            <a:r>
              <a:rPr lang="fa-IR" dirty="0" smtClean="0">
                <a:cs typeface="B Homa" pitchFamily="2" charset="-78"/>
              </a:rPr>
              <a:t>1- عکس هوایی و نقشه و کروکی ای از ز مسیر مورد نظر</a:t>
            </a:r>
          </a:p>
          <a:p>
            <a:pPr algn="r" rtl="1"/>
            <a:r>
              <a:rPr lang="fa-IR" dirty="0" smtClean="0">
                <a:cs typeface="B Homa" pitchFamily="2" charset="-78"/>
              </a:rPr>
              <a:t>2- پروفیل طولی و عرضی از معبر مورد نظر</a:t>
            </a:r>
          </a:p>
          <a:p>
            <a:pPr algn="r" rtl="1"/>
            <a:r>
              <a:rPr lang="fa-IR" dirty="0" smtClean="0">
                <a:cs typeface="B Homa" pitchFamily="2" charset="-78"/>
              </a:rPr>
              <a:t>3-چرخش ها (</a:t>
            </a:r>
            <a:r>
              <a:rPr lang="en-US" dirty="0" smtClean="0">
                <a:cs typeface="B Homa" pitchFamily="2" charset="-78"/>
              </a:rPr>
              <a:t>turn</a:t>
            </a:r>
            <a:r>
              <a:rPr lang="fa-IR" dirty="0" smtClean="0">
                <a:cs typeface="B Homa" pitchFamily="2" charset="-78"/>
              </a:rPr>
              <a:t> ها)</a:t>
            </a:r>
          </a:p>
          <a:p>
            <a:pPr algn="r" rtl="1"/>
            <a:r>
              <a:rPr lang="fa-IR" dirty="0" smtClean="0">
                <a:cs typeface="B Homa" pitchFamily="2" charset="-78"/>
              </a:rPr>
              <a:t>4- طبقه بندی عناصر مستقر در فضا</a:t>
            </a:r>
          </a:p>
          <a:p>
            <a:pPr algn="r" rtl="1"/>
            <a:r>
              <a:rPr lang="fa-IR" dirty="0" smtClean="0">
                <a:cs typeface="B Homa" pitchFamily="2" charset="-78"/>
              </a:rPr>
              <a:t>5-مشخص کردن تغییر سکانس ها (</a:t>
            </a:r>
            <a:r>
              <a:rPr lang="en-US" dirty="0" smtClean="0">
                <a:cs typeface="B Homa" pitchFamily="2" charset="-78"/>
              </a:rPr>
              <a:t>space zone</a:t>
            </a:r>
            <a:r>
              <a:rPr lang="fa-IR" dirty="0" smtClean="0">
                <a:cs typeface="B Homa" pitchFamily="2" charset="-78"/>
              </a:rPr>
              <a:t> ها )</a:t>
            </a:r>
          </a:p>
          <a:p>
            <a:pPr algn="r" rtl="1"/>
            <a:r>
              <a:rPr lang="fa-IR" dirty="0" smtClean="0">
                <a:cs typeface="B Homa" pitchFamily="2" charset="-78"/>
              </a:rPr>
              <a:t>6-ایجاد </a:t>
            </a:r>
            <a:r>
              <a:rPr lang="en-US" dirty="0" smtClean="0">
                <a:cs typeface="B Homa" pitchFamily="2" charset="-78"/>
              </a:rPr>
              <a:t> notation form </a:t>
            </a:r>
            <a:r>
              <a:rPr lang="fa-IR" dirty="0" smtClean="0">
                <a:cs typeface="B Homa" pitchFamily="2" charset="-78"/>
              </a:rPr>
              <a:t>ها (</a:t>
            </a:r>
            <a:r>
              <a:rPr lang="en-US" dirty="0" smtClean="0">
                <a:cs typeface="B Homa" pitchFamily="2" charset="-78"/>
              </a:rPr>
              <a:t>(space </a:t>
            </a:r>
            <a:r>
              <a:rPr lang="en-US" dirty="0" err="1" smtClean="0">
                <a:cs typeface="B Homa" pitchFamily="2" charset="-78"/>
              </a:rPr>
              <a:t>form+connection</a:t>
            </a:r>
            <a:endParaRPr lang="en-US" dirty="0" smtClean="0">
              <a:cs typeface="B Homa" pitchFamily="2" charset="-78"/>
            </a:endParaRPr>
          </a:p>
          <a:p>
            <a:pPr algn="r" rtl="1"/>
            <a:r>
              <a:rPr lang="fa-IR" dirty="0" smtClean="0">
                <a:cs typeface="B Homa" pitchFamily="2" charset="-78"/>
              </a:rPr>
              <a:t>7- ایجاد </a:t>
            </a:r>
            <a:r>
              <a:rPr lang="en-US" dirty="0" smtClean="0">
                <a:cs typeface="B Homa" pitchFamily="2" charset="-78"/>
              </a:rPr>
              <a:t>pattern </a:t>
            </a:r>
            <a:r>
              <a:rPr lang="fa-IR" dirty="0" smtClean="0">
                <a:cs typeface="B Homa" pitchFamily="2" charset="-78"/>
              </a:rPr>
              <a:t>ها</a:t>
            </a:r>
            <a:endParaRPr lang="en-US" dirty="0">
              <a:cs typeface="B Homa" pitchFamily="2" charset="-78"/>
            </a:endParaRPr>
          </a:p>
        </p:txBody>
      </p:sp>
      <p:sp>
        <p:nvSpPr>
          <p:cNvPr id="4" name="TextBox 3"/>
          <p:cNvSpPr txBox="1"/>
          <p:nvPr/>
        </p:nvSpPr>
        <p:spPr>
          <a:xfrm>
            <a:off x="5435598" y="838200"/>
            <a:ext cx="3200400" cy="369332"/>
          </a:xfrm>
          <a:prstGeom prst="rect">
            <a:avLst/>
          </a:prstGeom>
          <a:solidFill>
            <a:srgbClr val="9BBFC1"/>
          </a:solidFill>
        </p:spPr>
        <p:txBody>
          <a:bodyPr wrap="square" rtlCol="0">
            <a:spAutoFit/>
          </a:bodyPr>
          <a:lstStyle/>
          <a:p>
            <a:pPr algn="r" rtl="1"/>
            <a:r>
              <a:rPr lang="fa-IR" dirty="0" smtClean="0">
                <a:cs typeface="B Homa" pitchFamily="2" charset="-78"/>
              </a:rPr>
              <a:t>مراحل انجام روش تیل در تحلیل منظر </a:t>
            </a:r>
            <a:endParaRPr lang="en-US" dirty="0">
              <a:cs typeface="B Homa" pitchFamily="2" charset="-78"/>
            </a:endParaRPr>
          </a:p>
        </p:txBody>
      </p:sp>
      <p:sp>
        <p:nvSpPr>
          <p:cNvPr id="5" name="TextBox 4"/>
          <p:cNvSpPr txBox="1"/>
          <p:nvPr/>
        </p:nvSpPr>
        <p:spPr>
          <a:xfrm>
            <a:off x="914400" y="4029670"/>
            <a:ext cx="7543800" cy="923330"/>
          </a:xfrm>
          <a:prstGeom prst="rect">
            <a:avLst/>
          </a:prstGeom>
          <a:noFill/>
        </p:spPr>
        <p:txBody>
          <a:bodyPr wrap="square" rtlCol="0">
            <a:spAutoFit/>
          </a:bodyPr>
          <a:lstStyle/>
          <a:p>
            <a:pPr algn="r" rtl="1"/>
            <a:r>
              <a:rPr lang="fa-IR" dirty="0" smtClean="0">
                <a:cs typeface="B Homa" pitchFamily="2" charset="-78"/>
              </a:rPr>
              <a:t>و در واقع بعد از ترسیم نت ها با انتخاب مسیر هایی که نت مشخص و خوانایی ندارند و بیان مسئله برای این سایت ها ، به ارائه نت های پیشنهادی جهت افزایش خوانایی این مسیر ها و محدوده ها می پردازیم.</a:t>
            </a:r>
            <a:endParaRPr lang="en-US" dirty="0">
              <a:cs typeface="B Homa" pitchFamily="2" charset="-78"/>
            </a:endParaRPr>
          </a:p>
        </p:txBody>
      </p:sp>
      <p:grpSp>
        <p:nvGrpSpPr>
          <p:cNvPr id="2" name="Group 5"/>
          <p:cNvGrpSpPr/>
          <p:nvPr/>
        </p:nvGrpSpPr>
        <p:grpSpPr>
          <a:xfrm>
            <a:off x="304800" y="6290846"/>
            <a:ext cx="7696200" cy="338554"/>
            <a:chOff x="304800" y="6290846"/>
            <a:chExt cx="7696200" cy="338554"/>
          </a:xfrm>
        </p:grpSpPr>
        <p:cxnSp>
          <p:nvCxnSpPr>
            <p:cNvPr id="7" name="Straight Connector 6"/>
            <p:cNvCxnSpPr/>
            <p:nvPr/>
          </p:nvCxnSpPr>
          <p:spPr>
            <a:xfrm rot="10800000">
              <a:off x="1600200" y="6477000"/>
              <a:ext cx="6400800"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30480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gr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418160" y="2909248"/>
            <a:ext cx="2659040" cy="646331"/>
          </a:xfrm>
          <a:prstGeom prst="rect">
            <a:avLst/>
          </a:prstGeom>
          <a:noFill/>
          <a:effectLst>
            <a:outerShdw blurRad="50800" dist="38100" dir="2700000" algn="tl" rotWithShape="0">
              <a:prstClr val="black">
                <a:alpha val="40000"/>
              </a:prstClr>
            </a:outerShdw>
          </a:effectLst>
        </p:spPr>
        <p:txBody>
          <a:bodyPr wrap="square" rtlCol="0">
            <a:spAutoFit/>
          </a:bodyPr>
          <a:lstStyle/>
          <a:p>
            <a:r>
              <a:rPr lang="fa-IR" sz="3600" b="1" dirty="0" smtClean="0">
                <a:solidFill>
                  <a:schemeClr val="bg1"/>
                </a:solidFill>
                <a:cs typeface="B Bardiya" pitchFamily="2" charset="-78"/>
              </a:rPr>
              <a:t>نمونه موردی </a:t>
            </a:r>
            <a:endParaRPr lang="en-US" sz="3600" b="1" dirty="0">
              <a:solidFill>
                <a:schemeClr val="bg1"/>
              </a:solidFill>
              <a:cs typeface="B Bardiya" pitchFamily="2" charset="-78"/>
            </a:endParaRPr>
          </a:p>
        </p:txBody>
      </p:sp>
      <p:sp>
        <p:nvSpPr>
          <p:cNvPr id="5" name="Rectangle 4"/>
          <p:cNvSpPr/>
          <p:nvPr/>
        </p:nvSpPr>
        <p:spPr>
          <a:xfrm>
            <a:off x="2209800" y="3886200"/>
            <a:ext cx="2959143" cy="830997"/>
          </a:xfrm>
          <a:prstGeom prst="rect">
            <a:avLst/>
          </a:prstGeom>
          <a:ln>
            <a:noFill/>
          </a:ln>
        </p:spPr>
        <p:txBody>
          <a:bodyPr wrap="none">
            <a:spAutoFit/>
          </a:bodyPr>
          <a:lstStyle/>
          <a:p>
            <a:pPr algn="r"/>
            <a:r>
              <a:rPr lang="fa-IR" sz="2400"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rPr>
              <a:t>در رویکرد سنتی</a:t>
            </a:r>
          </a:p>
          <a:p>
            <a:pPr algn="r" rtl="1"/>
            <a:r>
              <a:rPr lang="fa-IR" sz="2400"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rPr>
              <a:t>تکنیک </a:t>
            </a:r>
            <a:r>
              <a:rPr lang="en-US" sz="2400"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rPr>
              <a:t>A.V.R</a:t>
            </a:r>
            <a:r>
              <a:rPr lang="fa-IR" sz="2400"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rPr>
              <a:t> در شهر لندن</a:t>
            </a:r>
            <a:endParaRPr lang="en-US" sz="2400" dirty="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10800000" flipV="1">
            <a:off x="838200" y="1066800"/>
            <a:ext cx="6172200" cy="2"/>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7239000" y="775855"/>
            <a:ext cx="1026872" cy="523220"/>
          </a:xfrm>
          <a:prstGeom prst="rect">
            <a:avLst/>
          </a:prstGeom>
          <a:ln w="28575">
            <a:solidFill>
              <a:schemeClr val="accent1"/>
            </a:solidFill>
          </a:ln>
        </p:spPr>
        <p:txBody>
          <a:bodyPr wrap="square">
            <a:spAutoFit/>
          </a:bodyPr>
          <a:lstStyle/>
          <a:p>
            <a:pPr algn="ctr" rtl="1"/>
            <a:r>
              <a:rPr lang="fa-IR" sz="2800" b="1" dirty="0" smtClean="0">
                <a:cs typeface="B Bardiya" pitchFamily="2" charset="-78"/>
              </a:rPr>
              <a:t>لندن</a:t>
            </a:r>
            <a:endParaRPr lang="en-US" sz="2800" b="1" dirty="0">
              <a:cs typeface="B Bardiya" pitchFamily="2" charset="-78"/>
            </a:endParaRPr>
          </a:p>
        </p:txBody>
      </p:sp>
      <p:pic>
        <p:nvPicPr>
          <p:cNvPr id="23" name="Picture 22" descr="vistas.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33400" y="1371600"/>
            <a:ext cx="3700833" cy="4683917"/>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
        <p:nvSpPr>
          <p:cNvPr id="24" name="Rectangle 23"/>
          <p:cNvSpPr/>
          <p:nvPr/>
        </p:nvSpPr>
        <p:spPr>
          <a:xfrm>
            <a:off x="4724400" y="1654455"/>
            <a:ext cx="3962400" cy="3170099"/>
          </a:xfrm>
          <a:prstGeom prst="rect">
            <a:avLst/>
          </a:prstGeom>
          <a:noFill/>
          <a:ln>
            <a:noFill/>
          </a:ln>
          <a:effectLst>
            <a:softEdge rad="12700"/>
          </a:effectLst>
        </p:spPr>
        <p:txBody>
          <a:bodyPr wrap="square">
            <a:spAutoFit/>
          </a:bodyPr>
          <a:lstStyle/>
          <a:p>
            <a:pPr algn="r" rtl="1">
              <a:lnSpc>
                <a:spcPct val="250000"/>
              </a:lnSpc>
            </a:pPr>
            <a:r>
              <a:rPr lang="fa-IR" sz="1600" dirty="0" smtClean="0">
                <a:cs typeface="B Homa" pitchFamily="2" charset="-78"/>
              </a:rPr>
              <a:t>اختصاص بخشی از طرح شهر لندن به چارچوب مدیریت منظر شامل</a:t>
            </a:r>
            <a:r>
              <a:rPr lang="en-US" sz="1600" dirty="0" smtClean="0">
                <a:cs typeface="B Homa" pitchFamily="2" charset="-78"/>
              </a:rPr>
              <a:t> :</a:t>
            </a:r>
            <a:endParaRPr lang="fa-IR" sz="1600" dirty="0" smtClean="0">
              <a:cs typeface="B Homa" pitchFamily="2" charset="-78"/>
            </a:endParaRPr>
          </a:p>
          <a:p>
            <a:pPr algn="r" rtl="1">
              <a:lnSpc>
                <a:spcPct val="250000"/>
              </a:lnSpc>
            </a:pPr>
            <a:r>
              <a:rPr lang="fa-IR" sz="1600" dirty="0" smtClean="0">
                <a:cs typeface="B Homa" pitchFamily="2" charset="-78"/>
              </a:rPr>
              <a:t>26 دید از لندن</a:t>
            </a:r>
          </a:p>
          <a:p>
            <a:pPr algn="r" rtl="1">
              <a:lnSpc>
                <a:spcPct val="250000"/>
              </a:lnSpc>
            </a:pPr>
            <a:r>
              <a:rPr lang="fa-IR" sz="1600" dirty="0" smtClean="0">
                <a:cs typeface="B Homa" pitchFamily="2" charset="-78"/>
              </a:rPr>
              <a:t>و 11ویستا حفاظت شده </a:t>
            </a:r>
          </a:p>
          <a:p>
            <a:pPr algn="r" rtl="1">
              <a:lnSpc>
                <a:spcPct val="250000"/>
              </a:lnSpc>
            </a:pPr>
            <a:r>
              <a:rPr lang="fa-IR" sz="1600" dirty="0" smtClean="0">
                <a:cs typeface="B Homa" pitchFamily="2" charset="-78"/>
              </a:rPr>
              <a:t>و برخی نشانه های مهم</a:t>
            </a:r>
            <a:endParaRPr lang="en-US" sz="1600" dirty="0">
              <a:cs typeface="B Homa" pitchFamily="2" charset="-78"/>
            </a:endParaRPr>
          </a:p>
        </p:txBody>
      </p:sp>
      <p:sp>
        <p:nvSpPr>
          <p:cNvPr id="12" name="Rectangle 11"/>
          <p:cNvSpPr/>
          <p:nvPr/>
        </p:nvSpPr>
        <p:spPr>
          <a:xfrm>
            <a:off x="798493" y="6290846"/>
            <a:ext cx="954107"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10800000">
            <a:off x="457200" y="1066801"/>
            <a:ext cx="6324600" cy="36174"/>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7050475" y="775855"/>
            <a:ext cx="1215397" cy="523220"/>
          </a:xfrm>
          <a:prstGeom prst="rect">
            <a:avLst/>
          </a:prstGeom>
          <a:ln w="28575">
            <a:solidFill>
              <a:schemeClr val="accent1"/>
            </a:solidFill>
          </a:ln>
        </p:spPr>
        <p:txBody>
          <a:bodyPr wrap="none">
            <a:spAutoFit/>
          </a:bodyPr>
          <a:lstStyle/>
          <a:p>
            <a:pPr algn="r" rtl="1"/>
            <a:r>
              <a:rPr lang="en-US" sz="2800" b="1" dirty="0" smtClean="0">
                <a:cs typeface="B Bardiya" pitchFamily="2" charset="-78"/>
              </a:rPr>
              <a:t>S.P.G</a:t>
            </a:r>
            <a:endParaRPr lang="en-US" sz="2800" b="1" dirty="0">
              <a:cs typeface="B Bardiya" pitchFamily="2" charset="-78"/>
            </a:endParaRPr>
          </a:p>
        </p:txBody>
      </p:sp>
      <p:sp>
        <p:nvSpPr>
          <p:cNvPr id="10" name="Rectangle 9"/>
          <p:cNvSpPr/>
          <p:nvPr/>
        </p:nvSpPr>
        <p:spPr>
          <a:xfrm>
            <a:off x="685800" y="6290846"/>
            <a:ext cx="954107"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
        <p:nvSpPr>
          <p:cNvPr id="8" name="TextBox 7"/>
          <p:cNvSpPr txBox="1"/>
          <p:nvPr/>
        </p:nvSpPr>
        <p:spPr>
          <a:xfrm>
            <a:off x="4140200" y="1790700"/>
            <a:ext cx="4775200" cy="3662541"/>
          </a:xfrm>
          <a:prstGeom prst="rect">
            <a:avLst/>
          </a:prstGeom>
          <a:noFill/>
          <a:ln>
            <a:noFill/>
          </a:ln>
          <a:effectLst/>
        </p:spPr>
        <p:txBody>
          <a:bodyPr wrap="square" rtlCol="0">
            <a:spAutoFit/>
          </a:bodyPr>
          <a:lstStyle/>
          <a:p>
            <a:pPr algn="r" rtl="1">
              <a:lnSpc>
                <a:spcPct val="200000"/>
              </a:lnSpc>
            </a:pPr>
            <a:endParaRPr lang="fa-IR" sz="2200" dirty="0" smtClean="0">
              <a:cs typeface="B Mitra" pitchFamily="2" charset="-78"/>
            </a:endParaRPr>
          </a:p>
          <a:p>
            <a:pPr algn="r" rtl="1">
              <a:lnSpc>
                <a:spcPct val="200000"/>
              </a:lnSpc>
            </a:pPr>
            <a:r>
              <a:rPr lang="fa-IR" sz="1600" dirty="0" smtClean="0">
                <a:cs typeface="B Homa" pitchFamily="2" charset="-78"/>
              </a:rPr>
              <a:t>تقسیم بندی دیدهای در نظر گرفته شده برای لندن به چهار دسته</a:t>
            </a:r>
            <a:r>
              <a:rPr lang="en-US" sz="1600" dirty="0" smtClean="0">
                <a:cs typeface="B Homa" pitchFamily="2" charset="-78"/>
              </a:rPr>
              <a:t> :</a:t>
            </a:r>
          </a:p>
          <a:p>
            <a:pPr rtl="1">
              <a:lnSpc>
                <a:spcPct val="200000"/>
              </a:lnSpc>
            </a:pPr>
            <a:r>
              <a:rPr lang="en-US" sz="1600" b="1" dirty="0" smtClean="0">
                <a:cs typeface="B Mitra" pitchFamily="2" charset="-78"/>
              </a:rPr>
              <a:t>B</a:t>
            </a:r>
            <a:r>
              <a:rPr lang="en-US" sz="1600" dirty="0" smtClean="0">
                <a:cs typeface="B Mitra" pitchFamily="2" charset="-78"/>
              </a:rPr>
              <a:t>ack  ground  View</a:t>
            </a:r>
            <a:endParaRPr lang="fa-IR" sz="1600" dirty="0" smtClean="0">
              <a:cs typeface="B Mitra" pitchFamily="2" charset="-78"/>
            </a:endParaRPr>
          </a:p>
          <a:p>
            <a:pPr rtl="1">
              <a:lnSpc>
                <a:spcPct val="200000"/>
              </a:lnSpc>
            </a:pPr>
            <a:r>
              <a:rPr lang="en-US" sz="1600" b="1" dirty="0" smtClean="0">
                <a:cs typeface="B Mitra" pitchFamily="2" charset="-78"/>
              </a:rPr>
              <a:t>M</a:t>
            </a:r>
            <a:r>
              <a:rPr lang="en-US" sz="1600" dirty="0" smtClean="0">
                <a:cs typeface="B Mitra" pitchFamily="2" charset="-78"/>
              </a:rPr>
              <a:t>iddle ground  View</a:t>
            </a:r>
          </a:p>
          <a:p>
            <a:pPr rtl="1">
              <a:lnSpc>
                <a:spcPct val="200000"/>
              </a:lnSpc>
            </a:pPr>
            <a:r>
              <a:rPr lang="en-US" sz="1600" b="1" dirty="0" smtClean="0">
                <a:cs typeface="B Mitra" pitchFamily="2" charset="-78"/>
              </a:rPr>
              <a:t>F</a:t>
            </a:r>
            <a:r>
              <a:rPr lang="en-US" sz="1600" dirty="0" smtClean="0">
                <a:cs typeface="B Mitra" pitchFamily="2" charset="-78"/>
              </a:rPr>
              <a:t>ore ground  View</a:t>
            </a:r>
          </a:p>
          <a:p>
            <a:pPr rtl="1">
              <a:lnSpc>
                <a:spcPct val="200000"/>
              </a:lnSpc>
            </a:pPr>
            <a:r>
              <a:rPr lang="en-US" sz="1600" b="1" dirty="0" smtClean="0">
                <a:cs typeface="B Mitra" pitchFamily="2" charset="-78"/>
              </a:rPr>
              <a:t>L</a:t>
            </a:r>
            <a:r>
              <a:rPr lang="en-US" sz="1600" dirty="0" smtClean="0">
                <a:cs typeface="B Mitra" pitchFamily="2" charset="-78"/>
              </a:rPr>
              <a:t>and  Marks</a:t>
            </a:r>
          </a:p>
          <a:p>
            <a:pPr algn="r" rtl="1">
              <a:lnSpc>
                <a:spcPct val="200000"/>
              </a:lnSpc>
            </a:pPr>
            <a:r>
              <a:rPr lang="fa-IR" sz="1600" dirty="0" smtClean="0">
                <a:cs typeface="B Homa" pitchFamily="2" charset="-78"/>
              </a:rPr>
              <a:t>ترکیب مناسب دیدها در توسعه آتی </a:t>
            </a:r>
            <a:endParaRPr lang="fa-IR" sz="1600" dirty="0">
              <a:cs typeface="B Homa" pitchFamily="2" charset="-78"/>
            </a:endParaRPr>
          </a:p>
        </p:txBody>
      </p:sp>
      <p:pic>
        <p:nvPicPr>
          <p:cNvPr id="11" name="Picture 10" descr="spg-views-draft-2009-pt174.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1268806"/>
            <a:ext cx="3429000" cy="4852469"/>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
        <p:nvSpPr>
          <p:cNvPr id="12" name="Rectangle 11"/>
          <p:cNvSpPr/>
          <p:nvPr/>
        </p:nvSpPr>
        <p:spPr>
          <a:xfrm>
            <a:off x="228600" y="533400"/>
            <a:ext cx="4648200" cy="369332"/>
          </a:xfrm>
          <a:prstGeom prst="rect">
            <a:avLst/>
          </a:prstGeom>
        </p:spPr>
        <p:txBody>
          <a:bodyPr wrap="square">
            <a:spAutoFit/>
          </a:bodyPr>
          <a:lstStyle/>
          <a:p>
            <a:r>
              <a:rPr lang="en-US" dirty="0" smtClean="0">
                <a:effectLst>
                  <a:outerShdw blurRad="38100" dist="38100" dir="2700000" algn="tl">
                    <a:srgbClr val="000000">
                      <a:alpha val="43137"/>
                    </a:srgbClr>
                  </a:outerShdw>
                </a:effectLst>
                <a:cs typeface="B Homa" pitchFamily="2" charset="-78"/>
              </a:rPr>
              <a:t>SPG: Supplementary Planning Guidance</a:t>
            </a:r>
            <a:endParaRPr lang="en-US" dirty="0">
              <a:effectLst>
                <a:outerShdw blurRad="38100" dist="38100" dir="2700000" algn="tl">
                  <a:srgbClr val="000000">
                    <a:alpha val="43137"/>
                  </a:srgbClr>
                </a:outerShdw>
              </a:effectLst>
              <a:cs typeface="B Homa" pitchFamily="2" charset="-78"/>
            </a:endParaRP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10800000" flipV="1">
            <a:off x="762000" y="1066800"/>
            <a:ext cx="5943600" cy="2"/>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858000" y="762000"/>
            <a:ext cx="1865072" cy="523220"/>
          </a:xfrm>
          <a:prstGeom prst="rect">
            <a:avLst/>
          </a:prstGeom>
          <a:ln w="28575">
            <a:solidFill>
              <a:schemeClr val="accent1"/>
            </a:solidFill>
          </a:ln>
        </p:spPr>
        <p:txBody>
          <a:bodyPr wrap="square">
            <a:spAutoFit/>
          </a:bodyPr>
          <a:lstStyle/>
          <a:p>
            <a:pPr algn="r" rtl="1"/>
            <a:r>
              <a:rPr lang="fa-IR" sz="2800" b="1" dirty="0" smtClean="0">
                <a:cs typeface="B Bardiya" pitchFamily="2" charset="-78"/>
              </a:rPr>
              <a:t>ارائه </a:t>
            </a:r>
            <a:r>
              <a:rPr lang="en-US" sz="2800" b="1" dirty="0" smtClean="0">
                <a:cs typeface="B Bardiya" pitchFamily="2" charset="-78"/>
              </a:rPr>
              <a:t>S.P.G</a:t>
            </a:r>
            <a:endParaRPr lang="en-US" sz="2800" b="1" dirty="0">
              <a:cs typeface="B Bardiya" pitchFamily="2" charset="-78"/>
            </a:endParaRPr>
          </a:p>
        </p:txBody>
      </p:sp>
      <p:sp>
        <p:nvSpPr>
          <p:cNvPr id="10" name="Rectangle 9"/>
          <p:cNvSpPr/>
          <p:nvPr/>
        </p:nvSpPr>
        <p:spPr>
          <a:xfrm>
            <a:off x="722293" y="6290846"/>
            <a:ext cx="954107"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
        <p:nvSpPr>
          <p:cNvPr id="12" name="Rectangle 11"/>
          <p:cNvSpPr/>
          <p:nvPr/>
        </p:nvSpPr>
        <p:spPr>
          <a:xfrm>
            <a:off x="228600" y="533400"/>
            <a:ext cx="4648200" cy="369332"/>
          </a:xfrm>
          <a:prstGeom prst="rect">
            <a:avLst/>
          </a:prstGeom>
        </p:spPr>
        <p:txBody>
          <a:bodyPr wrap="square">
            <a:spAutoFit/>
          </a:bodyPr>
          <a:lstStyle/>
          <a:p>
            <a:r>
              <a:rPr lang="en-US" dirty="0" smtClean="0">
                <a:effectLst>
                  <a:outerShdw blurRad="38100" dist="38100" dir="2700000" algn="tl">
                    <a:srgbClr val="000000">
                      <a:alpha val="43137"/>
                    </a:srgbClr>
                  </a:outerShdw>
                </a:effectLst>
                <a:cs typeface="B Homa" pitchFamily="2" charset="-78"/>
              </a:rPr>
              <a:t>SPG: Supplementary Planning Guidance</a:t>
            </a:r>
            <a:endParaRPr lang="en-US" dirty="0">
              <a:effectLst>
                <a:outerShdw blurRad="38100" dist="38100" dir="2700000" algn="tl">
                  <a:srgbClr val="000000">
                    <a:alpha val="43137"/>
                  </a:srgbClr>
                </a:outerShdw>
              </a:effectLst>
              <a:cs typeface="B Homa" pitchFamily="2" charset="-78"/>
            </a:endParaRPr>
          </a:p>
        </p:txBody>
      </p:sp>
      <p:pic>
        <p:nvPicPr>
          <p:cNvPr id="13" name="Picture 12" descr="spg-views-draft-2009-pt127.jpg"/>
          <p:cNvPicPr>
            <a:picLocks noChangeAspect="1"/>
          </p:cNvPicPr>
          <p:nvPr/>
        </p:nvPicPr>
        <p:blipFill>
          <a:blip r:embed="rId3" cstate="print">
            <a:clrChange>
              <a:clrFrom>
                <a:srgbClr val="FDFDFD"/>
              </a:clrFrom>
              <a:clrTo>
                <a:srgbClr val="FDFDFD">
                  <a:alpha val="0"/>
                </a:srgbClr>
              </a:clrTo>
            </a:clrChange>
          </a:blip>
          <a:stretch>
            <a:fillRect/>
          </a:stretch>
        </p:blipFill>
        <p:spPr>
          <a:xfrm>
            <a:off x="304800" y="1371600"/>
            <a:ext cx="4648200" cy="4734967"/>
          </a:xfrm>
          <a:prstGeom prst="rect">
            <a:avLst/>
          </a:prstGeom>
        </p:spPr>
      </p:pic>
      <p:sp>
        <p:nvSpPr>
          <p:cNvPr id="15" name="TextBox 14"/>
          <p:cNvSpPr txBox="1"/>
          <p:nvPr/>
        </p:nvSpPr>
        <p:spPr>
          <a:xfrm>
            <a:off x="4953000" y="1447800"/>
            <a:ext cx="3960312" cy="5016758"/>
          </a:xfrm>
          <a:prstGeom prst="rect">
            <a:avLst/>
          </a:prstGeom>
          <a:noFill/>
          <a:ln>
            <a:noFill/>
          </a:ln>
          <a:effectLst/>
        </p:spPr>
        <p:txBody>
          <a:bodyPr wrap="square" rtlCol="0">
            <a:spAutoFit/>
          </a:bodyPr>
          <a:lstStyle/>
          <a:p>
            <a:pPr marL="514350" indent="-514350" algn="r" rtl="1">
              <a:lnSpc>
                <a:spcPct val="200000"/>
              </a:lnSpc>
            </a:pPr>
            <a:endParaRPr lang="fa-IR" sz="1600" dirty="0" smtClean="0">
              <a:latin typeface="Segoe UI" pitchFamily="34" charset="0"/>
              <a:cs typeface="B Homa" pitchFamily="2" charset="-78"/>
            </a:endParaRPr>
          </a:p>
          <a:p>
            <a:pPr marL="514350" indent="-514350" algn="r" rtl="1">
              <a:lnSpc>
                <a:spcPct val="200000"/>
              </a:lnSpc>
            </a:pPr>
            <a:r>
              <a:rPr lang="fa-IR" sz="1600" dirty="0" smtClean="0">
                <a:latin typeface="Segoe UI" pitchFamily="34" charset="0"/>
                <a:cs typeface="B Homa" pitchFamily="2" charset="-78"/>
              </a:rPr>
              <a:t>   اهداف </a:t>
            </a:r>
            <a:r>
              <a:rPr lang="en-US" sz="1600" dirty="0" smtClean="0">
                <a:latin typeface="Segoe UI" pitchFamily="34" charset="0"/>
                <a:cs typeface="B Homa" pitchFamily="2" charset="-78"/>
              </a:rPr>
              <a:t>SPG</a:t>
            </a:r>
            <a:endParaRPr lang="fa-IR" sz="1600" dirty="0" smtClean="0">
              <a:latin typeface="Segoe UI" pitchFamily="34" charset="0"/>
              <a:cs typeface="B Homa" pitchFamily="2" charset="-78"/>
            </a:endParaRPr>
          </a:p>
          <a:p>
            <a:pPr marL="514350" indent="-514350" algn="r" rtl="1">
              <a:lnSpc>
                <a:spcPct val="200000"/>
              </a:lnSpc>
            </a:pPr>
            <a:r>
              <a:rPr lang="fa-IR" sz="1600" dirty="0" smtClean="0">
                <a:latin typeface="Segoe UI" pitchFamily="34" charset="0"/>
                <a:cs typeface="B Homa" pitchFamily="2" charset="-78"/>
              </a:rPr>
              <a:t>2.       مضامین سیاست ها برای دهکده های لندن و دیگر محدوده های قانونی</a:t>
            </a:r>
          </a:p>
          <a:p>
            <a:pPr marL="514350" indent="-514350" algn="r" rtl="1">
              <a:lnSpc>
                <a:spcPct val="200000"/>
              </a:lnSpc>
            </a:pPr>
            <a:r>
              <a:rPr lang="fa-IR" sz="1600" dirty="0" smtClean="0">
                <a:latin typeface="Segoe UI" pitchFamily="34" charset="0"/>
                <a:cs typeface="B Homa" pitchFamily="2" charset="-78"/>
              </a:rPr>
              <a:t>3.       </a:t>
            </a:r>
            <a:r>
              <a:rPr lang="fa-IR" sz="1600" dirty="0" smtClean="0">
                <a:solidFill>
                  <a:srgbClr val="FF0000"/>
                </a:solidFill>
                <a:latin typeface="Segoe UI" pitchFamily="34" charset="0"/>
                <a:cs typeface="B Homa" pitchFamily="2" charset="-78"/>
              </a:rPr>
              <a:t>فرآیندی برای تعریف و ارزیابی طرح های پیشنهادی   </a:t>
            </a:r>
            <a:r>
              <a:rPr lang="en-US" sz="1600" dirty="0" smtClean="0">
                <a:solidFill>
                  <a:srgbClr val="FF0000"/>
                </a:solidFill>
                <a:latin typeface="Segoe UI" pitchFamily="34" charset="0"/>
                <a:cs typeface="B Homa" pitchFamily="2" charset="-78"/>
              </a:rPr>
              <a:t>  (AVR)</a:t>
            </a:r>
            <a:endParaRPr lang="fa-IR" sz="1600" dirty="0" smtClean="0">
              <a:solidFill>
                <a:srgbClr val="FF0000"/>
              </a:solidFill>
              <a:latin typeface="Segoe UI" pitchFamily="34" charset="0"/>
              <a:cs typeface="B Homa" pitchFamily="2" charset="-78"/>
            </a:endParaRPr>
          </a:p>
          <a:p>
            <a:pPr marL="514350" indent="-514350" algn="r" rtl="1">
              <a:lnSpc>
                <a:spcPct val="200000"/>
              </a:lnSpc>
            </a:pPr>
            <a:r>
              <a:rPr lang="fa-IR" sz="1600" dirty="0" smtClean="0">
                <a:latin typeface="Segoe UI" pitchFamily="34" charset="0"/>
                <a:cs typeface="B Homa" pitchFamily="2" charset="-78"/>
              </a:rPr>
              <a:t>4.       روش های مدیریت منظر</a:t>
            </a:r>
          </a:p>
          <a:p>
            <a:pPr marL="514350" indent="-514350" algn="r" rtl="1">
              <a:lnSpc>
                <a:spcPct val="200000"/>
              </a:lnSpc>
            </a:pPr>
            <a:r>
              <a:rPr lang="fa-IR" sz="1600" dirty="0" smtClean="0">
                <a:latin typeface="Segoe UI" pitchFamily="34" charset="0"/>
                <a:cs typeface="B Homa" pitchFamily="2" charset="-78"/>
              </a:rPr>
              <a:t>5.        توصیف ویژگی های عمومی دیدها و راهنمای حفظ و مدیریت آن ها</a:t>
            </a:r>
          </a:p>
          <a:p>
            <a:pPr marL="514350" indent="-514350" algn="r" rtl="1">
              <a:lnSpc>
                <a:spcPct val="200000"/>
              </a:lnSpc>
            </a:pPr>
            <a:endParaRPr lang="en-US" sz="1600" dirty="0" smtClean="0">
              <a:latin typeface="Segoe UI" pitchFamily="34" charset="0"/>
              <a:cs typeface="B Homa" pitchFamily="2" charset="-78"/>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10800000">
            <a:off x="533400" y="1066801"/>
            <a:ext cx="6324600" cy="36174"/>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7007194" y="848380"/>
            <a:ext cx="1258678" cy="523220"/>
          </a:xfrm>
          <a:prstGeom prst="rect">
            <a:avLst/>
          </a:prstGeom>
          <a:ln w="28575">
            <a:solidFill>
              <a:schemeClr val="accent1"/>
            </a:solidFill>
          </a:ln>
        </p:spPr>
        <p:txBody>
          <a:bodyPr wrap="none">
            <a:spAutoFit/>
          </a:bodyPr>
          <a:lstStyle/>
          <a:p>
            <a:pPr algn="r" rtl="1"/>
            <a:r>
              <a:rPr lang="en-US" sz="2800" b="1" dirty="0" smtClean="0">
                <a:cs typeface="B Bardiya" pitchFamily="2" charset="-78"/>
              </a:rPr>
              <a:t>A.V.R</a:t>
            </a:r>
            <a:endParaRPr lang="en-US" sz="2800" b="1" dirty="0">
              <a:cs typeface="B Bardiya" pitchFamily="2" charset="-78"/>
            </a:endParaRPr>
          </a:p>
        </p:txBody>
      </p:sp>
      <p:sp>
        <p:nvSpPr>
          <p:cNvPr id="10" name="Rectangle 9"/>
          <p:cNvSpPr/>
          <p:nvPr/>
        </p:nvSpPr>
        <p:spPr>
          <a:xfrm>
            <a:off x="798493" y="6290846"/>
            <a:ext cx="954107"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pic>
        <p:nvPicPr>
          <p:cNvPr id="14" name="Picture 13" descr="spg-views-draft-2009-pt127.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1371600"/>
            <a:ext cx="3352800" cy="4744634"/>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
        <p:nvSpPr>
          <p:cNvPr id="16" name="Rectangle 15"/>
          <p:cNvSpPr/>
          <p:nvPr/>
        </p:nvSpPr>
        <p:spPr>
          <a:xfrm>
            <a:off x="533400" y="666690"/>
            <a:ext cx="3400290" cy="400110"/>
          </a:xfrm>
          <a:prstGeom prst="rect">
            <a:avLst/>
          </a:prstGeom>
        </p:spPr>
        <p:txBody>
          <a:bodyPr wrap="none">
            <a:spAutoFit/>
          </a:bodyPr>
          <a:lstStyle/>
          <a:p>
            <a:r>
              <a:rPr lang="en-US" sz="1600" dirty="0" smtClean="0">
                <a:effectLst>
                  <a:outerShdw blurRad="38100" dist="38100" dir="2700000" algn="tl">
                    <a:srgbClr val="000000">
                      <a:alpha val="43137"/>
                    </a:srgbClr>
                  </a:outerShdw>
                </a:effectLst>
                <a:cs typeface="B Homa" pitchFamily="2" charset="-78"/>
              </a:rPr>
              <a:t>(</a:t>
            </a:r>
            <a:r>
              <a:rPr lang="en-US" sz="2000" dirty="0" smtClean="0">
                <a:effectLst>
                  <a:outerShdw blurRad="38100" dist="38100" dir="2700000" algn="tl">
                    <a:srgbClr val="000000">
                      <a:alpha val="43137"/>
                    </a:srgbClr>
                  </a:outerShdw>
                </a:effectLst>
                <a:cs typeface="B Homa" pitchFamily="2" charset="-78"/>
              </a:rPr>
              <a:t>A</a:t>
            </a:r>
            <a:r>
              <a:rPr lang="en-US" sz="1600" dirty="0" smtClean="0">
                <a:effectLst>
                  <a:outerShdw blurRad="38100" dist="38100" dir="2700000" algn="tl">
                    <a:srgbClr val="000000">
                      <a:alpha val="43137"/>
                    </a:srgbClr>
                  </a:outerShdw>
                </a:effectLst>
                <a:cs typeface="B Homa" pitchFamily="2" charset="-78"/>
              </a:rPr>
              <a:t>ccurate  </a:t>
            </a:r>
            <a:r>
              <a:rPr lang="en-US" sz="2000" dirty="0" smtClean="0">
                <a:effectLst>
                  <a:outerShdw blurRad="38100" dist="38100" dir="2700000" algn="tl">
                    <a:srgbClr val="000000">
                      <a:alpha val="43137"/>
                    </a:srgbClr>
                  </a:outerShdw>
                </a:effectLst>
                <a:cs typeface="B Homa" pitchFamily="2" charset="-78"/>
              </a:rPr>
              <a:t>V</a:t>
            </a:r>
            <a:r>
              <a:rPr lang="en-US" sz="1600" dirty="0" smtClean="0">
                <a:effectLst>
                  <a:outerShdw blurRad="38100" dist="38100" dir="2700000" algn="tl">
                    <a:srgbClr val="000000">
                      <a:alpha val="43137"/>
                    </a:srgbClr>
                  </a:outerShdw>
                </a:effectLst>
                <a:cs typeface="B Homa" pitchFamily="2" charset="-78"/>
              </a:rPr>
              <a:t>isual  </a:t>
            </a:r>
            <a:r>
              <a:rPr lang="en-US" sz="2000" dirty="0" smtClean="0">
                <a:effectLst>
                  <a:outerShdw blurRad="38100" dist="38100" dir="2700000" algn="tl">
                    <a:srgbClr val="000000">
                      <a:alpha val="43137"/>
                    </a:srgbClr>
                  </a:outerShdw>
                </a:effectLst>
                <a:cs typeface="B Homa" pitchFamily="2" charset="-78"/>
              </a:rPr>
              <a:t>R</a:t>
            </a:r>
            <a:r>
              <a:rPr lang="en-US" sz="1600" dirty="0" smtClean="0">
                <a:effectLst>
                  <a:outerShdw blurRad="38100" dist="38100" dir="2700000" algn="tl">
                    <a:srgbClr val="000000">
                      <a:alpha val="43137"/>
                    </a:srgbClr>
                  </a:outerShdw>
                </a:effectLst>
                <a:cs typeface="B Homa" pitchFamily="2" charset="-78"/>
              </a:rPr>
              <a:t>epresentation)</a:t>
            </a:r>
            <a:endParaRPr lang="en-US" sz="1600" dirty="0"/>
          </a:p>
        </p:txBody>
      </p:sp>
      <p:sp>
        <p:nvSpPr>
          <p:cNvPr id="17" name="Rectangle 16"/>
          <p:cNvSpPr/>
          <p:nvPr/>
        </p:nvSpPr>
        <p:spPr>
          <a:xfrm>
            <a:off x="4419601" y="2514600"/>
            <a:ext cx="4078360" cy="680956"/>
          </a:xfrm>
          <a:prstGeom prst="rect">
            <a:avLst/>
          </a:prstGeom>
        </p:spPr>
        <p:txBody>
          <a:bodyPr wrap="none">
            <a:spAutoFit/>
          </a:bodyPr>
          <a:lstStyle/>
          <a:p>
            <a:pPr marL="514350" indent="-514350" algn="r" rtl="1">
              <a:lnSpc>
                <a:spcPct val="250000"/>
              </a:lnSpc>
            </a:pPr>
            <a:r>
              <a:rPr lang="fa-IR" dirty="0" smtClean="0">
                <a:effectLst>
                  <a:outerShdw blurRad="38100" dist="38100" dir="2700000" algn="tl">
                    <a:srgbClr val="000000">
                      <a:alpha val="43137"/>
                    </a:srgbClr>
                  </a:outerShdw>
                </a:effectLst>
                <a:cs typeface="B Homa" pitchFamily="2" charset="-78"/>
              </a:rPr>
              <a:t>فرآیندی برای تعریف و ارزیابی طرح های پیشنهادی</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10800000">
            <a:off x="457200" y="1066802"/>
            <a:ext cx="6096000" cy="34867"/>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629400" y="833735"/>
            <a:ext cx="2130711" cy="461665"/>
          </a:xfrm>
          <a:prstGeom prst="rect">
            <a:avLst/>
          </a:prstGeom>
          <a:ln w="28575">
            <a:solidFill>
              <a:schemeClr val="accent1"/>
            </a:solidFill>
          </a:ln>
        </p:spPr>
        <p:txBody>
          <a:bodyPr wrap="none">
            <a:spAutoFit/>
          </a:bodyPr>
          <a:lstStyle/>
          <a:p>
            <a:pPr algn="r" rtl="1"/>
            <a:r>
              <a:rPr lang="fa-IR" sz="2400" b="1" dirty="0" smtClean="0">
                <a:cs typeface="B Bardiya" pitchFamily="2" charset="-78"/>
              </a:rPr>
              <a:t>مفاهیم   </a:t>
            </a:r>
            <a:r>
              <a:rPr lang="en-US" sz="2400" b="1" dirty="0" smtClean="0">
                <a:cs typeface="B Bardiya" pitchFamily="2" charset="-78"/>
              </a:rPr>
              <a:t>A.V.R</a:t>
            </a:r>
            <a:r>
              <a:rPr lang="fa-IR" sz="2400" b="1" dirty="0" smtClean="0">
                <a:cs typeface="B Bardiya" pitchFamily="2" charset="-78"/>
              </a:rPr>
              <a:t>  </a:t>
            </a:r>
            <a:endParaRPr lang="en-US" sz="2400" b="1" dirty="0">
              <a:cs typeface="B Bardiya" pitchFamily="2" charset="-78"/>
            </a:endParaRPr>
          </a:p>
        </p:txBody>
      </p:sp>
      <p:sp>
        <p:nvSpPr>
          <p:cNvPr id="10" name="Rectangle 9"/>
          <p:cNvSpPr/>
          <p:nvPr/>
        </p:nvSpPr>
        <p:spPr>
          <a:xfrm>
            <a:off x="722293" y="6290846"/>
            <a:ext cx="954107"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
        <p:nvSpPr>
          <p:cNvPr id="16" name="Rectangle 15"/>
          <p:cNvSpPr/>
          <p:nvPr/>
        </p:nvSpPr>
        <p:spPr>
          <a:xfrm>
            <a:off x="533400" y="666690"/>
            <a:ext cx="3400290" cy="400110"/>
          </a:xfrm>
          <a:prstGeom prst="rect">
            <a:avLst/>
          </a:prstGeom>
        </p:spPr>
        <p:txBody>
          <a:bodyPr wrap="none">
            <a:spAutoFit/>
          </a:bodyPr>
          <a:lstStyle/>
          <a:p>
            <a:r>
              <a:rPr lang="en-US" sz="1600" dirty="0" smtClean="0">
                <a:effectLst>
                  <a:outerShdw blurRad="38100" dist="38100" dir="2700000" algn="tl">
                    <a:srgbClr val="000000">
                      <a:alpha val="43137"/>
                    </a:srgbClr>
                  </a:outerShdw>
                </a:effectLst>
                <a:cs typeface="B Homa" pitchFamily="2" charset="-78"/>
              </a:rPr>
              <a:t>(</a:t>
            </a:r>
            <a:r>
              <a:rPr lang="en-US" sz="2000" dirty="0" smtClean="0">
                <a:effectLst>
                  <a:outerShdw blurRad="38100" dist="38100" dir="2700000" algn="tl">
                    <a:srgbClr val="000000">
                      <a:alpha val="43137"/>
                    </a:srgbClr>
                  </a:outerShdw>
                </a:effectLst>
                <a:cs typeface="B Homa" pitchFamily="2" charset="-78"/>
              </a:rPr>
              <a:t>A</a:t>
            </a:r>
            <a:r>
              <a:rPr lang="en-US" sz="1600" dirty="0" smtClean="0">
                <a:effectLst>
                  <a:outerShdw blurRad="38100" dist="38100" dir="2700000" algn="tl">
                    <a:srgbClr val="000000">
                      <a:alpha val="43137"/>
                    </a:srgbClr>
                  </a:outerShdw>
                </a:effectLst>
                <a:cs typeface="B Homa" pitchFamily="2" charset="-78"/>
              </a:rPr>
              <a:t>ccurate  </a:t>
            </a:r>
            <a:r>
              <a:rPr lang="en-US" sz="2000" dirty="0" smtClean="0">
                <a:effectLst>
                  <a:outerShdw blurRad="38100" dist="38100" dir="2700000" algn="tl">
                    <a:srgbClr val="000000">
                      <a:alpha val="43137"/>
                    </a:srgbClr>
                  </a:outerShdw>
                </a:effectLst>
                <a:cs typeface="B Homa" pitchFamily="2" charset="-78"/>
              </a:rPr>
              <a:t>V</a:t>
            </a:r>
            <a:r>
              <a:rPr lang="en-US" sz="1600" dirty="0" smtClean="0">
                <a:effectLst>
                  <a:outerShdw blurRad="38100" dist="38100" dir="2700000" algn="tl">
                    <a:srgbClr val="000000">
                      <a:alpha val="43137"/>
                    </a:srgbClr>
                  </a:outerShdw>
                </a:effectLst>
                <a:cs typeface="B Homa" pitchFamily="2" charset="-78"/>
              </a:rPr>
              <a:t>isual  </a:t>
            </a:r>
            <a:r>
              <a:rPr lang="en-US" sz="2000" dirty="0" smtClean="0">
                <a:effectLst>
                  <a:outerShdw blurRad="38100" dist="38100" dir="2700000" algn="tl">
                    <a:srgbClr val="000000">
                      <a:alpha val="43137"/>
                    </a:srgbClr>
                  </a:outerShdw>
                </a:effectLst>
                <a:cs typeface="B Homa" pitchFamily="2" charset="-78"/>
              </a:rPr>
              <a:t>R</a:t>
            </a:r>
            <a:r>
              <a:rPr lang="en-US" sz="1600" dirty="0" smtClean="0">
                <a:effectLst>
                  <a:outerShdw blurRad="38100" dist="38100" dir="2700000" algn="tl">
                    <a:srgbClr val="000000">
                      <a:alpha val="43137"/>
                    </a:srgbClr>
                  </a:outerShdw>
                </a:effectLst>
                <a:cs typeface="B Homa" pitchFamily="2" charset="-78"/>
              </a:rPr>
              <a:t>epresentation)</a:t>
            </a:r>
            <a:endParaRPr lang="en-US" sz="1600" dirty="0"/>
          </a:p>
        </p:txBody>
      </p:sp>
      <p:pic>
        <p:nvPicPr>
          <p:cNvPr id="11" name="Picture 10" descr="aerialnight1.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83000" y="3458415"/>
            <a:ext cx="5181600" cy="2393930"/>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
        <p:nvSpPr>
          <p:cNvPr id="12" name="TextBox 11"/>
          <p:cNvSpPr txBox="1"/>
          <p:nvPr/>
        </p:nvSpPr>
        <p:spPr>
          <a:xfrm>
            <a:off x="457200" y="1447800"/>
            <a:ext cx="8378933" cy="1986506"/>
          </a:xfrm>
          <a:prstGeom prst="rect">
            <a:avLst/>
          </a:prstGeom>
          <a:noFill/>
          <a:ln>
            <a:noFill/>
          </a:ln>
          <a:effectLst/>
        </p:spPr>
        <p:txBody>
          <a:bodyPr wrap="square" rtlCol="0">
            <a:spAutoFit/>
          </a:bodyPr>
          <a:lstStyle/>
          <a:p>
            <a:pPr algn="r" rtl="1">
              <a:lnSpc>
                <a:spcPct val="200000"/>
              </a:lnSpc>
              <a:buFont typeface="Wingdings" pitchFamily="2" charset="2"/>
              <a:buChar char="ü"/>
            </a:pPr>
            <a:r>
              <a:rPr lang="fa-IR" sz="1600" dirty="0" smtClean="0">
                <a:cs typeface="B Homa" pitchFamily="2" charset="-78"/>
              </a:rPr>
              <a:t>استفاده از ارزیابی کیفیت بصری در چارچوب مدیریت منظر شهر لندن</a:t>
            </a:r>
          </a:p>
          <a:p>
            <a:pPr algn="r" rtl="1">
              <a:lnSpc>
                <a:spcPct val="200000"/>
              </a:lnSpc>
              <a:buFont typeface="Wingdings" pitchFamily="2" charset="2"/>
              <a:buChar char="ü"/>
            </a:pPr>
            <a:r>
              <a:rPr lang="fa-IR" sz="1600" dirty="0" smtClean="0">
                <a:cs typeface="B Homa" pitchFamily="2" charset="-78"/>
              </a:rPr>
              <a:t>بررسی کلیه اثرات مثبت و منفی توسعه آتی</a:t>
            </a:r>
          </a:p>
          <a:p>
            <a:pPr algn="r" rtl="1">
              <a:lnSpc>
                <a:spcPct val="200000"/>
              </a:lnSpc>
              <a:buFont typeface="Wingdings" pitchFamily="2" charset="2"/>
              <a:buChar char="ü"/>
            </a:pPr>
            <a:r>
              <a:rPr lang="fa-IR" sz="1600" dirty="0" smtClean="0">
                <a:cs typeface="B Homa" pitchFamily="2" charset="-78"/>
              </a:rPr>
              <a:t>ارزیابی مواردی مانند معماری مرسوم، طرح های معمارانه، مدل های فیزیکی، عکس های مرجع و...</a:t>
            </a:r>
            <a:endParaRPr lang="en-US" sz="1600" dirty="0" smtClean="0">
              <a:cs typeface="B Homa" pitchFamily="2" charset="-78"/>
            </a:endParaRPr>
          </a:p>
          <a:p>
            <a:pPr algn="r" rtl="1">
              <a:lnSpc>
                <a:spcPct val="200000"/>
              </a:lnSpc>
            </a:pPr>
            <a:endParaRPr lang="en-US" sz="1600" dirty="0" smtClean="0">
              <a:cs typeface="B Homa" pitchFamily="2" charset="-78"/>
            </a:endParaRPr>
          </a:p>
        </p:txBody>
      </p:sp>
      <p:pic>
        <p:nvPicPr>
          <p:cNvPr id="13" name="Picture 12" descr="aerialnight1.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0199" y="3487805"/>
            <a:ext cx="2974493" cy="2379595"/>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10800000" flipV="1">
            <a:off x="457200" y="1066799"/>
            <a:ext cx="5943600" cy="1"/>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535452" y="833735"/>
            <a:ext cx="2233304" cy="461665"/>
          </a:xfrm>
          <a:prstGeom prst="rect">
            <a:avLst/>
          </a:prstGeom>
          <a:ln w="28575">
            <a:solidFill>
              <a:schemeClr val="accent1"/>
            </a:solidFill>
          </a:ln>
        </p:spPr>
        <p:txBody>
          <a:bodyPr wrap="none">
            <a:spAutoFit/>
          </a:bodyPr>
          <a:lstStyle/>
          <a:p>
            <a:pPr algn="r" rtl="1"/>
            <a:r>
              <a:rPr lang="fa-IR" sz="2400" b="1" dirty="0" smtClean="0">
                <a:cs typeface="B Bardiya" pitchFamily="2" charset="-78"/>
              </a:rPr>
              <a:t>روش کار   </a:t>
            </a:r>
            <a:r>
              <a:rPr lang="en-US" sz="2400" b="1" dirty="0" smtClean="0">
                <a:cs typeface="B Bardiya" pitchFamily="2" charset="-78"/>
              </a:rPr>
              <a:t> A.V.R</a:t>
            </a:r>
            <a:endParaRPr lang="en-US" sz="2400" b="1" dirty="0">
              <a:cs typeface="B Bardiya" pitchFamily="2" charset="-78"/>
            </a:endParaRPr>
          </a:p>
        </p:txBody>
      </p:sp>
      <p:sp>
        <p:nvSpPr>
          <p:cNvPr id="10" name="Rectangle 9"/>
          <p:cNvSpPr/>
          <p:nvPr/>
        </p:nvSpPr>
        <p:spPr>
          <a:xfrm>
            <a:off x="722293" y="6290846"/>
            <a:ext cx="954107"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
        <p:nvSpPr>
          <p:cNvPr id="16" name="Rectangle 15"/>
          <p:cNvSpPr/>
          <p:nvPr/>
        </p:nvSpPr>
        <p:spPr>
          <a:xfrm>
            <a:off x="533400" y="666690"/>
            <a:ext cx="3400290" cy="400110"/>
          </a:xfrm>
          <a:prstGeom prst="rect">
            <a:avLst/>
          </a:prstGeom>
        </p:spPr>
        <p:txBody>
          <a:bodyPr wrap="none">
            <a:spAutoFit/>
          </a:bodyPr>
          <a:lstStyle/>
          <a:p>
            <a:r>
              <a:rPr lang="en-US" sz="1600" dirty="0" smtClean="0">
                <a:effectLst>
                  <a:outerShdw blurRad="38100" dist="38100" dir="2700000" algn="tl">
                    <a:srgbClr val="000000">
                      <a:alpha val="43137"/>
                    </a:srgbClr>
                  </a:outerShdw>
                </a:effectLst>
                <a:cs typeface="B Homa" pitchFamily="2" charset="-78"/>
              </a:rPr>
              <a:t>(</a:t>
            </a:r>
            <a:r>
              <a:rPr lang="en-US" sz="2000" dirty="0" smtClean="0">
                <a:effectLst>
                  <a:outerShdw blurRad="38100" dist="38100" dir="2700000" algn="tl">
                    <a:srgbClr val="000000">
                      <a:alpha val="43137"/>
                    </a:srgbClr>
                  </a:outerShdw>
                </a:effectLst>
                <a:cs typeface="B Homa" pitchFamily="2" charset="-78"/>
              </a:rPr>
              <a:t>A</a:t>
            </a:r>
            <a:r>
              <a:rPr lang="en-US" sz="1600" dirty="0" smtClean="0">
                <a:effectLst>
                  <a:outerShdw blurRad="38100" dist="38100" dir="2700000" algn="tl">
                    <a:srgbClr val="000000">
                      <a:alpha val="43137"/>
                    </a:srgbClr>
                  </a:outerShdw>
                </a:effectLst>
                <a:cs typeface="B Homa" pitchFamily="2" charset="-78"/>
              </a:rPr>
              <a:t>ccurate  </a:t>
            </a:r>
            <a:r>
              <a:rPr lang="en-US" sz="2000" dirty="0" smtClean="0">
                <a:effectLst>
                  <a:outerShdw blurRad="38100" dist="38100" dir="2700000" algn="tl">
                    <a:srgbClr val="000000">
                      <a:alpha val="43137"/>
                    </a:srgbClr>
                  </a:outerShdw>
                </a:effectLst>
                <a:cs typeface="B Homa" pitchFamily="2" charset="-78"/>
              </a:rPr>
              <a:t>V</a:t>
            </a:r>
            <a:r>
              <a:rPr lang="en-US" sz="1600" dirty="0" smtClean="0">
                <a:effectLst>
                  <a:outerShdw blurRad="38100" dist="38100" dir="2700000" algn="tl">
                    <a:srgbClr val="000000">
                      <a:alpha val="43137"/>
                    </a:srgbClr>
                  </a:outerShdw>
                </a:effectLst>
                <a:cs typeface="B Homa" pitchFamily="2" charset="-78"/>
              </a:rPr>
              <a:t>isual  </a:t>
            </a:r>
            <a:r>
              <a:rPr lang="en-US" sz="2000" dirty="0" smtClean="0">
                <a:effectLst>
                  <a:outerShdw blurRad="38100" dist="38100" dir="2700000" algn="tl">
                    <a:srgbClr val="000000">
                      <a:alpha val="43137"/>
                    </a:srgbClr>
                  </a:outerShdw>
                </a:effectLst>
                <a:cs typeface="B Homa" pitchFamily="2" charset="-78"/>
              </a:rPr>
              <a:t>R</a:t>
            </a:r>
            <a:r>
              <a:rPr lang="en-US" sz="1600" dirty="0" smtClean="0">
                <a:effectLst>
                  <a:outerShdw blurRad="38100" dist="38100" dir="2700000" algn="tl">
                    <a:srgbClr val="000000">
                      <a:alpha val="43137"/>
                    </a:srgbClr>
                  </a:outerShdw>
                </a:effectLst>
                <a:cs typeface="B Homa" pitchFamily="2" charset="-78"/>
              </a:rPr>
              <a:t>epresentation)</a:t>
            </a:r>
            <a:endParaRPr lang="en-US" sz="1600" dirty="0"/>
          </a:p>
        </p:txBody>
      </p:sp>
      <p:sp>
        <p:nvSpPr>
          <p:cNvPr id="11" name="TextBox 10"/>
          <p:cNvSpPr txBox="1"/>
          <p:nvPr/>
        </p:nvSpPr>
        <p:spPr>
          <a:xfrm>
            <a:off x="609600" y="1295400"/>
            <a:ext cx="8077200" cy="3416320"/>
          </a:xfrm>
          <a:prstGeom prst="rect">
            <a:avLst/>
          </a:prstGeom>
          <a:noFill/>
          <a:ln>
            <a:noFill/>
          </a:ln>
          <a:effectLst/>
        </p:spPr>
        <p:txBody>
          <a:bodyPr wrap="square" rtlCol="1">
            <a:spAutoFit/>
          </a:bodyPr>
          <a:lstStyle/>
          <a:p>
            <a:pPr algn="r" rtl="1">
              <a:lnSpc>
                <a:spcPct val="150000"/>
              </a:lnSpc>
            </a:pPr>
            <a:endParaRPr lang="fa-IR" sz="1600" dirty="0" smtClean="0">
              <a:cs typeface="B Homa" pitchFamily="2" charset="-78"/>
            </a:endParaRPr>
          </a:p>
          <a:p>
            <a:pPr algn="r" rtl="1">
              <a:lnSpc>
                <a:spcPct val="150000"/>
              </a:lnSpc>
              <a:buFont typeface="Wingdings" pitchFamily="2" charset="2"/>
              <a:buChar char="ü"/>
            </a:pPr>
            <a:r>
              <a:rPr lang="en-US" sz="1600" dirty="0" smtClean="0">
                <a:cs typeface="B Homa" pitchFamily="2" charset="-78"/>
              </a:rPr>
              <a:t>AVR</a:t>
            </a:r>
            <a:r>
              <a:rPr lang="fa-IR" sz="1600" dirty="0" smtClean="0">
                <a:cs typeface="B Homa" pitchFamily="2" charset="-78"/>
              </a:rPr>
              <a:t>: یک تصویر ثابت یا متحرک است که موقعیت توسعه پیشنهادی را  به طور دقیق نشان داده میزان رویت پذیری را با ظرافت بیان می دارد</a:t>
            </a:r>
          </a:p>
          <a:p>
            <a:pPr algn="r" rtl="1">
              <a:lnSpc>
                <a:spcPct val="150000"/>
              </a:lnSpc>
            </a:pPr>
            <a:endParaRPr lang="en-US" sz="1600" dirty="0" smtClean="0">
              <a:cs typeface="B Homa" pitchFamily="2" charset="-78"/>
            </a:endParaRPr>
          </a:p>
          <a:p>
            <a:pPr algn="r" rtl="1">
              <a:lnSpc>
                <a:spcPct val="150000"/>
              </a:lnSpc>
              <a:buFont typeface="Wingdings" pitchFamily="2" charset="2"/>
              <a:buChar char="ü"/>
            </a:pPr>
            <a:r>
              <a:rPr lang="en-US" sz="1600" dirty="0" smtClean="0">
                <a:cs typeface="B Homa" pitchFamily="2" charset="-78"/>
              </a:rPr>
              <a:t>AVR</a:t>
            </a:r>
            <a:r>
              <a:rPr lang="fa-IR" sz="1600" dirty="0" smtClean="0">
                <a:cs typeface="B Homa" pitchFamily="2" charset="-78"/>
              </a:rPr>
              <a:t> به عنوان ترکیبی از عکس سه بعدی توسعه پیشنهادی با جانمایی در زمینه موجود به صورت عکس و ویدئو</a:t>
            </a:r>
          </a:p>
          <a:p>
            <a:pPr algn="r" rtl="1">
              <a:lnSpc>
                <a:spcPct val="150000"/>
              </a:lnSpc>
            </a:pPr>
            <a:endParaRPr lang="fa-IR" sz="1600" dirty="0" smtClean="0">
              <a:cs typeface="B Homa" pitchFamily="2" charset="-78"/>
            </a:endParaRPr>
          </a:p>
          <a:p>
            <a:pPr algn="r" rtl="1">
              <a:lnSpc>
                <a:spcPct val="150000"/>
              </a:lnSpc>
              <a:buFont typeface="Wingdings" pitchFamily="2" charset="2"/>
              <a:buChar char="ü"/>
            </a:pPr>
            <a:r>
              <a:rPr lang="fa-IR" sz="1600" dirty="0" smtClean="0">
                <a:cs typeface="B Homa" pitchFamily="2" charset="-78"/>
              </a:rPr>
              <a:t>امکان استفاده از چند </a:t>
            </a:r>
            <a:r>
              <a:rPr lang="en-US" sz="1600" dirty="0" smtClean="0">
                <a:cs typeface="B Homa" pitchFamily="2" charset="-78"/>
              </a:rPr>
              <a:t>AVR</a:t>
            </a:r>
            <a:r>
              <a:rPr lang="fa-IR" sz="1600" dirty="0" smtClean="0">
                <a:cs typeface="B Homa" pitchFamily="2" charset="-78"/>
              </a:rPr>
              <a:t> در زوایای مختلف برای مقایسه بهتر ابعاد مختلف پروژه</a:t>
            </a:r>
          </a:p>
          <a:p>
            <a:pPr algn="r" rtl="1">
              <a:lnSpc>
                <a:spcPct val="150000"/>
              </a:lnSpc>
              <a:buFont typeface="Wingdings" pitchFamily="2" charset="2"/>
              <a:buChar char="ü"/>
            </a:pPr>
            <a:endParaRPr lang="fa-IR" sz="1600" dirty="0" smtClean="0">
              <a:cs typeface="B Homa" pitchFamily="2" charset="-78"/>
            </a:endParaRPr>
          </a:p>
          <a:p>
            <a:pPr algn="r" rtl="1">
              <a:lnSpc>
                <a:spcPct val="150000"/>
              </a:lnSpc>
              <a:buFont typeface="Wingdings" pitchFamily="2" charset="2"/>
              <a:buChar char="ü"/>
            </a:pPr>
            <a:endParaRPr lang="en-US" sz="1600" dirty="0" smtClean="0">
              <a:cs typeface="B Homa" pitchFamily="2" charset="-78"/>
            </a:endParaRP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10800000">
            <a:off x="457200" y="1066800"/>
            <a:ext cx="5181600" cy="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5688121" y="775855"/>
            <a:ext cx="3074881" cy="461665"/>
          </a:xfrm>
          <a:prstGeom prst="rect">
            <a:avLst/>
          </a:prstGeom>
          <a:ln w="28575">
            <a:solidFill>
              <a:schemeClr val="accent1"/>
            </a:solidFill>
          </a:ln>
        </p:spPr>
        <p:txBody>
          <a:bodyPr wrap="none">
            <a:spAutoFit/>
          </a:bodyPr>
          <a:lstStyle/>
          <a:p>
            <a:pPr algn="r" rtl="1"/>
            <a:r>
              <a:rPr lang="fa-IR" sz="2400" b="1" dirty="0" smtClean="0">
                <a:cs typeface="B Bardiya" pitchFamily="2" charset="-78"/>
              </a:rPr>
              <a:t>انتخاب زمینه مناسب برای دید</a:t>
            </a:r>
            <a:endParaRPr lang="en-US" sz="2400" b="1" dirty="0">
              <a:cs typeface="B Bardiya" pitchFamily="2" charset="-78"/>
            </a:endParaRPr>
          </a:p>
        </p:txBody>
      </p:sp>
      <p:sp>
        <p:nvSpPr>
          <p:cNvPr id="10" name="Rectangle 9"/>
          <p:cNvSpPr/>
          <p:nvPr/>
        </p:nvSpPr>
        <p:spPr>
          <a:xfrm>
            <a:off x="722293" y="6290846"/>
            <a:ext cx="954107"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
        <p:nvSpPr>
          <p:cNvPr id="16" name="Rectangle 15"/>
          <p:cNvSpPr/>
          <p:nvPr/>
        </p:nvSpPr>
        <p:spPr>
          <a:xfrm>
            <a:off x="533400" y="666690"/>
            <a:ext cx="3400290" cy="400110"/>
          </a:xfrm>
          <a:prstGeom prst="rect">
            <a:avLst/>
          </a:prstGeom>
        </p:spPr>
        <p:txBody>
          <a:bodyPr wrap="none">
            <a:spAutoFit/>
          </a:bodyPr>
          <a:lstStyle/>
          <a:p>
            <a:r>
              <a:rPr lang="en-US" sz="1600" dirty="0" smtClean="0">
                <a:effectLst>
                  <a:outerShdw blurRad="38100" dist="38100" dir="2700000" algn="tl">
                    <a:srgbClr val="000000">
                      <a:alpha val="43137"/>
                    </a:srgbClr>
                  </a:outerShdw>
                </a:effectLst>
                <a:cs typeface="B Homa" pitchFamily="2" charset="-78"/>
              </a:rPr>
              <a:t>(</a:t>
            </a:r>
            <a:r>
              <a:rPr lang="en-US" sz="2000" dirty="0" smtClean="0">
                <a:effectLst>
                  <a:outerShdw blurRad="38100" dist="38100" dir="2700000" algn="tl">
                    <a:srgbClr val="000000">
                      <a:alpha val="43137"/>
                    </a:srgbClr>
                  </a:outerShdw>
                </a:effectLst>
                <a:cs typeface="B Homa" pitchFamily="2" charset="-78"/>
              </a:rPr>
              <a:t>A</a:t>
            </a:r>
            <a:r>
              <a:rPr lang="en-US" sz="1600" dirty="0" smtClean="0">
                <a:effectLst>
                  <a:outerShdw blurRad="38100" dist="38100" dir="2700000" algn="tl">
                    <a:srgbClr val="000000">
                      <a:alpha val="43137"/>
                    </a:srgbClr>
                  </a:outerShdw>
                </a:effectLst>
                <a:cs typeface="B Homa" pitchFamily="2" charset="-78"/>
              </a:rPr>
              <a:t>ccurate  </a:t>
            </a:r>
            <a:r>
              <a:rPr lang="en-US" sz="2000" dirty="0" smtClean="0">
                <a:effectLst>
                  <a:outerShdw blurRad="38100" dist="38100" dir="2700000" algn="tl">
                    <a:srgbClr val="000000">
                      <a:alpha val="43137"/>
                    </a:srgbClr>
                  </a:outerShdw>
                </a:effectLst>
                <a:cs typeface="B Homa" pitchFamily="2" charset="-78"/>
              </a:rPr>
              <a:t>V</a:t>
            </a:r>
            <a:r>
              <a:rPr lang="en-US" sz="1600" dirty="0" smtClean="0">
                <a:effectLst>
                  <a:outerShdw blurRad="38100" dist="38100" dir="2700000" algn="tl">
                    <a:srgbClr val="000000">
                      <a:alpha val="43137"/>
                    </a:srgbClr>
                  </a:outerShdw>
                </a:effectLst>
                <a:cs typeface="B Homa" pitchFamily="2" charset="-78"/>
              </a:rPr>
              <a:t>isual  </a:t>
            </a:r>
            <a:r>
              <a:rPr lang="en-US" sz="2000" dirty="0" smtClean="0">
                <a:effectLst>
                  <a:outerShdw blurRad="38100" dist="38100" dir="2700000" algn="tl">
                    <a:srgbClr val="000000">
                      <a:alpha val="43137"/>
                    </a:srgbClr>
                  </a:outerShdw>
                </a:effectLst>
                <a:cs typeface="B Homa" pitchFamily="2" charset="-78"/>
              </a:rPr>
              <a:t>R</a:t>
            </a:r>
            <a:r>
              <a:rPr lang="en-US" sz="1600" dirty="0" smtClean="0">
                <a:effectLst>
                  <a:outerShdw blurRad="38100" dist="38100" dir="2700000" algn="tl">
                    <a:srgbClr val="000000">
                      <a:alpha val="43137"/>
                    </a:srgbClr>
                  </a:outerShdw>
                </a:effectLst>
                <a:cs typeface="B Homa" pitchFamily="2" charset="-78"/>
              </a:rPr>
              <a:t>epresentation)</a:t>
            </a:r>
            <a:endParaRPr lang="en-US" sz="1600" dirty="0"/>
          </a:p>
        </p:txBody>
      </p:sp>
      <p:pic>
        <p:nvPicPr>
          <p:cNvPr id="11" name="Picture 10" descr="st%20marys%20axe.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0" y="3683000"/>
            <a:ext cx="3733800" cy="2485690"/>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pic>
        <p:nvPicPr>
          <p:cNvPr id="12" name="Picture 11" descr="st%20marys%20axe.jpg"/>
          <p:cNvPicPr>
            <a:picLocks noChangeAspect="1"/>
          </p:cNvPicPr>
          <p:nvPr/>
        </p:nvPicPr>
        <p:blipFill>
          <a:blip r:embed="rId4" cstate="print"/>
          <a:stretch>
            <a:fillRect/>
          </a:stretch>
        </p:blipFill>
        <p:spPr>
          <a:xfrm>
            <a:off x="304800" y="2057400"/>
            <a:ext cx="4114800" cy="4131326"/>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pic>
        <p:nvPicPr>
          <p:cNvPr id="13" name="Picture 12" descr="st%20marys%20axe.jpg"/>
          <p:cNvPicPr>
            <a:picLocks noChangeAspect="1"/>
          </p:cNvPicPr>
          <p:nvPr/>
        </p:nvPicPr>
        <p:blipFill>
          <a:blip r:embed="rId5" cstate="print"/>
          <a:stretch>
            <a:fillRect/>
          </a:stretch>
        </p:blipFill>
        <p:spPr>
          <a:xfrm>
            <a:off x="4597400" y="1447800"/>
            <a:ext cx="3200400" cy="2112263"/>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10800000" flipV="1">
            <a:off x="609600" y="1066799"/>
            <a:ext cx="6324600" cy="1"/>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7123322" y="775855"/>
            <a:ext cx="1258678" cy="523220"/>
          </a:xfrm>
          <a:prstGeom prst="rect">
            <a:avLst/>
          </a:prstGeom>
          <a:ln w="28575">
            <a:solidFill>
              <a:schemeClr val="accent1"/>
            </a:solidFill>
          </a:ln>
        </p:spPr>
        <p:txBody>
          <a:bodyPr wrap="none">
            <a:spAutoFit/>
          </a:bodyPr>
          <a:lstStyle/>
          <a:p>
            <a:pPr algn="r" rtl="1"/>
            <a:r>
              <a:rPr lang="en-US" sz="2800" b="1" dirty="0" smtClean="0">
                <a:cs typeface="B Bardiya" pitchFamily="2" charset="-78"/>
              </a:rPr>
              <a:t>A.V.R</a:t>
            </a:r>
            <a:endParaRPr lang="en-US" sz="2800" b="1" dirty="0">
              <a:cs typeface="B Bardiya" pitchFamily="2" charset="-78"/>
            </a:endParaRPr>
          </a:p>
        </p:txBody>
      </p:sp>
      <p:sp>
        <p:nvSpPr>
          <p:cNvPr id="10" name="Rectangle 9"/>
          <p:cNvSpPr/>
          <p:nvPr/>
        </p:nvSpPr>
        <p:spPr>
          <a:xfrm>
            <a:off x="722293" y="6290846"/>
            <a:ext cx="954107"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
        <p:nvSpPr>
          <p:cNvPr id="16" name="Rectangle 15"/>
          <p:cNvSpPr/>
          <p:nvPr/>
        </p:nvSpPr>
        <p:spPr>
          <a:xfrm>
            <a:off x="533400" y="666690"/>
            <a:ext cx="3400290" cy="400110"/>
          </a:xfrm>
          <a:prstGeom prst="rect">
            <a:avLst/>
          </a:prstGeom>
        </p:spPr>
        <p:txBody>
          <a:bodyPr wrap="none">
            <a:spAutoFit/>
          </a:bodyPr>
          <a:lstStyle/>
          <a:p>
            <a:r>
              <a:rPr lang="en-US" sz="1600" dirty="0" smtClean="0">
                <a:effectLst>
                  <a:outerShdw blurRad="38100" dist="38100" dir="2700000" algn="tl">
                    <a:srgbClr val="000000">
                      <a:alpha val="43137"/>
                    </a:srgbClr>
                  </a:outerShdw>
                </a:effectLst>
                <a:cs typeface="B Homa" pitchFamily="2" charset="-78"/>
              </a:rPr>
              <a:t>(</a:t>
            </a:r>
            <a:r>
              <a:rPr lang="en-US" sz="2000" dirty="0" smtClean="0">
                <a:effectLst>
                  <a:outerShdw blurRad="38100" dist="38100" dir="2700000" algn="tl">
                    <a:srgbClr val="000000">
                      <a:alpha val="43137"/>
                    </a:srgbClr>
                  </a:outerShdw>
                </a:effectLst>
                <a:cs typeface="B Homa" pitchFamily="2" charset="-78"/>
              </a:rPr>
              <a:t>A</a:t>
            </a:r>
            <a:r>
              <a:rPr lang="en-US" sz="1600" dirty="0" smtClean="0">
                <a:effectLst>
                  <a:outerShdw blurRad="38100" dist="38100" dir="2700000" algn="tl">
                    <a:srgbClr val="000000">
                      <a:alpha val="43137"/>
                    </a:srgbClr>
                  </a:outerShdw>
                </a:effectLst>
                <a:cs typeface="B Homa" pitchFamily="2" charset="-78"/>
              </a:rPr>
              <a:t>ccurate  </a:t>
            </a:r>
            <a:r>
              <a:rPr lang="en-US" sz="2000" dirty="0" smtClean="0">
                <a:effectLst>
                  <a:outerShdw blurRad="38100" dist="38100" dir="2700000" algn="tl">
                    <a:srgbClr val="000000">
                      <a:alpha val="43137"/>
                    </a:srgbClr>
                  </a:outerShdw>
                </a:effectLst>
                <a:cs typeface="B Homa" pitchFamily="2" charset="-78"/>
              </a:rPr>
              <a:t>V</a:t>
            </a:r>
            <a:r>
              <a:rPr lang="en-US" sz="1600" dirty="0" smtClean="0">
                <a:effectLst>
                  <a:outerShdw blurRad="38100" dist="38100" dir="2700000" algn="tl">
                    <a:srgbClr val="000000">
                      <a:alpha val="43137"/>
                    </a:srgbClr>
                  </a:outerShdw>
                </a:effectLst>
                <a:cs typeface="B Homa" pitchFamily="2" charset="-78"/>
              </a:rPr>
              <a:t>isual  </a:t>
            </a:r>
            <a:r>
              <a:rPr lang="en-US" sz="2000" dirty="0" smtClean="0">
                <a:effectLst>
                  <a:outerShdw blurRad="38100" dist="38100" dir="2700000" algn="tl">
                    <a:srgbClr val="000000">
                      <a:alpha val="43137"/>
                    </a:srgbClr>
                  </a:outerShdw>
                </a:effectLst>
                <a:cs typeface="B Homa" pitchFamily="2" charset="-78"/>
              </a:rPr>
              <a:t>R</a:t>
            </a:r>
            <a:r>
              <a:rPr lang="en-US" sz="1600" dirty="0" smtClean="0">
                <a:effectLst>
                  <a:outerShdw blurRad="38100" dist="38100" dir="2700000" algn="tl">
                    <a:srgbClr val="000000">
                      <a:alpha val="43137"/>
                    </a:srgbClr>
                  </a:outerShdw>
                </a:effectLst>
                <a:cs typeface="B Homa" pitchFamily="2" charset="-78"/>
              </a:rPr>
              <a:t>epresentation)</a:t>
            </a:r>
            <a:endParaRPr lang="en-US" sz="1600" dirty="0"/>
          </a:p>
        </p:txBody>
      </p:sp>
      <p:pic>
        <p:nvPicPr>
          <p:cNvPr id="7" name="Picture 6" descr="st%20marys%20axe.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00600" y="1447800"/>
            <a:ext cx="3130974" cy="4632128"/>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pic>
        <p:nvPicPr>
          <p:cNvPr id="8" name="Picture 7" descr="st%20marys%20axe.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0516" y="1460144"/>
            <a:ext cx="3181884" cy="2121256"/>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pic>
        <p:nvPicPr>
          <p:cNvPr id="11" name="Picture 10" descr="st%20marys%20axe.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12321" y="3842308"/>
            <a:ext cx="3150079" cy="2177491"/>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80734" y="762000"/>
            <a:ext cx="3198311" cy="461665"/>
          </a:xfrm>
          <a:prstGeom prst="rect">
            <a:avLst/>
          </a:prstGeom>
          <a:ln w="28575">
            <a:solidFill>
              <a:schemeClr val="accent6">
                <a:lumMod val="50000"/>
              </a:schemeClr>
            </a:solidFill>
          </a:ln>
        </p:spPr>
        <p:txBody>
          <a:bodyPr wrap="none">
            <a:spAutoFit/>
          </a:bodyPr>
          <a:lstStyle/>
          <a:p>
            <a:pPr algn="r" rtl="1"/>
            <a:r>
              <a:rPr lang="fa-IR" sz="2400" dirty="0" smtClean="0">
                <a:cs typeface="B Homa" pitchFamily="2" charset="-78"/>
              </a:rPr>
              <a:t>منظرشهری ادارکی/ زمینه گرا</a:t>
            </a:r>
          </a:p>
        </p:txBody>
      </p:sp>
      <p:cxnSp>
        <p:nvCxnSpPr>
          <p:cNvPr id="4" name="Straight Connector 3"/>
          <p:cNvCxnSpPr/>
          <p:nvPr/>
        </p:nvCxnSpPr>
        <p:spPr>
          <a:xfrm rot="10800000" flipV="1">
            <a:off x="1371600" y="990600"/>
            <a:ext cx="3886200" cy="2"/>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990600" y="1295400"/>
            <a:ext cx="7391400" cy="2554545"/>
          </a:xfrm>
          <a:prstGeom prst="rect">
            <a:avLst/>
          </a:prstGeom>
          <a:noFill/>
        </p:spPr>
        <p:txBody>
          <a:bodyPr wrap="square" rtlCol="0">
            <a:spAutoFit/>
          </a:bodyPr>
          <a:lstStyle/>
          <a:p>
            <a:pPr algn="just" rtl="1">
              <a:lnSpc>
                <a:spcPct val="200000"/>
              </a:lnSpc>
            </a:pPr>
            <a:r>
              <a:rPr lang="fa-IR" sz="1600" dirty="0" smtClean="0">
                <a:cs typeface="B Homa" pitchFamily="2" charset="-78"/>
              </a:rPr>
              <a:t>بنیان های نظری ”منظر شهری ادراکی/زمینه گرا“را می توان  در نظریات پست مدرنیست ها دید .منظر شهری ادراکی/زمینه گرا بر پایه زیبایی شناسی ادراکی یا پدیدار شناسانه تجلی می یابد .</a:t>
            </a:r>
          </a:p>
          <a:p>
            <a:pPr algn="just" rtl="1">
              <a:lnSpc>
                <a:spcPct val="200000"/>
              </a:lnSpc>
            </a:pPr>
            <a:r>
              <a:rPr lang="fa-IR" sz="1600" dirty="0" smtClean="0">
                <a:cs typeface="B Homa" pitchFamily="2" charset="-78"/>
              </a:rPr>
              <a:t>در این الگو نگاه به شهر نه فقط به وسیله چشم سر که در منظر شهری آرایشی/تزئینی و منظر شهری عملکردگرا/برنامه محور مطرح بود بلکه از طریق چشم ذهن و نیز چشم دل صورت می گیرد و تصویری است که از ترکیب سه نگاه مذبور به دست می آید.</a:t>
            </a:r>
          </a:p>
        </p:txBody>
      </p:sp>
      <p:sp>
        <p:nvSpPr>
          <p:cNvPr id="8" name="Rectangle 7"/>
          <p:cNvSpPr/>
          <p:nvPr/>
        </p:nvSpPr>
        <p:spPr>
          <a:xfrm>
            <a:off x="603900" y="6290846"/>
            <a:ext cx="137730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مفهوم منظر شهری</a:t>
            </a:r>
            <a:endParaRPr lang="en-US" sz="1600" dirty="0">
              <a:latin typeface="Segoe UI" pitchFamily="34" charset="0"/>
              <a:cs typeface="B Bardiya" pitchFamily="2" charset="-78"/>
            </a:endParaRPr>
          </a:p>
        </p:txBody>
      </p:sp>
      <p:pic>
        <p:nvPicPr>
          <p:cNvPr id="10242" name="Picture 2" descr="C:\Users\user\Desktop\Picture 006.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rot="10800000">
            <a:off x="5630522" y="3809998"/>
            <a:ext cx="2751478" cy="1981202"/>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
        <p:nvSpPr>
          <p:cNvPr id="9" name="Rectangle 8"/>
          <p:cNvSpPr/>
          <p:nvPr/>
        </p:nvSpPr>
        <p:spPr>
          <a:xfrm>
            <a:off x="5334000" y="5943600"/>
            <a:ext cx="3177473" cy="307777"/>
          </a:xfrm>
          <a:prstGeom prst="rect">
            <a:avLst/>
          </a:prstGeom>
        </p:spPr>
        <p:txBody>
          <a:bodyPr wrap="none">
            <a:spAutoFit/>
          </a:bodyPr>
          <a:lstStyle/>
          <a:p>
            <a:r>
              <a:rPr lang="fa-IR" sz="1400" dirty="0" smtClean="0">
                <a:cs typeface="B Homa" pitchFamily="2" charset="-78"/>
              </a:rPr>
              <a:t>منظر شهری زمینه گرا به کمک معماری میان افزا</a:t>
            </a:r>
            <a:endParaRPr lang="en-US" sz="1400" dirty="0"/>
          </a:p>
        </p:txBody>
      </p:sp>
      <p:pic>
        <p:nvPicPr>
          <p:cNvPr id="10243" name="Picture 3" descr="C:\Users\user\Desktop\Picture 00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0800000">
            <a:off x="761999" y="3810000"/>
            <a:ext cx="4422617" cy="1981200"/>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
        <p:nvSpPr>
          <p:cNvPr id="12" name="Rectangle 11"/>
          <p:cNvSpPr/>
          <p:nvPr/>
        </p:nvSpPr>
        <p:spPr>
          <a:xfrm>
            <a:off x="2095499" y="5943600"/>
            <a:ext cx="3086101" cy="307777"/>
          </a:xfrm>
          <a:prstGeom prst="rect">
            <a:avLst/>
          </a:prstGeom>
        </p:spPr>
        <p:txBody>
          <a:bodyPr wrap="none">
            <a:spAutoFit/>
          </a:bodyPr>
          <a:lstStyle/>
          <a:p>
            <a:r>
              <a:rPr lang="fa-IR" sz="1400" dirty="0" smtClean="0">
                <a:cs typeface="B Homa" pitchFamily="2" charset="-78"/>
              </a:rPr>
              <a:t>منظر شهری زمینه گرا به کمک حفاظت جداره ها</a:t>
            </a:r>
            <a:endParaRPr lang="en-US" sz="1400" dirty="0"/>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10800000">
            <a:off x="457200" y="1066801"/>
            <a:ext cx="6324600" cy="36174"/>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7007194" y="775855"/>
            <a:ext cx="1258678" cy="523220"/>
          </a:xfrm>
          <a:prstGeom prst="rect">
            <a:avLst/>
          </a:prstGeom>
          <a:ln w="28575">
            <a:solidFill>
              <a:schemeClr val="accent1"/>
            </a:solidFill>
          </a:ln>
        </p:spPr>
        <p:txBody>
          <a:bodyPr wrap="none">
            <a:spAutoFit/>
          </a:bodyPr>
          <a:lstStyle/>
          <a:p>
            <a:pPr algn="r" rtl="1"/>
            <a:r>
              <a:rPr lang="en-US" sz="2800" b="1" dirty="0" smtClean="0">
                <a:cs typeface="B Bardiya" pitchFamily="2" charset="-78"/>
              </a:rPr>
              <a:t>A.V.R</a:t>
            </a:r>
            <a:endParaRPr lang="en-US" sz="2800" b="1" dirty="0">
              <a:cs typeface="B Bardiya" pitchFamily="2" charset="-78"/>
            </a:endParaRPr>
          </a:p>
        </p:txBody>
      </p:sp>
      <p:sp>
        <p:nvSpPr>
          <p:cNvPr id="10" name="Rectangle 9"/>
          <p:cNvSpPr/>
          <p:nvPr/>
        </p:nvSpPr>
        <p:spPr>
          <a:xfrm>
            <a:off x="798493" y="6290846"/>
            <a:ext cx="954107"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
        <p:nvSpPr>
          <p:cNvPr id="16" name="Rectangle 15"/>
          <p:cNvSpPr/>
          <p:nvPr/>
        </p:nvSpPr>
        <p:spPr>
          <a:xfrm>
            <a:off x="533400" y="666690"/>
            <a:ext cx="3400290" cy="400110"/>
          </a:xfrm>
          <a:prstGeom prst="rect">
            <a:avLst/>
          </a:prstGeom>
        </p:spPr>
        <p:txBody>
          <a:bodyPr wrap="none">
            <a:spAutoFit/>
          </a:bodyPr>
          <a:lstStyle/>
          <a:p>
            <a:r>
              <a:rPr lang="en-US" sz="1600" dirty="0" smtClean="0">
                <a:effectLst>
                  <a:outerShdw blurRad="38100" dist="38100" dir="2700000" algn="tl">
                    <a:srgbClr val="000000">
                      <a:alpha val="43137"/>
                    </a:srgbClr>
                  </a:outerShdw>
                </a:effectLst>
                <a:cs typeface="B Homa" pitchFamily="2" charset="-78"/>
              </a:rPr>
              <a:t>(</a:t>
            </a:r>
            <a:r>
              <a:rPr lang="en-US" sz="2000" dirty="0" smtClean="0">
                <a:effectLst>
                  <a:outerShdw blurRad="38100" dist="38100" dir="2700000" algn="tl">
                    <a:srgbClr val="000000">
                      <a:alpha val="43137"/>
                    </a:srgbClr>
                  </a:outerShdw>
                </a:effectLst>
                <a:cs typeface="B Homa" pitchFamily="2" charset="-78"/>
              </a:rPr>
              <a:t>A</a:t>
            </a:r>
            <a:r>
              <a:rPr lang="en-US" sz="1600" dirty="0" smtClean="0">
                <a:effectLst>
                  <a:outerShdw blurRad="38100" dist="38100" dir="2700000" algn="tl">
                    <a:srgbClr val="000000">
                      <a:alpha val="43137"/>
                    </a:srgbClr>
                  </a:outerShdw>
                </a:effectLst>
                <a:cs typeface="B Homa" pitchFamily="2" charset="-78"/>
              </a:rPr>
              <a:t>ccurate  </a:t>
            </a:r>
            <a:r>
              <a:rPr lang="en-US" sz="2000" dirty="0" smtClean="0">
                <a:effectLst>
                  <a:outerShdw blurRad="38100" dist="38100" dir="2700000" algn="tl">
                    <a:srgbClr val="000000">
                      <a:alpha val="43137"/>
                    </a:srgbClr>
                  </a:outerShdw>
                </a:effectLst>
                <a:cs typeface="B Homa" pitchFamily="2" charset="-78"/>
              </a:rPr>
              <a:t>V</a:t>
            </a:r>
            <a:r>
              <a:rPr lang="en-US" sz="1600" dirty="0" smtClean="0">
                <a:effectLst>
                  <a:outerShdw blurRad="38100" dist="38100" dir="2700000" algn="tl">
                    <a:srgbClr val="000000">
                      <a:alpha val="43137"/>
                    </a:srgbClr>
                  </a:outerShdw>
                </a:effectLst>
                <a:cs typeface="B Homa" pitchFamily="2" charset="-78"/>
              </a:rPr>
              <a:t>isual  </a:t>
            </a:r>
            <a:r>
              <a:rPr lang="en-US" sz="2000" dirty="0" smtClean="0">
                <a:effectLst>
                  <a:outerShdw blurRad="38100" dist="38100" dir="2700000" algn="tl">
                    <a:srgbClr val="000000">
                      <a:alpha val="43137"/>
                    </a:srgbClr>
                  </a:outerShdw>
                </a:effectLst>
                <a:cs typeface="B Homa" pitchFamily="2" charset="-78"/>
              </a:rPr>
              <a:t>R</a:t>
            </a:r>
            <a:r>
              <a:rPr lang="en-US" sz="1600" dirty="0" smtClean="0">
                <a:effectLst>
                  <a:outerShdw blurRad="38100" dist="38100" dir="2700000" algn="tl">
                    <a:srgbClr val="000000">
                      <a:alpha val="43137"/>
                    </a:srgbClr>
                  </a:outerShdw>
                </a:effectLst>
                <a:cs typeface="B Homa" pitchFamily="2" charset="-78"/>
              </a:rPr>
              <a:t>epresentation)</a:t>
            </a:r>
            <a:endParaRPr lang="en-US" sz="1600" dirty="0"/>
          </a:p>
        </p:txBody>
      </p:sp>
      <p:pic>
        <p:nvPicPr>
          <p:cNvPr id="7" name="Picture 6" descr="st%20marys%20axe.jpg"/>
          <p:cNvPicPr>
            <a:picLocks noChangeAspect="1"/>
          </p:cNvPicPr>
          <p:nvPr/>
        </p:nvPicPr>
        <p:blipFill>
          <a:blip r:embed="rId3" cstate="print"/>
          <a:stretch>
            <a:fillRect/>
          </a:stretch>
        </p:blipFill>
        <p:spPr>
          <a:xfrm>
            <a:off x="1371600" y="1524000"/>
            <a:ext cx="6019800" cy="4512768"/>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10800000">
            <a:off x="457206" y="1066800"/>
            <a:ext cx="4267194" cy="1588"/>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4912266" y="833735"/>
            <a:ext cx="3850734" cy="461665"/>
          </a:xfrm>
          <a:prstGeom prst="rect">
            <a:avLst/>
          </a:prstGeom>
          <a:ln w="28575">
            <a:solidFill>
              <a:schemeClr val="accent1"/>
            </a:solidFill>
          </a:ln>
        </p:spPr>
        <p:txBody>
          <a:bodyPr wrap="none">
            <a:spAutoFit/>
          </a:bodyPr>
          <a:lstStyle/>
          <a:p>
            <a:pPr algn="r" rtl="1"/>
            <a:r>
              <a:rPr lang="fa-IR" sz="2400" b="1" dirty="0" smtClean="0">
                <a:cs typeface="B Bardiya" pitchFamily="2" charset="-78"/>
              </a:rPr>
              <a:t>انتخاب عرصه مناسب برای   </a:t>
            </a:r>
            <a:r>
              <a:rPr lang="en-US" sz="2400" b="1" dirty="0" smtClean="0">
                <a:cs typeface="B Bardiya" pitchFamily="2" charset="-78"/>
              </a:rPr>
              <a:t> A.V.R</a:t>
            </a:r>
            <a:endParaRPr lang="en-US" sz="2400" b="1" dirty="0">
              <a:cs typeface="B Bardiya" pitchFamily="2" charset="-78"/>
            </a:endParaRPr>
          </a:p>
        </p:txBody>
      </p:sp>
      <p:sp>
        <p:nvSpPr>
          <p:cNvPr id="10" name="Rectangle 9"/>
          <p:cNvSpPr/>
          <p:nvPr/>
        </p:nvSpPr>
        <p:spPr>
          <a:xfrm>
            <a:off x="798493" y="6290846"/>
            <a:ext cx="954107"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
        <p:nvSpPr>
          <p:cNvPr id="16" name="Rectangle 15"/>
          <p:cNvSpPr/>
          <p:nvPr/>
        </p:nvSpPr>
        <p:spPr>
          <a:xfrm>
            <a:off x="533400" y="666690"/>
            <a:ext cx="3400290" cy="400110"/>
          </a:xfrm>
          <a:prstGeom prst="rect">
            <a:avLst/>
          </a:prstGeom>
        </p:spPr>
        <p:txBody>
          <a:bodyPr wrap="none">
            <a:spAutoFit/>
          </a:bodyPr>
          <a:lstStyle/>
          <a:p>
            <a:r>
              <a:rPr lang="en-US" sz="1600" dirty="0" smtClean="0">
                <a:effectLst>
                  <a:outerShdw blurRad="38100" dist="38100" dir="2700000" algn="tl">
                    <a:srgbClr val="000000">
                      <a:alpha val="43137"/>
                    </a:srgbClr>
                  </a:outerShdw>
                </a:effectLst>
                <a:cs typeface="B Homa" pitchFamily="2" charset="-78"/>
              </a:rPr>
              <a:t>(</a:t>
            </a:r>
            <a:r>
              <a:rPr lang="en-US" sz="2000" dirty="0" smtClean="0">
                <a:effectLst>
                  <a:outerShdw blurRad="38100" dist="38100" dir="2700000" algn="tl">
                    <a:srgbClr val="000000">
                      <a:alpha val="43137"/>
                    </a:srgbClr>
                  </a:outerShdw>
                </a:effectLst>
                <a:cs typeface="B Homa" pitchFamily="2" charset="-78"/>
              </a:rPr>
              <a:t>A</a:t>
            </a:r>
            <a:r>
              <a:rPr lang="en-US" sz="1600" dirty="0" smtClean="0">
                <a:effectLst>
                  <a:outerShdw blurRad="38100" dist="38100" dir="2700000" algn="tl">
                    <a:srgbClr val="000000">
                      <a:alpha val="43137"/>
                    </a:srgbClr>
                  </a:outerShdw>
                </a:effectLst>
                <a:cs typeface="B Homa" pitchFamily="2" charset="-78"/>
              </a:rPr>
              <a:t>ccurate  </a:t>
            </a:r>
            <a:r>
              <a:rPr lang="en-US" sz="2000" dirty="0" smtClean="0">
                <a:effectLst>
                  <a:outerShdw blurRad="38100" dist="38100" dir="2700000" algn="tl">
                    <a:srgbClr val="000000">
                      <a:alpha val="43137"/>
                    </a:srgbClr>
                  </a:outerShdw>
                </a:effectLst>
                <a:cs typeface="B Homa" pitchFamily="2" charset="-78"/>
              </a:rPr>
              <a:t>V</a:t>
            </a:r>
            <a:r>
              <a:rPr lang="en-US" sz="1600" dirty="0" smtClean="0">
                <a:effectLst>
                  <a:outerShdw blurRad="38100" dist="38100" dir="2700000" algn="tl">
                    <a:srgbClr val="000000">
                      <a:alpha val="43137"/>
                    </a:srgbClr>
                  </a:outerShdw>
                </a:effectLst>
                <a:cs typeface="B Homa" pitchFamily="2" charset="-78"/>
              </a:rPr>
              <a:t>isual  </a:t>
            </a:r>
            <a:r>
              <a:rPr lang="en-US" sz="2000" dirty="0" smtClean="0">
                <a:effectLst>
                  <a:outerShdw blurRad="38100" dist="38100" dir="2700000" algn="tl">
                    <a:srgbClr val="000000">
                      <a:alpha val="43137"/>
                    </a:srgbClr>
                  </a:outerShdw>
                </a:effectLst>
                <a:cs typeface="B Homa" pitchFamily="2" charset="-78"/>
              </a:rPr>
              <a:t>R</a:t>
            </a:r>
            <a:r>
              <a:rPr lang="en-US" sz="1600" dirty="0" smtClean="0">
                <a:effectLst>
                  <a:outerShdw blurRad="38100" dist="38100" dir="2700000" algn="tl">
                    <a:srgbClr val="000000">
                      <a:alpha val="43137"/>
                    </a:srgbClr>
                  </a:outerShdw>
                </a:effectLst>
                <a:cs typeface="B Homa" pitchFamily="2" charset="-78"/>
              </a:rPr>
              <a:t>epresentation)</a:t>
            </a:r>
            <a:endParaRPr lang="en-US" sz="1600" dirty="0"/>
          </a:p>
        </p:txBody>
      </p:sp>
      <p:sp>
        <p:nvSpPr>
          <p:cNvPr id="7" name="TextBox 6"/>
          <p:cNvSpPr txBox="1"/>
          <p:nvPr/>
        </p:nvSpPr>
        <p:spPr>
          <a:xfrm>
            <a:off x="4800600" y="991612"/>
            <a:ext cx="3865658" cy="3046988"/>
          </a:xfrm>
          <a:prstGeom prst="rect">
            <a:avLst/>
          </a:prstGeom>
          <a:noFill/>
          <a:ln>
            <a:noFill/>
          </a:ln>
          <a:effectLst/>
        </p:spPr>
        <p:txBody>
          <a:bodyPr wrap="square" rtlCol="0">
            <a:spAutoFit/>
          </a:bodyPr>
          <a:lstStyle/>
          <a:p>
            <a:pPr algn="r" rtl="1">
              <a:lnSpc>
                <a:spcPct val="150000"/>
              </a:lnSpc>
              <a:buFont typeface="Wingdings" pitchFamily="2" charset="2"/>
              <a:buChar char="ü"/>
            </a:pPr>
            <a:endParaRPr lang="en-US" sz="1600" dirty="0" smtClean="0">
              <a:cs typeface="B Homa" pitchFamily="2" charset="-78"/>
            </a:endParaRPr>
          </a:p>
          <a:p>
            <a:pPr algn="r" rtl="1">
              <a:lnSpc>
                <a:spcPct val="150000"/>
              </a:lnSpc>
              <a:buFont typeface="Wingdings" pitchFamily="2" charset="2"/>
              <a:buChar char="ü"/>
            </a:pPr>
            <a:r>
              <a:rPr lang="fa-IR" sz="1600" dirty="0" smtClean="0">
                <a:cs typeface="B Homa" pitchFamily="2" charset="-78"/>
              </a:rPr>
              <a:t>لزوم دقت در تطبیق تجربه غنی ادارک انسانی</a:t>
            </a:r>
          </a:p>
          <a:p>
            <a:pPr algn="r" rtl="1">
              <a:lnSpc>
                <a:spcPct val="150000"/>
              </a:lnSpc>
            </a:pPr>
            <a:r>
              <a:rPr lang="fa-IR" sz="1600" dirty="0" smtClean="0">
                <a:cs typeface="B Homa" pitchFamily="2" charset="-78"/>
              </a:rPr>
              <a:t>بر مدل های سه بعدی شده </a:t>
            </a:r>
            <a:endParaRPr lang="en-US" sz="1600" dirty="0" smtClean="0">
              <a:cs typeface="B Homa" pitchFamily="2" charset="-78"/>
            </a:endParaRPr>
          </a:p>
          <a:p>
            <a:pPr algn="r" rtl="1">
              <a:lnSpc>
                <a:spcPct val="150000"/>
              </a:lnSpc>
            </a:pPr>
            <a:endParaRPr lang="fa-IR" sz="1600" dirty="0" smtClean="0">
              <a:cs typeface="B Homa" pitchFamily="2" charset="-78"/>
            </a:endParaRPr>
          </a:p>
          <a:p>
            <a:pPr algn="r" rtl="1">
              <a:lnSpc>
                <a:spcPct val="150000"/>
              </a:lnSpc>
              <a:buFont typeface="Wingdings" pitchFamily="2" charset="2"/>
              <a:buChar char="ü"/>
            </a:pPr>
            <a:r>
              <a:rPr lang="fa-IR" sz="1600" dirty="0" smtClean="0">
                <a:cs typeface="B Homa" pitchFamily="2" charset="-78"/>
              </a:rPr>
              <a:t>لزوم تصویرسازی با جزئیات در سوژه و مفهوم </a:t>
            </a:r>
          </a:p>
          <a:p>
            <a:pPr algn="r" rtl="1">
              <a:lnSpc>
                <a:spcPct val="150000"/>
              </a:lnSpc>
            </a:pPr>
            <a:r>
              <a:rPr lang="fa-IR" sz="1600" dirty="0" smtClean="0">
                <a:cs typeface="B Homa" pitchFamily="2" charset="-78"/>
              </a:rPr>
              <a:t>    جنبی در زمینه  در راستای تطبیق عکس با</a:t>
            </a:r>
          </a:p>
          <a:p>
            <a:pPr algn="r" rtl="1">
              <a:lnSpc>
                <a:spcPct val="150000"/>
              </a:lnSpc>
            </a:pPr>
            <a:r>
              <a:rPr lang="fa-IR" sz="1600" dirty="0" smtClean="0">
                <a:cs typeface="B Homa" pitchFamily="2" charset="-78"/>
              </a:rPr>
              <a:t>    ادرا ک انسانی</a:t>
            </a:r>
            <a:endParaRPr lang="en-US" sz="1600" dirty="0" smtClean="0">
              <a:cs typeface="B Homa" pitchFamily="2" charset="-78"/>
            </a:endParaRPr>
          </a:p>
          <a:p>
            <a:pPr algn="r" rtl="1">
              <a:lnSpc>
                <a:spcPct val="150000"/>
              </a:lnSpc>
            </a:pPr>
            <a:endParaRPr lang="en-US" sz="1600" dirty="0" smtClean="0">
              <a:cs typeface="B Homa" pitchFamily="2" charset="-78"/>
            </a:endParaRPr>
          </a:p>
        </p:txBody>
      </p:sp>
      <p:pic>
        <p:nvPicPr>
          <p:cNvPr id="8" name="Picture 7" descr="086c5e3fb6196da6d6fea76b5932f52f.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5258" y="1295400"/>
            <a:ext cx="3657600" cy="2440306"/>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pic>
        <p:nvPicPr>
          <p:cNvPr id="11" name="Picture 10" descr="086c5e3fb6196da6d6fea76b5932f52f.jpg"/>
          <p:cNvPicPr>
            <a:picLocks noChangeAspect="1"/>
          </p:cNvPicPr>
          <p:nvPr/>
        </p:nvPicPr>
        <p:blipFill>
          <a:blip r:embed="rId4" cstate="print"/>
          <a:stretch>
            <a:fillRect/>
          </a:stretch>
        </p:blipFill>
        <p:spPr>
          <a:xfrm>
            <a:off x="4897580" y="3851565"/>
            <a:ext cx="3678142" cy="2429718"/>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pic>
        <p:nvPicPr>
          <p:cNvPr id="12" name="Picture 11" descr="086c5e3fb6196da6d6fea76b5932f52f.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5258" y="3868293"/>
            <a:ext cx="3657600" cy="2382013"/>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722293" y="6290846"/>
            <a:ext cx="954107"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
        <p:nvSpPr>
          <p:cNvPr id="16" name="Rectangle 15"/>
          <p:cNvSpPr/>
          <p:nvPr/>
        </p:nvSpPr>
        <p:spPr>
          <a:xfrm>
            <a:off x="533400" y="666690"/>
            <a:ext cx="3400290" cy="400110"/>
          </a:xfrm>
          <a:prstGeom prst="rect">
            <a:avLst/>
          </a:prstGeom>
        </p:spPr>
        <p:txBody>
          <a:bodyPr wrap="none">
            <a:spAutoFit/>
          </a:bodyPr>
          <a:lstStyle/>
          <a:p>
            <a:r>
              <a:rPr lang="en-US" sz="1600" dirty="0" smtClean="0">
                <a:effectLst>
                  <a:outerShdw blurRad="38100" dist="38100" dir="2700000" algn="tl">
                    <a:srgbClr val="000000">
                      <a:alpha val="43137"/>
                    </a:srgbClr>
                  </a:outerShdw>
                </a:effectLst>
                <a:cs typeface="B Homa" pitchFamily="2" charset="-78"/>
              </a:rPr>
              <a:t>(</a:t>
            </a:r>
            <a:r>
              <a:rPr lang="en-US" sz="2000" dirty="0" smtClean="0">
                <a:effectLst>
                  <a:outerShdw blurRad="38100" dist="38100" dir="2700000" algn="tl">
                    <a:srgbClr val="000000">
                      <a:alpha val="43137"/>
                    </a:srgbClr>
                  </a:outerShdw>
                </a:effectLst>
                <a:cs typeface="B Homa" pitchFamily="2" charset="-78"/>
              </a:rPr>
              <a:t>A</a:t>
            </a:r>
            <a:r>
              <a:rPr lang="en-US" sz="1600" dirty="0" smtClean="0">
                <a:effectLst>
                  <a:outerShdw blurRad="38100" dist="38100" dir="2700000" algn="tl">
                    <a:srgbClr val="000000">
                      <a:alpha val="43137"/>
                    </a:srgbClr>
                  </a:outerShdw>
                </a:effectLst>
                <a:cs typeface="B Homa" pitchFamily="2" charset="-78"/>
              </a:rPr>
              <a:t>ccurate  </a:t>
            </a:r>
            <a:r>
              <a:rPr lang="en-US" sz="2000" dirty="0" smtClean="0">
                <a:effectLst>
                  <a:outerShdw blurRad="38100" dist="38100" dir="2700000" algn="tl">
                    <a:srgbClr val="000000">
                      <a:alpha val="43137"/>
                    </a:srgbClr>
                  </a:outerShdw>
                </a:effectLst>
                <a:cs typeface="B Homa" pitchFamily="2" charset="-78"/>
              </a:rPr>
              <a:t>V</a:t>
            </a:r>
            <a:r>
              <a:rPr lang="en-US" sz="1600" dirty="0" smtClean="0">
                <a:effectLst>
                  <a:outerShdw blurRad="38100" dist="38100" dir="2700000" algn="tl">
                    <a:srgbClr val="000000">
                      <a:alpha val="43137"/>
                    </a:srgbClr>
                  </a:outerShdw>
                </a:effectLst>
                <a:cs typeface="B Homa" pitchFamily="2" charset="-78"/>
              </a:rPr>
              <a:t>isual  </a:t>
            </a:r>
            <a:r>
              <a:rPr lang="en-US" sz="2000" dirty="0" smtClean="0">
                <a:effectLst>
                  <a:outerShdw blurRad="38100" dist="38100" dir="2700000" algn="tl">
                    <a:srgbClr val="000000">
                      <a:alpha val="43137"/>
                    </a:srgbClr>
                  </a:outerShdw>
                </a:effectLst>
                <a:cs typeface="B Homa" pitchFamily="2" charset="-78"/>
              </a:rPr>
              <a:t>R</a:t>
            </a:r>
            <a:r>
              <a:rPr lang="en-US" sz="1600" dirty="0" smtClean="0">
                <a:effectLst>
                  <a:outerShdw blurRad="38100" dist="38100" dir="2700000" algn="tl">
                    <a:srgbClr val="000000">
                      <a:alpha val="43137"/>
                    </a:srgbClr>
                  </a:outerShdw>
                </a:effectLst>
                <a:cs typeface="B Homa" pitchFamily="2" charset="-78"/>
              </a:rPr>
              <a:t>epresentation)</a:t>
            </a:r>
            <a:endParaRPr lang="en-US" sz="1600" dirty="0"/>
          </a:p>
        </p:txBody>
      </p:sp>
      <p:sp>
        <p:nvSpPr>
          <p:cNvPr id="13" name="TextBox 12"/>
          <p:cNvSpPr txBox="1"/>
          <p:nvPr/>
        </p:nvSpPr>
        <p:spPr>
          <a:xfrm>
            <a:off x="4114800" y="1295400"/>
            <a:ext cx="4648200" cy="3371500"/>
          </a:xfrm>
          <a:prstGeom prst="rect">
            <a:avLst/>
          </a:prstGeom>
          <a:noFill/>
          <a:ln>
            <a:noFill/>
          </a:ln>
          <a:effectLst/>
        </p:spPr>
        <p:txBody>
          <a:bodyPr wrap="square" rtlCol="1">
            <a:spAutoFit/>
          </a:bodyPr>
          <a:lstStyle/>
          <a:p>
            <a:pPr algn="r" rtl="1">
              <a:lnSpc>
                <a:spcPct val="150000"/>
              </a:lnSpc>
              <a:buFont typeface="Wingdings" pitchFamily="2" charset="2"/>
              <a:buChar char="ü"/>
            </a:pPr>
            <a:endParaRPr lang="en-US" sz="1600" dirty="0" smtClean="0">
              <a:cs typeface="B Homa" pitchFamily="2" charset="-78"/>
            </a:endParaRPr>
          </a:p>
          <a:p>
            <a:pPr algn="r" rtl="1">
              <a:lnSpc>
                <a:spcPct val="150000"/>
              </a:lnSpc>
              <a:buFont typeface="Wingdings" pitchFamily="2" charset="2"/>
              <a:buChar char="ü"/>
            </a:pPr>
            <a:r>
              <a:rPr lang="fa-IR" sz="1600" dirty="0" smtClean="0">
                <a:cs typeface="B Homa" pitchFamily="2" charset="-78"/>
              </a:rPr>
              <a:t>لزوم تطبیق زاویه دید در عکس شبیه سازی شده با زاویه دید طبیعی قابل رویت برای انسان</a:t>
            </a:r>
            <a:endParaRPr lang="en-US" sz="1600" dirty="0" smtClean="0">
              <a:cs typeface="B Homa" pitchFamily="2" charset="-78"/>
            </a:endParaRPr>
          </a:p>
          <a:p>
            <a:pPr algn="r" rtl="1">
              <a:lnSpc>
                <a:spcPct val="150000"/>
              </a:lnSpc>
              <a:buFont typeface="Wingdings" pitchFamily="2" charset="2"/>
              <a:buChar char="ü"/>
            </a:pPr>
            <a:endParaRPr lang="fa-IR" sz="1600" dirty="0" smtClean="0">
              <a:cs typeface="B Homa" pitchFamily="2" charset="-78"/>
            </a:endParaRPr>
          </a:p>
          <a:p>
            <a:pPr algn="r" rtl="1">
              <a:lnSpc>
                <a:spcPct val="150000"/>
              </a:lnSpc>
              <a:buFont typeface="Wingdings" pitchFamily="2" charset="2"/>
              <a:buChar char="ü"/>
            </a:pPr>
            <a:r>
              <a:rPr lang="fa-IR" sz="1600" dirty="0" smtClean="0">
                <a:cs typeface="B Homa" pitchFamily="2" charset="-78"/>
              </a:rPr>
              <a:t>انتخاب خط واصل چشم انسان با سوژه به عنوان محور دید</a:t>
            </a:r>
            <a:endParaRPr lang="en-US" sz="1600" dirty="0" smtClean="0">
              <a:cs typeface="B Homa" pitchFamily="2" charset="-78"/>
            </a:endParaRPr>
          </a:p>
          <a:p>
            <a:pPr algn="r" rtl="1">
              <a:lnSpc>
                <a:spcPct val="150000"/>
              </a:lnSpc>
              <a:buFont typeface="Wingdings" pitchFamily="2" charset="2"/>
              <a:buChar char="ü"/>
            </a:pPr>
            <a:endParaRPr lang="fa-IR" sz="1600" dirty="0" smtClean="0">
              <a:cs typeface="B Homa" pitchFamily="2" charset="-78"/>
            </a:endParaRPr>
          </a:p>
          <a:p>
            <a:pPr algn="r" rtl="1">
              <a:lnSpc>
                <a:spcPct val="150000"/>
              </a:lnSpc>
              <a:buFont typeface="Wingdings" pitchFamily="2" charset="2"/>
              <a:buChar char="ü"/>
            </a:pPr>
            <a:r>
              <a:rPr lang="fa-IR" sz="1600" dirty="0" smtClean="0">
                <a:cs typeface="B Homa" pitchFamily="2" charset="-78"/>
              </a:rPr>
              <a:t>استفاده از زاویه حداکثر 40 درجه (20 درجه از هر طرف محور دید) به عنوان زاویه دید</a:t>
            </a:r>
            <a:endParaRPr lang="en-US" sz="1600" dirty="0" smtClean="0">
              <a:cs typeface="B Homa" pitchFamily="2" charset="-78"/>
            </a:endParaRPr>
          </a:p>
          <a:p>
            <a:pPr algn="r" rtl="1">
              <a:lnSpc>
                <a:spcPct val="150000"/>
              </a:lnSpc>
              <a:buFont typeface="Wingdings" pitchFamily="2" charset="2"/>
              <a:buChar char="ü"/>
            </a:pPr>
            <a:endParaRPr lang="en-US" sz="1600" dirty="0" smtClean="0">
              <a:cs typeface="B Homa" pitchFamily="2" charset="-78"/>
            </a:endParaRPr>
          </a:p>
        </p:txBody>
      </p:sp>
      <p:grpSp>
        <p:nvGrpSpPr>
          <p:cNvPr id="2" name="Group 13"/>
          <p:cNvGrpSpPr/>
          <p:nvPr/>
        </p:nvGrpSpPr>
        <p:grpSpPr>
          <a:xfrm>
            <a:off x="4114800" y="4132580"/>
            <a:ext cx="1600200" cy="2240280"/>
            <a:chOff x="-83344" y="1143000"/>
            <a:chExt cx="2667000" cy="3733800"/>
          </a:xfrm>
        </p:grpSpPr>
        <p:sp>
          <p:nvSpPr>
            <p:cNvPr id="15" name="Rectangle 14"/>
            <p:cNvSpPr/>
            <p:nvPr/>
          </p:nvSpPr>
          <p:spPr>
            <a:xfrm>
              <a:off x="-83344" y="1143000"/>
              <a:ext cx="2667000" cy="3733800"/>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p:cNvCxnSpPr/>
            <p:nvPr/>
          </p:nvCxnSpPr>
          <p:spPr>
            <a:xfrm rot="16200000" flipV="1">
              <a:off x="-647700" y="2705100"/>
              <a:ext cx="2971800" cy="914400"/>
            </a:xfrm>
            <a:prstGeom prst="straightConnector1">
              <a:avLst/>
            </a:prstGeom>
            <a:ln w="50800">
              <a:solidFill>
                <a:srgbClr val="C00000"/>
              </a:solidFill>
              <a:tailEnd type="arrow"/>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5400000" flipH="1" flipV="1">
              <a:off x="266700" y="2705100"/>
              <a:ext cx="2971800" cy="914400"/>
            </a:xfrm>
            <a:prstGeom prst="straightConnector1">
              <a:avLst/>
            </a:prstGeom>
            <a:ln w="50800">
              <a:solidFill>
                <a:srgbClr val="C00000"/>
              </a:solidFill>
              <a:tailEnd type="arrow"/>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flipH="1" flipV="1">
              <a:off x="-349427" y="2914470"/>
              <a:ext cx="3315237" cy="77099"/>
            </a:xfrm>
            <a:prstGeom prst="line">
              <a:avLst/>
            </a:prstGeom>
            <a:ln w="34925">
              <a:solidFill>
                <a:srgbClr val="002060"/>
              </a:solidFill>
              <a:prstDash val="dash"/>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914400" y="3276600"/>
              <a:ext cx="762000" cy="1588"/>
            </a:xfrm>
            <a:prstGeom prst="straightConnector1">
              <a:avLst/>
            </a:prstGeom>
            <a:ln w="22225">
              <a:solidFill>
                <a:srgbClr val="FFFF00"/>
              </a:solidFill>
              <a:headEnd type="arrow"/>
              <a:tailEnd type="arrow"/>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914399" y="2971800"/>
              <a:ext cx="724878" cy="215444"/>
            </a:xfrm>
            <a:prstGeom prst="rect">
              <a:avLst/>
            </a:prstGeom>
            <a:noFill/>
            <a:effectLst>
              <a:outerShdw blurRad="50800" dist="38100" dir="8100000" algn="tr" rotWithShape="0">
                <a:prstClr val="black">
                  <a:alpha val="40000"/>
                </a:prstClr>
              </a:outerShdw>
            </a:effectLst>
          </p:spPr>
          <p:txBody>
            <a:bodyPr wrap="none" rtlCol="0">
              <a:spAutoFit/>
            </a:bodyPr>
            <a:lstStyle/>
            <a:p>
              <a:pPr algn="r" rtl="1"/>
              <a:r>
                <a:rPr lang="en-US" sz="800" b="1" dirty="0" smtClean="0">
                  <a:cs typeface="B Ziba" pitchFamily="2" charset="-78"/>
                </a:rPr>
                <a:t>40 degrees</a:t>
              </a:r>
              <a:endParaRPr lang="en-US" sz="800" b="1" dirty="0">
                <a:cs typeface="B Ziba" pitchFamily="2" charset="-78"/>
              </a:endParaRPr>
            </a:p>
          </p:txBody>
        </p:sp>
      </p:grpSp>
      <p:pic>
        <p:nvPicPr>
          <p:cNvPr id="23"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l="2083" t="1562" r="2083" b="1562"/>
          <a:stretch>
            <a:fillRect/>
          </a:stretch>
        </p:blipFill>
        <p:spPr bwMode="auto">
          <a:xfrm>
            <a:off x="609600" y="1676400"/>
            <a:ext cx="3052916" cy="4114800"/>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cxnSp>
        <p:nvCxnSpPr>
          <p:cNvPr id="24" name="Straight Connector 23"/>
          <p:cNvCxnSpPr/>
          <p:nvPr/>
        </p:nvCxnSpPr>
        <p:spPr>
          <a:xfrm rot="10800000">
            <a:off x="457206" y="1066800"/>
            <a:ext cx="4343394" cy="1588"/>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4912266" y="833735"/>
            <a:ext cx="3850734" cy="461665"/>
          </a:xfrm>
          <a:prstGeom prst="rect">
            <a:avLst/>
          </a:prstGeom>
          <a:ln w="28575">
            <a:solidFill>
              <a:schemeClr val="accent1"/>
            </a:solidFill>
          </a:ln>
        </p:spPr>
        <p:txBody>
          <a:bodyPr wrap="none">
            <a:spAutoFit/>
          </a:bodyPr>
          <a:lstStyle/>
          <a:p>
            <a:pPr algn="r" rtl="1"/>
            <a:r>
              <a:rPr lang="fa-IR" sz="2400" b="1" dirty="0" smtClean="0">
                <a:cs typeface="B Bardiya" pitchFamily="2" charset="-78"/>
              </a:rPr>
              <a:t>انتخاب عرصه مناسب برای   </a:t>
            </a:r>
            <a:r>
              <a:rPr lang="en-US" sz="2400" b="1" dirty="0" smtClean="0">
                <a:cs typeface="B Bardiya" pitchFamily="2" charset="-78"/>
              </a:rPr>
              <a:t> A.V.R</a:t>
            </a:r>
            <a:endParaRPr lang="en-US" sz="2400" b="1" dirty="0">
              <a:cs typeface="B Bardiya" pitchFamily="2" charset="-78"/>
            </a:endParaRP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646093" y="6290846"/>
            <a:ext cx="954107"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
        <p:nvSpPr>
          <p:cNvPr id="16" name="Rectangle 15"/>
          <p:cNvSpPr/>
          <p:nvPr/>
        </p:nvSpPr>
        <p:spPr>
          <a:xfrm>
            <a:off x="533400" y="666690"/>
            <a:ext cx="3400290" cy="400110"/>
          </a:xfrm>
          <a:prstGeom prst="rect">
            <a:avLst/>
          </a:prstGeom>
        </p:spPr>
        <p:txBody>
          <a:bodyPr wrap="none">
            <a:spAutoFit/>
          </a:bodyPr>
          <a:lstStyle/>
          <a:p>
            <a:r>
              <a:rPr lang="en-US" sz="1600" dirty="0" smtClean="0">
                <a:effectLst>
                  <a:outerShdw blurRad="38100" dist="38100" dir="2700000" algn="tl">
                    <a:srgbClr val="000000">
                      <a:alpha val="43137"/>
                    </a:srgbClr>
                  </a:outerShdw>
                </a:effectLst>
                <a:cs typeface="B Homa" pitchFamily="2" charset="-78"/>
              </a:rPr>
              <a:t>(</a:t>
            </a:r>
            <a:r>
              <a:rPr lang="en-US" sz="2000" dirty="0" smtClean="0">
                <a:effectLst>
                  <a:outerShdw blurRad="38100" dist="38100" dir="2700000" algn="tl">
                    <a:srgbClr val="000000">
                      <a:alpha val="43137"/>
                    </a:srgbClr>
                  </a:outerShdw>
                </a:effectLst>
                <a:cs typeface="B Homa" pitchFamily="2" charset="-78"/>
              </a:rPr>
              <a:t>A</a:t>
            </a:r>
            <a:r>
              <a:rPr lang="en-US" sz="1600" dirty="0" smtClean="0">
                <a:effectLst>
                  <a:outerShdw blurRad="38100" dist="38100" dir="2700000" algn="tl">
                    <a:srgbClr val="000000">
                      <a:alpha val="43137"/>
                    </a:srgbClr>
                  </a:outerShdw>
                </a:effectLst>
                <a:cs typeface="B Homa" pitchFamily="2" charset="-78"/>
              </a:rPr>
              <a:t>ccurate  </a:t>
            </a:r>
            <a:r>
              <a:rPr lang="en-US" sz="2000" dirty="0" smtClean="0">
                <a:effectLst>
                  <a:outerShdw blurRad="38100" dist="38100" dir="2700000" algn="tl">
                    <a:srgbClr val="000000">
                      <a:alpha val="43137"/>
                    </a:srgbClr>
                  </a:outerShdw>
                </a:effectLst>
                <a:cs typeface="B Homa" pitchFamily="2" charset="-78"/>
              </a:rPr>
              <a:t>V</a:t>
            </a:r>
            <a:r>
              <a:rPr lang="en-US" sz="1600" dirty="0" smtClean="0">
                <a:effectLst>
                  <a:outerShdw blurRad="38100" dist="38100" dir="2700000" algn="tl">
                    <a:srgbClr val="000000">
                      <a:alpha val="43137"/>
                    </a:srgbClr>
                  </a:outerShdw>
                </a:effectLst>
                <a:cs typeface="B Homa" pitchFamily="2" charset="-78"/>
              </a:rPr>
              <a:t>isual  </a:t>
            </a:r>
            <a:r>
              <a:rPr lang="en-US" sz="2000" dirty="0" smtClean="0">
                <a:effectLst>
                  <a:outerShdw blurRad="38100" dist="38100" dir="2700000" algn="tl">
                    <a:srgbClr val="000000">
                      <a:alpha val="43137"/>
                    </a:srgbClr>
                  </a:outerShdw>
                </a:effectLst>
                <a:cs typeface="B Homa" pitchFamily="2" charset="-78"/>
              </a:rPr>
              <a:t>R</a:t>
            </a:r>
            <a:r>
              <a:rPr lang="en-US" sz="1600" dirty="0" smtClean="0">
                <a:effectLst>
                  <a:outerShdw blurRad="38100" dist="38100" dir="2700000" algn="tl">
                    <a:srgbClr val="000000">
                      <a:alpha val="43137"/>
                    </a:srgbClr>
                  </a:outerShdw>
                </a:effectLst>
                <a:cs typeface="B Homa" pitchFamily="2" charset="-78"/>
              </a:rPr>
              <a:t>epresentation)</a:t>
            </a:r>
            <a:endParaRPr lang="en-US" sz="1600" dirty="0"/>
          </a:p>
        </p:txBody>
      </p:sp>
      <p:pic>
        <p:nvPicPr>
          <p:cNvPr id="13" name="Picture 12" descr="spg-views-draft-2009-pt337.jpg"/>
          <p:cNvPicPr>
            <a:picLocks noChangeAspect="1"/>
          </p:cNvPicPr>
          <p:nvPr/>
        </p:nvPicPr>
        <p:blipFill>
          <a:blip r:embed="rId3" cstate="print"/>
          <a:stretch>
            <a:fillRect/>
          </a:stretch>
        </p:blipFill>
        <p:spPr>
          <a:xfrm>
            <a:off x="762000" y="1676400"/>
            <a:ext cx="5181600" cy="3512580"/>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
        <p:nvSpPr>
          <p:cNvPr id="14" name="TextBox 13"/>
          <p:cNvSpPr txBox="1"/>
          <p:nvPr/>
        </p:nvSpPr>
        <p:spPr>
          <a:xfrm>
            <a:off x="6172200" y="1524000"/>
            <a:ext cx="2667000" cy="3785652"/>
          </a:xfrm>
          <a:prstGeom prst="rect">
            <a:avLst/>
          </a:prstGeom>
          <a:noFill/>
          <a:ln>
            <a:noFill/>
          </a:ln>
          <a:effectLst/>
        </p:spPr>
        <p:txBody>
          <a:bodyPr wrap="square" rtlCol="1">
            <a:spAutoFit/>
            <a:scene3d>
              <a:camera prst="orthographicFront"/>
              <a:lightRig rig="threePt" dir="t"/>
            </a:scene3d>
            <a:sp3d extrusionH="57150">
              <a:bevelT w="38100" h="38100"/>
            </a:sp3d>
          </a:bodyPr>
          <a:lstStyle/>
          <a:p>
            <a:pPr algn="l" rtl="0">
              <a:lnSpc>
                <a:spcPct val="150000"/>
              </a:lnSpc>
            </a:pPr>
            <a:r>
              <a:rPr lang="en-US" sz="1600" b="1" i="1" dirty="0" smtClean="0">
                <a:solidFill>
                  <a:sysClr val="windowText" lastClr="000000"/>
                </a:solidFill>
              </a:rPr>
              <a:t>AVR</a:t>
            </a:r>
            <a:r>
              <a:rPr lang="en-US" sz="1600" i="1" dirty="0" smtClean="0">
                <a:solidFill>
                  <a:sysClr val="windowText" lastClr="000000"/>
                </a:solidFill>
              </a:rPr>
              <a:t> image annotated to show that a wider field of view has been used to include the wider townscape context. The proposal and the existing tower at 30 St Mary’s Axe lie within the central area of the image and thereby avoid obvious distortion.</a:t>
            </a:r>
            <a:endParaRPr lang="fa-IR" sz="1600" i="1" dirty="0">
              <a:solidFill>
                <a:sysClr val="windowText" lastClr="000000"/>
              </a:solidFill>
            </a:endParaRPr>
          </a:p>
        </p:txBody>
      </p:sp>
      <p:cxnSp>
        <p:nvCxnSpPr>
          <p:cNvPr id="15" name="Straight Connector 14"/>
          <p:cNvCxnSpPr/>
          <p:nvPr/>
        </p:nvCxnSpPr>
        <p:spPr>
          <a:xfrm rot="10800000">
            <a:off x="457206" y="1066800"/>
            <a:ext cx="4343394" cy="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4912266" y="775855"/>
            <a:ext cx="3850734" cy="461665"/>
          </a:xfrm>
          <a:prstGeom prst="rect">
            <a:avLst/>
          </a:prstGeom>
          <a:ln w="28575">
            <a:solidFill>
              <a:schemeClr val="accent1"/>
            </a:solidFill>
          </a:ln>
        </p:spPr>
        <p:txBody>
          <a:bodyPr wrap="none">
            <a:spAutoFit/>
          </a:bodyPr>
          <a:lstStyle/>
          <a:p>
            <a:pPr algn="r" rtl="1"/>
            <a:r>
              <a:rPr lang="fa-IR" sz="2400" b="1" dirty="0" smtClean="0">
                <a:cs typeface="B Bardiya" pitchFamily="2" charset="-78"/>
              </a:rPr>
              <a:t>انتخاب عرصه مناسب برای   </a:t>
            </a:r>
            <a:r>
              <a:rPr lang="en-US" sz="2400" b="1" dirty="0" smtClean="0">
                <a:cs typeface="B Bardiya" pitchFamily="2" charset="-78"/>
              </a:rPr>
              <a:t> A.V.R</a:t>
            </a:r>
            <a:endParaRPr lang="en-US" sz="2400" b="1" dirty="0">
              <a:cs typeface="B Bardiya" pitchFamily="2" charset="-78"/>
            </a:endParaRP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10800000">
            <a:off x="457200" y="1066800"/>
            <a:ext cx="5715000" cy="1588"/>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400800" y="775855"/>
            <a:ext cx="2362200" cy="523220"/>
          </a:xfrm>
          <a:prstGeom prst="rect">
            <a:avLst/>
          </a:prstGeom>
          <a:ln w="28575">
            <a:solidFill>
              <a:schemeClr val="accent1"/>
            </a:solidFill>
          </a:ln>
        </p:spPr>
        <p:txBody>
          <a:bodyPr wrap="square">
            <a:spAutoFit/>
          </a:bodyPr>
          <a:lstStyle/>
          <a:p>
            <a:pPr algn="ctr" rtl="1"/>
            <a:r>
              <a:rPr lang="fa-IR" sz="2800" b="1" dirty="0" smtClean="0">
                <a:cs typeface="B Bardiya" pitchFamily="2" charset="-78"/>
              </a:rPr>
              <a:t>هدف  </a:t>
            </a:r>
            <a:r>
              <a:rPr lang="en-US" sz="2800" b="1" dirty="0" smtClean="0">
                <a:cs typeface="B Bardiya" pitchFamily="2" charset="-78"/>
              </a:rPr>
              <a:t>   A.V.R</a:t>
            </a:r>
            <a:r>
              <a:rPr lang="fa-IR" sz="2800" b="1" dirty="0" smtClean="0">
                <a:cs typeface="B Bardiya" pitchFamily="2" charset="-78"/>
              </a:rPr>
              <a:t>        </a:t>
            </a:r>
            <a:endParaRPr lang="en-US" sz="2800" b="1" dirty="0">
              <a:cs typeface="B Bardiya" pitchFamily="2" charset="-78"/>
            </a:endParaRPr>
          </a:p>
        </p:txBody>
      </p:sp>
      <p:sp>
        <p:nvSpPr>
          <p:cNvPr id="10" name="Rectangle 9"/>
          <p:cNvSpPr/>
          <p:nvPr/>
        </p:nvSpPr>
        <p:spPr>
          <a:xfrm>
            <a:off x="798493" y="6290846"/>
            <a:ext cx="954107"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
        <p:nvSpPr>
          <p:cNvPr id="16" name="Rectangle 15"/>
          <p:cNvSpPr/>
          <p:nvPr/>
        </p:nvSpPr>
        <p:spPr>
          <a:xfrm>
            <a:off x="533400" y="666690"/>
            <a:ext cx="3400290" cy="400110"/>
          </a:xfrm>
          <a:prstGeom prst="rect">
            <a:avLst/>
          </a:prstGeom>
        </p:spPr>
        <p:txBody>
          <a:bodyPr wrap="none">
            <a:spAutoFit/>
          </a:bodyPr>
          <a:lstStyle/>
          <a:p>
            <a:r>
              <a:rPr lang="en-US" sz="1600" dirty="0" smtClean="0">
                <a:effectLst>
                  <a:outerShdw blurRad="38100" dist="38100" dir="2700000" algn="tl">
                    <a:srgbClr val="000000">
                      <a:alpha val="43137"/>
                    </a:srgbClr>
                  </a:outerShdw>
                </a:effectLst>
                <a:cs typeface="B Homa" pitchFamily="2" charset="-78"/>
              </a:rPr>
              <a:t>(</a:t>
            </a:r>
            <a:r>
              <a:rPr lang="en-US" sz="2000" dirty="0" smtClean="0">
                <a:effectLst>
                  <a:outerShdw blurRad="38100" dist="38100" dir="2700000" algn="tl">
                    <a:srgbClr val="000000">
                      <a:alpha val="43137"/>
                    </a:srgbClr>
                  </a:outerShdw>
                </a:effectLst>
                <a:cs typeface="B Homa" pitchFamily="2" charset="-78"/>
              </a:rPr>
              <a:t>A</a:t>
            </a:r>
            <a:r>
              <a:rPr lang="en-US" sz="1600" dirty="0" smtClean="0">
                <a:effectLst>
                  <a:outerShdw blurRad="38100" dist="38100" dir="2700000" algn="tl">
                    <a:srgbClr val="000000">
                      <a:alpha val="43137"/>
                    </a:srgbClr>
                  </a:outerShdw>
                </a:effectLst>
                <a:cs typeface="B Homa" pitchFamily="2" charset="-78"/>
              </a:rPr>
              <a:t>ccurate  </a:t>
            </a:r>
            <a:r>
              <a:rPr lang="en-US" sz="2000" dirty="0" smtClean="0">
                <a:effectLst>
                  <a:outerShdw blurRad="38100" dist="38100" dir="2700000" algn="tl">
                    <a:srgbClr val="000000">
                      <a:alpha val="43137"/>
                    </a:srgbClr>
                  </a:outerShdw>
                </a:effectLst>
                <a:cs typeface="B Homa" pitchFamily="2" charset="-78"/>
              </a:rPr>
              <a:t>V</a:t>
            </a:r>
            <a:r>
              <a:rPr lang="en-US" sz="1600" dirty="0" smtClean="0">
                <a:effectLst>
                  <a:outerShdw blurRad="38100" dist="38100" dir="2700000" algn="tl">
                    <a:srgbClr val="000000">
                      <a:alpha val="43137"/>
                    </a:srgbClr>
                  </a:outerShdw>
                </a:effectLst>
                <a:cs typeface="B Homa" pitchFamily="2" charset="-78"/>
              </a:rPr>
              <a:t>isual  </a:t>
            </a:r>
            <a:r>
              <a:rPr lang="en-US" sz="2000" dirty="0" smtClean="0">
                <a:effectLst>
                  <a:outerShdw blurRad="38100" dist="38100" dir="2700000" algn="tl">
                    <a:srgbClr val="000000">
                      <a:alpha val="43137"/>
                    </a:srgbClr>
                  </a:outerShdw>
                </a:effectLst>
                <a:cs typeface="B Homa" pitchFamily="2" charset="-78"/>
              </a:rPr>
              <a:t>R</a:t>
            </a:r>
            <a:r>
              <a:rPr lang="en-US" sz="1600" dirty="0" smtClean="0">
                <a:effectLst>
                  <a:outerShdw blurRad="38100" dist="38100" dir="2700000" algn="tl">
                    <a:srgbClr val="000000">
                      <a:alpha val="43137"/>
                    </a:srgbClr>
                  </a:outerShdw>
                </a:effectLst>
                <a:cs typeface="B Homa" pitchFamily="2" charset="-78"/>
              </a:rPr>
              <a:t>epresentation)</a:t>
            </a:r>
            <a:endParaRPr lang="en-US" sz="1600" dirty="0"/>
          </a:p>
        </p:txBody>
      </p:sp>
      <p:sp>
        <p:nvSpPr>
          <p:cNvPr id="7" name="TextBox 6"/>
          <p:cNvSpPr txBox="1"/>
          <p:nvPr/>
        </p:nvSpPr>
        <p:spPr>
          <a:xfrm>
            <a:off x="685800" y="1524000"/>
            <a:ext cx="7848600" cy="3016210"/>
          </a:xfrm>
          <a:prstGeom prst="rect">
            <a:avLst/>
          </a:prstGeom>
          <a:noFill/>
          <a:ln>
            <a:noFill/>
          </a:ln>
          <a:effectLst/>
        </p:spPr>
        <p:txBody>
          <a:bodyPr wrap="square" rtlCol="1">
            <a:spAutoFit/>
          </a:bodyPr>
          <a:lstStyle/>
          <a:p>
            <a:pPr algn="just" rtl="1">
              <a:lnSpc>
                <a:spcPct val="150000"/>
              </a:lnSpc>
            </a:pPr>
            <a:r>
              <a:rPr lang="fa-IR" sz="1600" dirty="0" smtClean="0">
                <a:cs typeface="B Homa" pitchFamily="2" charset="-78"/>
              </a:rPr>
              <a:t>با ترکیب کردن با دقت یک تصویر از یک توسعه پیشنهادی با یک نمایش از محتوی موجود،همه </a:t>
            </a:r>
            <a:r>
              <a:rPr lang="en-US" sz="1600" dirty="0" smtClean="0">
                <a:cs typeface="B Homa" pitchFamily="2" charset="-78"/>
              </a:rPr>
              <a:t>AVR</a:t>
            </a:r>
            <a:r>
              <a:rPr lang="fa-IR" sz="1600" dirty="0" smtClean="0">
                <a:cs typeface="B Homa" pitchFamily="2" charset="-78"/>
              </a:rPr>
              <a:t> ها می توانند موقعیت و توده یک توسعه پیشنهادی را شرح دهد. همچنین آنها ممکن است بتوانند خواص اضافی از قبیل میزا ن نمایانی،فرم معماری یا انتخاب متریالهای منتخب را نشان دهد. درحالتهای بسیار پیچیده شان،آنها یک برداشت مفیداز اینکه چگونه یک توسعه پیشرفته  در محیطش تحت شرایط نورپردازی و آب وهوایی خاص به نظر می رسد،را ارائه میدهد. هنگامی که </a:t>
            </a:r>
            <a:r>
              <a:rPr lang="en-US" sz="1600" dirty="0" smtClean="0">
                <a:cs typeface="B Homa" pitchFamily="2" charset="-78"/>
              </a:rPr>
              <a:t>AVR</a:t>
            </a:r>
            <a:r>
              <a:rPr lang="fa-IR" sz="1600" dirty="0" smtClean="0">
                <a:cs typeface="B Homa" pitchFamily="2" charset="-78"/>
              </a:rPr>
              <a:t> ها ی پیچیده تقاضا می شوند،زمان بیشتری نیاز است و بنابر این هزینه ها بالا می روند.به همین دلیل سرمایه گذاران یک پروژه باید مراقب باشند تا </a:t>
            </a:r>
            <a:r>
              <a:rPr lang="en-US" sz="1600" dirty="0" smtClean="0">
                <a:cs typeface="B Homa" pitchFamily="2" charset="-78"/>
              </a:rPr>
              <a:t>AVR</a:t>
            </a:r>
            <a:r>
              <a:rPr lang="fa-IR" sz="1600" dirty="0" smtClean="0">
                <a:cs typeface="B Homa" pitchFamily="2" charset="-78"/>
              </a:rPr>
              <a:t> هایی از یک نمونه را تقاضا دهند که خواصی را که  از یک موقعیت خاص نیاز است،ارائه دهد.</a:t>
            </a:r>
            <a:endParaRPr lang="en-US" sz="1600" dirty="0" smtClean="0">
              <a:cs typeface="B Homa" pitchFamily="2" charset="-78"/>
            </a:endParaRPr>
          </a:p>
          <a:p>
            <a:pPr algn="r" rtl="1">
              <a:lnSpc>
                <a:spcPct val="150000"/>
              </a:lnSpc>
            </a:pPr>
            <a:endParaRPr lang="fa-IR" sz="1600" dirty="0">
              <a:cs typeface="B Homa" pitchFamily="2" charset="-78"/>
            </a:endParaRPr>
          </a:p>
        </p:txBody>
      </p:sp>
      <p:pic>
        <p:nvPicPr>
          <p:cNvPr id="8" name="Picture 7" descr="1.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9230" y="4343400"/>
            <a:ext cx="1981200" cy="1507434"/>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pic>
        <p:nvPicPr>
          <p:cNvPr id="11" name="Picture 10" descr="2.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16629" y="4343400"/>
            <a:ext cx="2002971" cy="1524000"/>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pic>
        <p:nvPicPr>
          <p:cNvPr id="12" name="Picture 11" descr="3.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74029" y="4343400"/>
            <a:ext cx="2002971" cy="1524000"/>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pic>
        <p:nvPicPr>
          <p:cNvPr id="13" name="Picture 12" descr="4.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31429" y="4343400"/>
            <a:ext cx="2002971" cy="1524000"/>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10800000" flipV="1">
            <a:off x="457200" y="1066799"/>
            <a:ext cx="5791200" cy="1"/>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756815" y="6290846"/>
            <a:ext cx="995785"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
        <p:nvSpPr>
          <p:cNvPr id="16" name="Rectangle 15"/>
          <p:cNvSpPr/>
          <p:nvPr/>
        </p:nvSpPr>
        <p:spPr>
          <a:xfrm>
            <a:off x="533400" y="666690"/>
            <a:ext cx="3400290" cy="400110"/>
          </a:xfrm>
          <a:prstGeom prst="rect">
            <a:avLst/>
          </a:prstGeom>
        </p:spPr>
        <p:txBody>
          <a:bodyPr wrap="none">
            <a:spAutoFit/>
          </a:bodyPr>
          <a:lstStyle/>
          <a:p>
            <a:r>
              <a:rPr lang="en-US" sz="1600" dirty="0" smtClean="0">
                <a:effectLst>
                  <a:outerShdw blurRad="38100" dist="38100" dir="2700000" algn="tl">
                    <a:srgbClr val="000000">
                      <a:alpha val="43137"/>
                    </a:srgbClr>
                  </a:outerShdw>
                </a:effectLst>
                <a:cs typeface="B Homa" pitchFamily="2" charset="-78"/>
              </a:rPr>
              <a:t>(</a:t>
            </a:r>
            <a:r>
              <a:rPr lang="en-US" sz="2000" dirty="0" smtClean="0">
                <a:effectLst>
                  <a:outerShdw blurRad="38100" dist="38100" dir="2700000" algn="tl">
                    <a:srgbClr val="000000">
                      <a:alpha val="43137"/>
                    </a:srgbClr>
                  </a:outerShdw>
                </a:effectLst>
                <a:cs typeface="B Homa" pitchFamily="2" charset="-78"/>
              </a:rPr>
              <a:t>A</a:t>
            </a:r>
            <a:r>
              <a:rPr lang="en-US" sz="1600" dirty="0" smtClean="0">
                <a:effectLst>
                  <a:outerShdw blurRad="38100" dist="38100" dir="2700000" algn="tl">
                    <a:srgbClr val="000000">
                      <a:alpha val="43137"/>
                    </a:srgbClr>
                  </a:outerShdw>
                </a:effectLst>
                <a:cs typeface="B Homa" pitchFamily="2" charset="-78"/>
              </a:rPr>
              <a:t>ccurate  </a:t>
            </a:r>
            <a:r>
              <a:rPr lang="en-US" sz="2000" dirty="0" smtClean="0">
                <a:effectLst>
                  <a:outerShdw blurRad="38100" dist="38100" dir="2700000" algn="tl">
                    <a:srgbClr val="000000">
                      <a:alpha val="43137"/>
                    </a:srgbClr>
                  </a:outerShdw>
                </a:effectLst>
                <a:cs typeface="B Homa" pitchFamily="2" charset="-78"/>
              </a:rPr>
              <a:t>V</a:t>
            </a:r>
            <a:r>
              <a:rPr lang="en-US" sz="1600" dirty="0" smtClean="0">
                <a:effectLst>
                  <a:outerShdw blurRad="38100" dist="38100" dir="2700000" algn="tl">
                    <a:srgbClr val="000000">
                      <a:alpha val="43137"/>
                    </a:srgbClr>
                  </a:outerShdw>
                </a:effectLst>
                <a:cs typeface="B Homa" pitchFamily="2" charset="-78"/>
              </a:rPr>
              <a:t>isual  </a:t>
            </a:r>
            <a:r>
              <a:rPr lang="en-US" sz="2000" dirty="0" smtClean="0">
                <a:effectLst>
                  <a:outerShdw blurRad="38100" dist="38100" dir="2700000" algn="tl">
                    <a:srgbClr val="000000">
                      <a:alpha val="43137"/>
                    </a:srgbClr>
                  </a:outerShdw>
                </a:effectLst>
                <a:cs typeface="B Homa" pitchFamily="2" charset="-78"/>
              </a:rPr>
              <a:t>R</a:t>
            </a:r>
            <a:r>
              <a:rPr lang="en-US" sz="1600" dirty="0" smtClean="0">
                <a:effectLst>
                  <a:outerShdw blurRad="38100" dist="38100" dir="2700000" algn="tl">
                    <a:srgbClr val="000000">
                      <a:alpha val="43137"/>
                    </a:srgbClr>
                  </a:outerShdw>
                </a:effectLst>
                <a:cs typeface="B Homa" pitchFamily="2" charset="-78"/>
              </a:rPr>
              <a:t>epresentation)</a:t>
            </a:r>
            <a:endParaRPr lang="en-US" sz="1600" dirty="0"/>
          </a:p>
        </p:txBody>
      </p:sp>
      <p:sp>
        <p:nvSpPr>
          <p:cNvPr id="7" name="TextBox 6"/>
          <p:cNvSpPr txBox="1"/>
          <p:nvPr/>
        </p:nvSpPr>
        <p:spPr>
          <a:xfrm>
            <a:off x="685800" y="1383268"/>
            <a:ext cx="8001000" cy="369332"/>
          </a:xfrm>
          <a:prstGeom prst="rect">
            <a:avLst/>
          </a:prstGeom>
          <a:noFill/>
          <a:ln>
            <a:noFill/>
          </a:ln>
          <a:effectLst/>
        </p:spPr>
        <p:txBody>
          <a:bodyPr wrap="square" rtlCol="1">
            <a:spAutoFit/>
          </a:bodyPr>
          <a:lstStyle/>
          <a:p>
            <a:pPr algn="r" rtl="1"/>
            <a:r>
              <a:rPr lang="fa-IR" dirty="0" smtClean="0">
                <a:cs typeface="B Homa" pitchFamily="2" charset="-78"/>
              </a:rPr>
              <a:t>تعریف هدف </a:t>
            </a:r>
            <a:r>
              <a:rPr lang="en-US" sz="1400" dirty="0" smtClean="0">
                <a:cs typeface="B Homa" pitchFamily="2" charset="-78"/>
              </a:rPr>
              <a:t>AVR</a:t>
            </a:r>
            <a:r>
              <a:rPr lang="fa-IR" dirty="0" smtClean="0">
                <a:cs typeface="B Homa" pitchFamily="2" charset="-78"/>
              </a:rPr>
              <a:t>. برای هر مرحله </a:t>
            </a:r>
            <a:r>
              <a:rPr lang="en-US" sz="1400" dirty="0" smtClean="0">
                <a:cs typeface="B Homa" pitchFamily="2" charset="-78"/>
              </a:rPr>
              <a:t>AVR</a:t>
            </a:r>
            <a:r>
              <a:rPr lang="fa-IR" sz="1400" dirty="0" smtClean="0">
                <a:cs typeface="B Homa" pitchFamily="2" charset="-78"/>
              </a:rPr>
              <a:t> </a:t>
            </a:r>
            <a:r>
              <a:rPr lang="fa-IR" dirty="0" smtClean="0">
                <a:cs typeface="B Homa" pitchFamily="2" charset="-78"/>
              </a:rPr>
              <a:t>سبکهای ارائه مختلفی زیادی در دسترس هست.</a:t>
            </a:r>
            <a:endParaRPr lang="en-US" dirty="0">
              <a:cs typeface="B Homa" pitchFamily="2" charset="-78"/>
            </a:endParaRPr>
          </a:p>
        </p:txBody>
      </p:sp>
      <p:pic>
        <p:nvPicPr>
          <p:cNvPr id="8" name="Picture 7" descr="1.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38200" y="1828800"/>
            <a:ext cx="2895600" cy="2105891"/>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pic>
        <p:nvPicPr>
          <p:cNvPr id="11" name="Picture 10" descr="2.jp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838200" y="4113502"/>
            <a:ext cx="2895600" cy="2081213"/>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
        <p:nvSpPr>
          <p:cNvPr id="12" name="TextBox 11"/>
          <p:cNvSpPr txBox="1"/>
          <p:nvPr/>
        </p:nvSpPr>
        <p:spPr>
          <a:xfrm>
            <a:off x="4495800" y="1943100"/>
            <a:ext cx="3962400" cy="2062103"/>
          </a:xfrm>
          <a:prstGeom prst="rect">
            <a:avLst/>
          </a:prstGeom>
          <a:noFill/>
          <a:ln w="38100">
            <a:noFill/>
          </a:ln>
        </p:spPr>
        <p:txBody>
          <a:bodyPr wrap="square" rtlCol="1">
            <a:spAutoFit/>
          </a:bodyPr>
          <a:lstStyle/>
          <a:p>
            <a:pPr algn="r" rtl="1"/>
            <a:r>
              <a:rPr lang="fa-IR" sz="1600" b="1" dirty="0" smtClean="0">
                <a:cs typeface="B Homa" pitchFamily="2" charset="-78"/>
              </a:rPr>
              <a:t>مرحله 1 </a:t>
            </a:r>
            <a:r>
              <a:rPr lang="en-US" sz="1600" b="1" dirty="0" smtClean="0">
                <a:cs typeface="B Homa" pitchFamily="2" charset="-78"/>
              </a:rPr>
              <a:t>AVR </a:t>
            </a:r>
            <a:endParaRPr lang="fa-IR" sz="1600" b="1" dirty="0" smtClean="0">
              <a:cs typeface="B Homa" pitchFamily="2" charset="-78"/>
            </a:endParaRPr>
          </a:p>
          <a:p>
            <a:pPr algn="r" rtl="1"/>
            <a:endParaRPr lang="fa-IR" sz="1600" dirty="0">
              <a:cs typeface="B Homa" pitchFamily="2" charset="-78"/>
            </a:endParaRPr>
          </a:p>
          <a:p>
            <a:pPr algn="r" rtl="1"/>
            <a:r>
              <a:rPr lang="fa-IR" sz="1600" dirty="0" smtClean="0">
                <a:cs typeface="B Homa" pitchFamily="2" charset="-78"/>
              </a:rPr>
              <a:t>موقعیت و ابعاد طرح پیشنهادی:</a:t>
            </a:r>
          </a:p>
          <a:p>
            <a:pPr algn="r" rtl="1"/>
            <a:endParaRPr lang="fa-IR" sz="1600" dirty="0" smtClean="0">
              <a:cs typeface="B Homa" pitchFamily="2" charset="-78"/>
            </a:endParaRPr>
          </a:p>
          <a:p>
            <a:pPr algn="r" rtl="1"/>
            <a:r>
              <a:rPr lang="fa-IR" sz="1600" dirty="0" smtClean="0">
                <a:cs typeface="B Homa" pitchFamily="2" charset="-78"/>
              </a:rPr>
              <a:t>نشان دادن موقعیت و اندازه</a:t>
            </a:r>
          </a:p>
          <a:p>
            <a:pPr algn="r" rtl="1"/>
            <a:endParaRPr lang="fa-IR" sz="1600" b="1" dirty="0">
              <a:cs typeface="B Homa" pitchFamily="2" charset="-78"/>
            </a:endParaRPr>
          </a:p>
          <a:p>
            <a:pPr algn="r" rtl="1"/>
            <a:r>
              <a:rPr lang="fa-IR" sz="1600" dirty="0" smtClean="0">
                <a:cs typeface="B Homa" pitchFamily="2" charset="-78"/>
              </a:rPr>
              <a:t>(در این نمونه یک محدوده اضافه شده به یک عکس)</a:t>
            </a:r>
            <a:endParaRPr lang="en-US" sz="1600" dirty="0" smtClean="0">
              <a:cs typeface="B Homa" pitchFamily="2" charset="-78"/>
            </a:endParaRPr>
          </a:p>
          <a:p>
            <a:pPr algn="r" rtl="1"/>
            <a:endParaRPr lang="en-US" sz="1600" b="1" dirty="0" smtClean="0">
              <a:cs typeface="B Mitra" pitchFamily="2" charset="-78"/>
            </a:endParaRPr>
          </a:p>
        </p:txBody>
      </p:sp>
      <p:sp>
        <p:nvSpPr>
          <p:cNvPr id="13" name="TextBox 12"/>
          <p:cNvSpPr txBox="1"/>
          <p:nvPr/>
        </p:nvSpPr>
        <p:spPr>
          <a:xfrm>
            <a:off x="4724400" y="4229775"/>
            <a:ext cx="3733800" cy="2062103"/>
          </a:xfrm>
          <a:prstGeom prst="rect">
            <a:avLst/>
          </a:prstGeom>
          <a:noFill/>
          <a:ln w="38100">
            <a:noFill/>
          </a:ln>
        </p:spPr>
        <p:txBody>
          <a:bodyPr wrap="square" rtlCol="1">
            <a:spAutoFit/>
          </a:bodyPr>
          <a:lstStyle/>
          <a:p>
            <a:pPr algn="r" rtl="1"/>
            <a:r>
              <a:rPr lang="fa-IR" sz="1600" b="1" dirty="0" smtClean="0">
                <a:cs typeface="B Homa" pitchFamily="2" charset="-78"/>
              </a:rPr>
              <a:t>مرحله 2</a:t>
            </a:r>
            <a:r>
              <a:rPr lang="en-US" sz="1600" b="1" dirty="0" smtClean="0">
                <a:cs typeface="B Homa" pitchFamily="2" charset="-78"/>
              </a:rPr>
              <a:t>AVR </a:t>
            </a:r>
            <a:endParaRPr lang="fa-IR" sz="1600" b="1" dirty="0" smtClean="0">
              <a:cs typeface="B Homa" pitchFamily="2" charset="-78"/>
            </a:endParaRPr>
          </a:p>
          <a:p>
            <a:pPr algn="r" rtl="1"/>
            <a:endParaRPr lang="fa-IR" sz="1600" dirty="0">
              <a:cs typeface="B Homa" pitchFamily="2" charset="-78"/>
            </a:endParaRPr>
          </a:p>
          <a:p>
            <a:pPr algn="r" rtl="1"/>
            <a:r>
              <a:rPr lang="fa-IR" sz="1600" dirty="0" smtClean="0">
                <a:cs typeface="B Homa" pitchFamily="2" charset="-78"/>
              </a:rPr>
              <a:t>موقعیت و اندازه درجه نمایانی طرح پیشنهادی </a:t>
            </a:r>
            <a:endParaRPr lang="fa-IR" sz="1600" dirty="0">
              <a:cs typeface="B Homa" pitchFamily="2" charset="-78"/>
            </a:endParaRPr>
          </a:p>
          <a:p>
            <a:pPr algn="r" rtl="1"/>
            <a:endParaRPr lang="fa-IR" sz="1600" dirty="0" smtClean="0">
              <a:cs typeface="B Homa" pitchFamily="2" charset="-78"/>
            </a:endParaRPr>
          </a:p>
          <a:p>
            <a:pPr algn="r" rtl="1"/>
            <a:r>
              <a:rPr lang="fa-IR" sz="1600" dirty="0" smtClean="0">
                <a:cs typeface="B Homa" pitchFamily="2" charset="-78"/>
              </a:rPr>
              <a:t>تعیین زاویه دید</a:t>
            </a:r>
          </a:p>
          <a:p>
            <a:pPr algn="r" rtl="1"/>
            <a:endParaRPr lang="fa-IR" sz="1600" b="1" dirty="0">
              <a:cs typeface="B Homa" pitchFamily="2" charset="-78"/>
            </a:endParaRPr>
          </a:p>
          <a:p>
            <a:pPr algn="r" rtl="1"/>
            <a:r>
              <a:rPr lang="fa-IR" sz="1600" dirty="0" smtClean="0">
                <a:cs typeface="B Homa" pitchFamily="2" charset="-78"/>
              </a:rPr>
              <a:t>(در این نمونه یک تصویر خطی مسدود شده)</a:t>
            </a:r>
            <a:endParaRPr lang="en-US" sz="1600" dirty="0" smtClean="0">
              <a:cs typeface="B Homa" pitchFamily="2" charset="-78"/>
            </a:endParaRPr>
          </a:p>
          <a:p>
            <a:pPr algn="r" rtl="1"/>
            <a:endParaRPr lang="en-US" sz="1600" b="1" dirty="0">
              <a:cs typeface="B Homa" pitchFamily="2" charset="-78"/>
            </a:endParaRPr>
          </a:p>
        </p:txBody>
      </p:sp>
      <p:sp>
        <p:nvSpPr>
          <p:cNvPr id="14" name="Rectangle 13"/>
          <p:cNvSpPr/>
          <p:nvPr/>
        </p:nvSpPr>
        <p:spPr>
          <a:xfrm>
            <a:off x="6400800" y="775855"/>
            <a:ext cx="2286000" cy="523220"/>
          </a:xfrm>
          <a:prstGeom prst="rect">
            <a:avLst/>
          </a:prstGeom>
          <a:ln w="28575">
            <a:solidFill>
              <a:schemeClr val="accent1"/>
            </a:solidFill>
          </a:ln>
        </p:spPr>
        <p:txBody>
          <a:bodyPr wrap="square">
            <a:spAutoFit/>
          </a:bodyPr>
          <a:lstStyle/>
          <a:p>
            <a:pPr algn="r" rtl="1"/>
            <a:r>
              <a:rPr lang="fa-IR" sz="2800" b="1" dirty="0" smtClean="0">
                <a:cs typeface="B Bardiya" pitchFamily="2" charset="-78"/>
              </a:rPr>
              <a:t>هدف  </a:t>
            </a:r>
            <a:r>
              <a:rPr lang="en-US" sz="2800" b="1" dirty="0" smtClean="0">
                <a:cs typeface="B Bardiya" pitchFamily="2" charset="-78"/>
              </a:rPr>
              <a:t>   A.V.R</a:t>
            </a:r>
            <a:r>
              <a:rPr lang="fa-IR" sz="2800" b="1" dirty="0" smtClean="0">
                <a:cs typeface="B Bardiya" pitchFamily="2" charset="-78"/>
              </a:rPr>
              <a:t>        </a:t>
            </a:r>
            <a:endParaRPr lang="en-US" sz="2800" b="1" dirty="0">
              <a:cs typeface="B Bardiya" pitchFamily="2" charset="-78"/>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10800000" flipV="1">
            <a:off x="685800" y="1066799"/>
            <a:ext cx="5638800" cy="1"/>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533400" y="666690"/>
            <a:ext cx="3400290" cy="400110"/>
          </a:xfrm>
          <a:prstGeom prst="rect">
            <a:avLst/>
          </a:prstGeom>
        </p:spPr>
        <p:txBody>
          <a:bodyPr wrap="none">
            <a:spAutoFit/>
          </a:bodyPr>
          <a:lstStyle/>
          <a:p>
            <a:r>
              <a:rPr lang="en-US" sz="1600" dirty="0" smtClean="0">
                <a:effectLst>
                  <a:outerShdw blurRad="38100" dist="38100" dir="2700000" algn="tl">
                    <a:srgbClr val="000000">
                      <a:alpha val="43137"/>
                    </a:srgbClr>
                  </a:outerShdw>
                </a:effectLst>
                <a:cs typeface="B Homa" pitchFamily="2" charset="-78"/>
              </a:rPr>
              <a:t>(</a:t>
            </a:r>
            <a:r>
              <a:rPr lang="en-US" sz="2000" dirty="0" smtClean="0">
                <a:effectLst>
                  <a:outerShdw blurRad="38100" dist="38100" dir="2700000" algn="tl">
                    <a:srgbClr val="000000">
                      <a:alpha val="43137"/>
                    </a:srgbClr>
                  </a:outerShdw>
                </a:effectLst>
                <a:cs typeface="B Homa" pitchFamily="2" charset="-78"/>
              </a:rPr>
              <a:t>A</a:t>
            </a:r>
            <a:r>
              <a:rPr lang="en-US" sz="1600" dirty="0" smtClean="0">
                <a:effectLst>
                  <a:outerShdw blurRad="38100" dist="38100" dir="2700000" algn="tl">
                    <a:srgbClr val="000000">
                      <a:alpha val="43137"/>
                    </a:srgbClr>
                  </a:outerShdw>
                </a:effectLst>
                <a:cs typeface="B Homa" pitchFamily="2" charset="-78"/>
              </a:rPr>
              <a:t>ccurate  </a:t>
            </a:r>
            <a:r>
              <a:rPr lang="en-US" sz="2000" dirty="0" smtClean="0">
                <a:effectLst>
                  <a:outerShdw blurRad="38100" dist="38100" dir="2700000" algn="tl">
                    <a:srgbClr val="000000">
                      <a:alpha val="43137"/>
                    </a:srgbClr>
                  </a:outerShdw>
                </a:effectLst>
                <a:cs typeface="B Homa" pitchFamily="2" charset="-78"/>
              </a:rPr>
              <a:t>V</a:t>
            </a:r>
            <a:r>
              <a:rPr lang="en-US" sz="1600" dirty="0" smtClean="0">
                <a:effectLst>
                  <a:outerShdw blurRad="38100" dist="38100" dir="2700000" algn="tl">
                    <a:srgbClr val="000000">
                      <a:alpha val="43137"/>
                    </a:srgbClr>
                  </a:outerShdw>
                </a:effectLst>
                <a:cs typeface="B Homa" pitchFamily="2" charset="-78"/>
              </a:rPr>
              <a:t>isual  </a:t>
            </a:r>
            <a:r>
              <a:rPr lang="en-US" sz="2000" dirty="0" smtClean="0">
                <a:effectLst>
                  <a:outerShdw blurRad="38100" dist="38100" dir="2700000" algn="tl">
                    <a:srgbClr val="000000">
                      <a:alpha val="43137"/>
                    </a:srgbClr>
                  </a:outerShdw>
                </a:effectLst>
                <a:cs typeface="B Homa" pitchFamily="2" charset="-78"/>
              </a:rPr>
              <a:t>R</a:t>
            </a:r>
            <a:r>
              <a:rPr lang="en-US" sz="1600" dirty="0" smtClean="0">
                <a:effectLst>
                  <a:outerShdw blurRad="38100" dist="38100" dir="2700000" algn="tl">
                    <a:srgbClr val="000000">
                      <a:alpha val="43137"/>
                    </a:srgbClr>
                  </a:outerShdw>
                </a:effectLst>
                <a:cs typeface="B Homa" pitchFamily="2" charset="-78"/>
              </a:rPr>
              <a:t>epresentation)</a:t>
            </a:r>
            <a:endParaRPr lang="en-US" sz="1600" dirty="0"/>
          </a:p>
        </p:txBody>
      </p:sp>
      <p:pic>
        <p:nvPicPr>
          <p:cNvPr id="13" name="Picture 12" descr="3.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041400" y="1524000"/>
            <a:ext cx="2768600" cy="2076450"/>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pic>
        <p:nvPicPr>
          <p:cNvPr id="14" name="Picture 13" descr="4.jp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46610" y="3962180"/>
            <a:ext cx="2839589" cy="2073459"/>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
        <p:nvSpPr>
          <p:cNvPr id="15" name="TextBox 14"/>
          <p:cNvSpPr txBox="1"/>
          <p:nvPr/>
        </p:nvSpPr>
        <p:spPr>
          <a:xfrm>
            <a:off x="3505200" y="1524000"/>
            <a:ext cx="5257800" cy="1846659"/>
          </a:xfrm>
          <a:prstGeom prst="rect">
            <a:avLst/>
          </a:prstGeom>
          <a:noFill/>
          <a:ln w="38100">
            <a:noFill/>
          </a:ln>
        </p:spPr>
        <p:txBody>
          <a:bodyPr wrap="square" rtlCol="1">
            <a:spAutoFit/>
          </a:bodyPr>
          <a:lstStyle/>
          <a:p>
            <a:pPr algn="r" rtl="1"/>
            <a:r>
              <a:rPr lang="fa-IR" sz="1600" b="1" dirty="0" smtClean="0">
                <a:cs typeface="B Homa" pitchFamily="2" charset="-78"/>
              </a:rPr>
              <a:t>مرحله 3 </a:t>
            </a:r>
            <a:r>
              <a:rPr lang="en-US" sz="1600" b="1" dirty="0" smtClean="0">
                <a:cs typeface="B Homa" pitchFamily="2" charset="-78"/>
              </a:rPr>
              <a:t>AVR </a:t>
            </a:r>
            <a:endParaRPr lang="fa-IR" sz="1600" b="1" dirty="0" smtClean="0">
              <a:cs typeface="B Homa" pitchFamily="2" charset="-78"/>
            </a:endParaRPr>
          </a:p>
          <a:p>
            <a:pPr algn="r" rtl="1"/>
            <a:endParaRPr lang="fa-IR" sz="1600" dirty="0" smtClean="0">
              <a:cs typeface="B Homa" pitchFamily="2" charset="-78"/>
            </a:endParaRPr>
          </a:p>
          <a:p>
            <a:pPr algn="r" rtl="1"/>
            <a:r>
              <a:rPr lang="fa-IR" sz="1600" dirty="0" smtClean="0">
                <a:cs typeface="B Homa" pitchFamily="2" charset="-78"/>
              </a:rPr>
              <a:t>مانند مرحله 1+شرح فرم معماری:</a:t>
            </a:r>
          </a:p>
          <a:p>
            <a:pPr algn="r" rtl="1"/>
            <a:endParaRPr lang="fa-IR" sz="1600" dirty="0" smtClean="0">
              <a:cs typeface="B Homa" pitchFamily="2" charset="-78"/>
            </a:endParaRPr>
          </a:p>
          <a:p>
            <a:pPr algn="r" rtl="1"/>
            <a:r>
              <a:rPr lang="fa-IR" sz="1600" dirty="0" smtClean="0">
                <a:cs typeface="B Homa" pitchFamily="2" charset="-78"/>
              </a:rPr>
              <a:t>ارائه فرم معماری</a:t>
            </a:r>
          </a:p>
          <a:p>
            <a:pPr algn="r" rtl="1"/>
            <a:endParaRPr lang="fa-IR" sz="1600" b="1" dirty="0" smtClean="0">
              <a:cs typeface="B Homa" pitchFamily="2" charset="-78"/>
            </a:endParaRPr>
          </a:p>
          <a:p>
            <a:pPr algn="r" rtl="1"/>
            <a:r>
              <a:rPr lang="fa-IR" sz="1600" dirty="0" smtClean="0">
                <a:cs typeface="B Homa" pitchFamily="2" charset="-78"/>
              </a:rPr>
              <a:t>(در این نمونه بعنوان یک فرم سایه دار در یک متریال مات یکنواخت)</a:t>
            </a:r>
            <a:endParaRPr lang="en-US" sz="1600" dirty="0" smtClean="0">
              <a:cs typeface="B Homa" pitchFamily="2" charset="-78"/>
            </a:endParaRPr>
          </a:p>
        </p:txBody>
      </p:sp>
      <p:sp>
        <p:nvSpPr>
          <p:cNvPr id="17" name="TextBox 16"/>
          <p:cNvSpPr txBox="1"/>
          <p:nvPr/>
        </p:nvSpPr>
        <p:spPr>
          <a:xfrm>
            <a:off x="4114800" y="3962400"/>
            <a:ext cx="4572000" cy="1815882"/>
          </a:xfrm>
          <a:prstGeom prst="rect">
            <a:avLst/>
          </a:prstGeom>
          <a:noFill/>
          <a:ln w="38100">
            <a:noFill/>
          </a:ln>
        </p:spPr>
        <p:txBody>
          <a:bodyPr wrap="square" rtlCol="1">
            <a:spAutoFit/>
          </a:bodyPr>
          <a:lstStyle/>
          <a:p>
            <a:pPr algn="r" rtl="1"/>
            <a:r>
              <a:rPr lang="fa-IR" sz="1600" b="1" dirty="0" smtClean="0">
                <a:cs typeface="B Homa" pitchFamily="2" charset="-78"/>
              </a:rPr>
              <a:t>مرحله 4</a:t>
            </a:r>
            <a:r>
              <a:rPr lang="en-US" sz="1600" b="1" dirty="0" smtClean="0">
                <a:cs typeface="B Homa" pitchFamily="2" charset="-78"/>
              </a:rPr>
              <a:t>AVR </a:t>
            </a:r>
            <a:endParaRPr lang="fa-IR" sz="1600" b="1" dirty="0" smtClean="0">
              <a:cs typeface="B Homa" pitchFamily="2" charset="-78"/>
            </a:endParaRPr>
          </a:p>
          <a:p>
            <a:pPr algn="r" rtl="1"/>
            <a:endParaRPr lang="fa-IR" sz="1600" dirty="0" smtClean="0">
              <a:cs typeface="B Homa" pitchFamily="2" charset="-78"/>
            </a:endParaRPr>
          </a:p>
          <a:p>
            <a:pPr algn="r" rtl="1"/>
            <a:r>
              <a:rPr lang="fa-IR" sz="1600" dirty="0" smtClean="0">
                <a:cs typeface="B Homa" pitchFamily="2" charset="-78"/>
              </a:rPr>
              <a:t>مانند مرحله 2+استفاده از متریال:</a:t>
            </a:r>
          </a:p>
          <a:p>
            <a:pPr algn="r" rtl="1"/>
            <a:endParaRPr lang="fa-IR" sz="1600" dirty="0" smtClean="0">
              <a:cs typeface="B Homa" pitchFamily="2" charset="-78"/>
            </a:endParaRPr>
          </a:p>
          <a:p>
            <a:pPr algn="r" rtl="1"/>
            <a:r>
              <a:rPr lang="fa-IR" sz="1600" dirty="0" smtClean="0">
                <a:cs typeface="B Homa" pitchFamily="2" charset="-78"/>
              </a:rPr>
              <a:t>شرح استفاده از متریال</a:t>
            </a:r>
          </a:p>
          <a:p>
            <a:pPr algn="r" rtl="1"/>
            <a:endParaRPr lang="fa-IR" sz="1600" b="1" dirty="0" smtClean="0">
              <a:solidFill>
                <a:srgbClr val="216529"/>
              </a:solidFill>
              <a:cs typeface="B Homa" pitchFamily="2" charset="-78"/>
            </a:endParaRPr>
          </a:p>
          <a:p>
            <a:pPr algn="r" rtl="1"/>
            <a:r>
              <a:rPr lang="fa-IR" sz="1600" dirty="0" smtClean="0">
                <a:cs typeface="B Homa" pitchFamily="2" charset="-78"/>
              </a:rPr>
              <a:t>(در این نمونه استفاده یک تکنیک ارائه واقع گرایانه روی عکس)</a:t>
            </a:r>
            <a:endParaRPr lang="en-US" sz="1600" dirty="0">
              <a:cs typeface="B Homa" pitchFamily="2" charset="-78"/>
            </a:endParaRPr>
          </a:p>
        </p:txBody>
      </p:sp>
      <p:sp>
        <p:nvSpPr>
          <p:cNvPr id="18" name="Rectangle 17"/>
          <p:cNvSpPr/>
          <p:nvPr/>
        </p:nvSpPr>
        <p:spPr>
          <a:xfrm>
            <a:off x="6477000" y="775855"/>
            <a:ext cx="2286000" cy="523220"/>
          </a:xfrm>
          <a:prstGeom prst="rect">
            <a:avLst/>
          </a:prstGeom>
          <a:ln w="28575">
            <a:solidFill>
              <a:schemeClr val="accent1"/>
            </a:solidFill>
          </a:ln>
        </p:spPr>
        <p:txBody>
          <a:bodyPr wrap="square">
            <a:spAutoFit/>
          </a:bodyPr>
          <a:lstStyle/>
          <a:p>
            <a:pPr algn="ctr" rtl="1"/>
            <a:r>
              <a:rPr lang="fa-IR" sz="2800" b="1" dirty="0" smtClean="0">
                <a:cs typeface="B Bardiya" pitchFamily="2" charset="-78"/>
              </a:rPr>
              <a:t>هدف  </a:t>
            </a:r>
            <a:r>
              <a:rPr lang="en-US" sz="2800" b="1" dirty="0" smtClean="0">
                <a:cs typeface="B Bardiya" pitchFamily="2" charset="-78"/>
              </a:rPr>
              <a:t>   A.V.R</a:t>
            </a:r>
            <a:r>
              <a:rPr lang="fa-IR" sz="2800" b="1" dirty="0" smtClean="0">
                <a:cs typeface="B Bardiya" pitchFamily="2" charset="-78"/>
              </a:rPr>
              <a:t>        </a:t>
            </a:r>
            <a:endParaRPr lang="en-US" sz="2800" b="1" dirty="0">
              <a:cs typeface="B Bardiya" pitchFamily="2" charset="-78"/>
            </a:endParaRPr>
          </a:p>
        </p:txBody>
      </p:sp>
      <p:sp>
        <p:nvSpPr>
          <p:cNvPr id="11" name="Rectangle 10"/>
          <p:cNvSpPr/>
          <p:nvPr/>
        </p:nvSpPr>
        <p:spPr>
          <a:xfrm>
            <a:off x="756815" y="6290846"/>
            <a:ext cx="995785"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10800000">
            <a:off x="533400" y="1066800"/>
            <a:ext cx="4876800" cy="1588"/>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5562600" y="833735"/>
            <a:ext cx="3124200" cy="461665"/>
          </a:xfrm>
          <a:prstGeom prst="rect">
            <a:avLst/>
          </a:prstGeom>
          <a:ln w="28575">
            <a:solidFill>
              <a:schemeClr val="accent1"/>
            </a:solidFill>
          </a:ln>
        </p:spPr>
        <p:txBody>
          <a:bodyPr wrap="square">
            <a:spAutoFit/>
          </a:bodyPr>
          <a:lstStyle/>
          <a:p>
            <a:pPr algn="ctr" rtl="1"/>
            <a:r>
              <a:rPr lang="fa-IR" sz="2400" b="1" dirty="0" smtClean="0">
                <a:cs typeface="B Bardiya" pitchFamily="2" charset="-78"/>
              </a:rPr>
              <a:t>اطلاعات ضمیمه </a:t>
            </a:r>
            <a:r>
              <a:rPr lang="en-US" sz="2400" b="1" dirty="0" smtClean="0">
                <a:cs typeface="B Bardiya" pitchFamily="2" charset="-78"/>
              </a:rPr>
              <a:t>   A.V.R</a:t>
            </a:r>
            <a:r>
              <a:rPr lang="fa-IR" sz="2400" b="1" dirty="0" smtClean="0">
                <a:cs typeface="B Bardiya" pitchFamily="2" charset="-78"/>
              </a:rPr>
              <a:t>  </a:t>
            </a:r>
            <a:endParaRPr lang="en-US" sz="2400" b="1" dirty="0">
              <a:cs typeface="B Bardiya" pitchFamily="2" charset="-78"/>
            </a:endParaRPr>
          </a:p>
        </p:txBody>
      </p:sp>
      <p:sp>
        <p:nvSpPr>
          <p:cNvPr id="10" name="Rectangle 9"/>
          <p:cNvSpPr/>
          <p:nvPr/>
        </p:nvSpPr>
        <p:spPr>
          <a:xfrm>
            <a:off x="798493" y="6290846"/>
            <a:ext cx="954107"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
        <p:nvSpPr>
          <p:cNvPr id="16" name="Rectangle 15"/>
          <p:cNvSpPr/>
          <p:nvPr/>
        </p:nvSpPr>
        <p:spPr>
          <a:xfrm>
            <a:off x="533400" y="666690"/>
            <a:ext cx="3400290" cy="400110"/>
          </a:xfrm>
          <a:prstGeom prst="rect">
            <a:avLst/>
          </a:prstGeom>
        </p:spPr>
        <p:txBody>
          <a:bodyPr wrap="none">
            <a:spAutoFit/>
          </a:bodyPr>
          <a:lstStyle/>
          <a:p>
            <a:r>
              <a:rPr lang="en-US" sz="1600" dirty="0" smtClean="0">
                <a:effectLst>
                  <a:outerShdw blurRad="38100" dist="38100" dir="2700000" algn="tl">
                    <a:srgbClr val="000000">
                      <a:alpha val="43137"/>
                    </a:srgbClr>
                  </a:outerShdw>
                </a:effectLst>
                <a:cs typeface="B Homa" pitchFamily="2" charset="-78"/>
              </a:rPr>
              <a:t>(</a:t>
            </a:r>
            <a:r>
              <a:rPr lang="en-US" sz="2000" dirty="0" smtClean="0">
                <a:effectLst>
                  <a:outerShdw blurRad="38100" dist="38100" dir="2700000" algn="tl">
                    <a:srgbClr val="000000">
                      <a:alpha val="43137"/>
                    </a:srgbClr>
                  </a:outerShdw>
                </a:effectLst>
                <a:cs typeface="B Homa" pitchFamily="2" charset="-78"/>
              </a:rPr>
              <a:t>A</a:t>
            </a:r>
            <a:r>
              <a:rPr lang="en-US" sz="1600" dirty="0" smtClean="0">
                <a:effectLst>
                  <a:outerShdw blurRad="38100" dist="38100" dir="2700000" algn="tl">
                    <a:srgbClr val="000000">
                      <a:alpha val="43137"/>
                    </a:srgbClr>
                  </a:outerShdw>
                </a:effectLst>
                <a:cs typeface="B Homa" pitchFamily="2" charset="-78"/>
              </a:rPr>
              <a:t>ccurate  </a:t>
            </a:r>
            <a:r>
              <a:rPr lang="en-US" sz="2000" dirty="0" smtClean="0">
                <a:effectLst>
                  <a:outerShdw blurRad="38100" dist="38100" dir="2700000" algn="tl">
                    <a:srgbClr val="000000">
                      <a:alpha val="43137"/>
                    </a:srgbClr>
                  </a:outerShdw>
                </a:effectLst>
                <a:cs typeface="B Homa" pitchFamily="2" charset="-78"/>
              </a:rPr>
              <a:t>V</a:t>
            </a:r>
            <a:r>
              <a:rPr lang="en-US" sz="1600" dirty="0" smtClean="0">
                <a:effectLst>
                  <a:outerShdw blurRad="38100" dist="38100" dir="2700000" algn="tl">
                    <a:srgbClr val="000000">
                      <a:alpha val="43137"/>
                    </a:srgbClr>
                  </a:outerShdw>
                </a:effectLst>
                <a:cs typeface="B Homa" pitchFamily="2" charset="-78"/>
              </a:rPr>
              <a:t>isual  </a:t>
            </a:r>
            <a:r>
              <a:rPr lang="en-US" sz="2000" dirty="0" smtClean="0">
                <a:effectLst>
                  <a:outerShdw blurRad="38100" dist="38100" dir="2700000" algn="tl">
                    <a:srgbClr val="000000">
                      <a:alpha val="43137"/>
                    </a:srgbClr>
                  </a:outerShdw>
                </a:effectLst>
                <a:cs typeface="B Homa" pitchFamily="2" charset="-78"/>
              </a:rPr>
              <a:t>R</a:t>
            </a:r>
            <a:r>
              <a:rPr lang="en-US" sz="1600" dirty="0" smtClean="0">
                <a:effectLst>
                  <a:outerShdw blurRad="38100" dist="38100" dir="2700000" algn="tl">
                    <a:srgbClr val="000000">
                      <a:alpha val="43137"/>
                    </a:srgbClr>
                  </a:outerShdw>
                </a:effectLst>
                <a:cs typeface="B Homa" pitchFamily="2" charset="-78"/>
              </a:rPr>
              <a:t>epresentation)</a:t>
            </a:r>
            <a:endParaRPr lang="en-US" sz="1600" dirty="0"/>
          </a:p>
        </p:txBody>
      </p:sp>
      <p:sp>
        <p:nvSpPr>
          <p:cNvPr id="7" name="TextBox 6"/>
          <p:cNvSpPr txBox="1"/>
          <p:nvPr/>
        </p:nvSpPr>
        <p:spPr>
          <a:xfrm>
            <a:off x="457200" y="1416040"/>
            <a:ext cx="8229600" cy="1938992"/>
          </a:xfrm>
          <a:prstGeom prst="rect">
            <a:avLst/>
          </a:prstGeom>
          <a:noFill/>
          <a:ln>
            <a:noFill/>
          </a:ln>
          <a:effectLst/>
        </p:spPr>
        <p:txBody>
          <a:bodyPr wrap="square" rtlCol="1">
            <a:spAutoFit/>
          </a:bodyPr>
          <a:lstStyle/>
          <a:p>
            <a:pPr algn="r" rtl="1">
              <a:lnSpc>
                <a:spcPct val="150000"/>
              </a:lnSpc>
              <a:buFont typeface="Wingdings" pitchFamily="2" charset="2"/>
              <a:buChar char="ü"/>
            </a:pPr>
            <a:r>
              <a:rPr lang="fa-IR" sz="1600" dirty="0" smtClean="0">
                <a:cs typeface="B Homa" pitchFamily="2" charset="-78"/>
              </a:rPr>
              <a:t>کد تعیین هویت</a:t>
            </a:r>
          </a:p>
          <a:p>
            <a:pPr algn="r" rtl="1">
              <a:lnSpc>
                <a:spcPct val="150000"/>
              </a:lnSpc>
              <a:buFont typeface="Wingdings" pitchFamily="2" charset="2"/>
              <a:buChar char="ü"/>
            </a:pPr>
            <a:r>
              <a:rPr lang="fa-IR" sz="1600" dirty="0" smtClean="0">
                <a:cs typeface="B Homa" pitchFamily="2" charset="-78"/>
              </a:rPr>
              <a:t>موقعیت نقاط دید و جهت های دید</a:t>
            </a:r>
          </a:p>
          <a:p>
            <a:pPr algn="r" rtl="1">
              <a:lnSpc>
                <a:spcPct val="150000"/>
              </a:lnSpc>
              <a:buFont typeface="Wingdings" pitchFamily="2" charset="2"/>
              <a:buChar char="ü"/>
            </a:pPr>
            <a:r>
              <a:rPr lang="fa-IR" sz="1600" dirty="0" smtClean="0">
                <a:cs typeface="B Homa" pitchFamily="2" charset="-78"/>
              </a:rPr>
              <a:t>زمان و منبع عکس یا فیلم</a:t>
            </a:r>
          </a:p>
          <a:p>
            <a:pPr algn="r" rtl="1">
              <a:lnSpc>
                <a:spcPct val="150000"/>
              </a:lnSpc>
              <a:buFont typeface="Wingdings" pitchFamily="2" charset="2"/>
              <a:buChar char="ü"/>
            </a:pPr>
            <a:r>
              <a:rPr lang="fa-IR" sz="1600" dirty="0" smtClean="0">
                <a:cs typeface="B Homa" pitchFamily="2" charset="-78"/>
              </a:rPr>
              <a:t>نقشه نشان دهنده مکان و موفعیت دوربین(مختصات مکانی دوربین)</a:t>
            </a:r>
          </a:p>
          <a:p>
            <a:pPr algn="r" rtl="1">
              <a:lnSpc>
                <a:spcPct val="150000"/>
              </a:lnSpc>
              <a:buFont typeface="Wingdings" pitchFamily="2" charset="2"/>
              <a:buChar char="ü"/>
            </a:pPr>
            <a:r>
              <a:rPr lang="fa-IR" sz="1600" dirty="0" smtClean="0">
                <a:cs typeface="B Homa" pitchFamily="2" charset="-78"/>
              </a:rPr>
              <a:t>مشخص کردن میدان دید هر محور بصری و توضیح آن با نوشته یا نقشه های ترکیب شده</a:t>
            </a:r>
          </a:p>
        </p:txBody>
      </p:sp>
      <p:pic>
        <p:nvPicPr>
          <p:cNvPr id="8"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b="6457"/>
          <a:stretch>
            <a:fillRect/>
          </a:stretch>
        </p:blipFill>
        <p:spPr bwMode="auto">
          <a:xfrm>
            <a:off x="457200" y="3551965"/>
            <a:ext cx="8229600" cy="1837728"/>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
        <p:nvSpPr>
          <p:cNvPr id="11" name="TextBox 10"/>
          <p:cNvSpPr txBox="1"/>
          <p:nvPr/>
        </p:nvSpPr>
        <p:spPr>
          <a:xfrm>
            <a:off x="457200" y="5493603"/>
            <a:ext cx="8229600" cy="523220"/>
          </a:xfrm>
          <a:prstGeom prst="rect">
            <a:avLst/>
          </a:prstGeom>
          <a:noFill/>
          <a:ln>
            <a:noFill/>
          </a:ln>
          <a:effectLst/>
        </p:spPr>
        <p:txBody>
          <a:bodyPr wrap="square" rtlCol="1">
            <a:spAutoFit/>
            <a:scene3d>
              <a:camera prst="orthographicFront"/>
              <a:lightRig rig="threePt" dir="t"/>
            </a:scene3d>
            <a:sp3d extrusionH="57150">
              <a:bevelT w="38100" h="38100"/>
            </a:sp3d>
          </a:bodyPr>
          <a:lstStyle/>
          <a:p>
            <a:pPr rtl="1"/>
            <a:r>
              <a:rPr lang="en-US" sz="1400" b="1" i="1" dirty="0" smtClean="0">
                <a:cs typeface="B Homa" pitchFamily="2" charset="-78"/>
              </a:rPr>
              <a:t>AVR</a:t>
            </a:r>
            <a:r>
              <a:rPr lang="en-US" sz="1400" i="1" dirty="0" smtClean="0">
                <a:cs typeface="B Homa" pitchFamily="2" charset="-78"/>
              </a:rPr>
              <a:t> made up from 3 photographs taken from a common point. The proposed building is shown in a fully rendered style with other consented schemes shown in silhouette </a:t>
            </a:r>
            <a:r>
              <a:rPr lang="en-US" sz="1400" i="1" dirty="0" err="1" smtClean="0">
                <a:cs typeface="B Homa" pitchFamily="2" charset="-78"/>
              </a:rPr>
              <a:t>onlyo</a:t>
            </a:r>
            <a:endParaRPr lang="fa-IR" sz="1400" i="1" dirty="0">
              <a:cs typeface="B Homa" pitchFamily="2" charset="-78"/>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418160" y="2909248"/>
            <a:ext cx="2659040" cy="646331"/>
          </a:xfrm>
          <a:prstGeom prst="rect">
            <a:avLst/>
          </a:prstGeom>
          <a:noFill/>
          <a:effectLst>
            <a:outerShdw blurRad="50800" dist="38100" dir="2700000" algn="tl" rotWithShape="0">
              <a:prstClr val="black">
                <a:alpha val="40000"/>
              </a:prstClr>
            </a:outerShdw>
          </a:effectLst>
        </p:spPr>
        <p:txBody>
          <a:bodyPr wrap="square" rtlCol="0">
            <a:spAutoFit/>
          </a:bodyPr>
          <a:lstStyle/>
          <a:p>
            <a:r>
              <a:rPr lang="fa-IR" sz="3600" b="1" dirty="0" smtClean="0">
                <a:solidFill>
                  <a:schemeClr val="bg1"/>
                </a:solidFill>
                <a:cs typeface="B Bardiya" pitchFamily="2" charset="-78"/>
              </a:rPr>
              <a:t>نمونه موردی </a:t>
            </a:r>
            <a:endParaRPr lang="en-US" sz="3600" b="1" dirty="0">
              <a:solidFill>
                <a:schemeClr val="bg1"/>
              </a:solidFill>
              <a:cs typeface="B Bardiya" pitchFamily="2" charset="-78"/>
            </a:endParaRPr>
          </a:p>
        </p:txBody>
      </p:sp>
      <p:sp>
        <p:nvSpPr>
          <p:cNvPr id="5" name="Rectangle 4"/>
          <p:cNvSpPr/>
          <p:nvPr/>
        </p:nvSpPr>
        <p:spPr>
          <a:xfrm>
            <a:off x="505359" y="3886200"/>
            <a:ext cx="4663584" cy="1200329"/>
          </a:xfrm>
          <a:prstGeom prst="rect">
            <a:avLst/>
          </a:prstGeom>
          <a:ln>
            <a:noFill/>
          </a:ln>
        </p:spPr>
        <p:txBody>
          <a:bodyPr wrap="none">
            <a:spAutoFit/>
          </a:bodyPr>
          <a:lstStyle/>
          <a:p>
            <a:pPr algn="r"/>
            <a:r>
              <a:rPr lang="fa-IR" sz="2400"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rPr>
              <a:t>در رویکرد سنتی</a:t>
            </a:r>
          </a:p>
          <a:p>
            <a:pPr algn="r" rtl="1"/>
            <a:r>
              <a:rPr lang="fa-IR" sz="2400"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rPr>
              <a:t>تلفیق تکنیک بنتلی و هدمن در برداشت جداره </a:t>
            </a:r>
          </a:p>
          <a:p>
            <a:pPr algn="r" rtl="1"/>
            <a:r>
              <a:rPr lang="fa-IR" sz="2400"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rPr>
              <a:t>در شهر نیاسر</a:t>
            </a:r>
            <a:endParaRPr lang="en-US" sz="2400" dirty="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a:stCxn id="5" idx="1"/>
          </p:cNvCxnSpPr>
          <p:nvPr/>
        </p:nvCxnSpPr>
        <p:spPr>
          <a:xfrm rot="10800000">
            <a:off x="1219218" y="762049"/>
            <a:ext cx="4493954" cy="2185"/>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rot="10800000">
            <a:off x="1650012" y="6460124"/>
            <a:ext cx="6350996" cy="18477"/>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5713172" y="533400"/>
            <a:ext cx="3020379" cy="461665"/>
          </a:xfrm>
          <a:prstGeom prst="rect">
            <a:avLst/>
          </a:prstGeom>
        </p:spPr>
        <p:txBody>
          <a:bodyPr wrap="none">
            <a:spAutoFit/>
          </a:bodyPr>
          <a:lstStyle/>
          <a:p>
            <a:pPr algn="r" rtl="1"/>
            <a:r>
              <a:rPr lang="fa-IR" sz="2400" b="1" dirty="0" smtClean="0">
                <a:cs typeface="B Bardiya" pitchFamily="2" charset="-78"/>
              </a:rPr>
              <a:t>برداشت جداره خیابان منتظری</a:t>
            </a:r>
            <a:endParaRPr lang="en-US" sz="2400" b="1" dirty="0">
              <a:cs typeface="B Bardiya" pitchFamily="2" charset="-78"/>
            </a:endParaRPr>
          </a:p>
        </p:txBody>
      </p:sp>
      <p:pic>
        <p:nvPicPr>
          <p:cNvPr id="40" name="Picture 39" descr="aseman2.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414267"/>
            <a:ext cx="8974667" cy="1145419"/>
          </a:xfrm>
          <a:prstGeom prst="rect">
            <a:avLst/>
          </a:prstGeom>
          <a:ln w="19050" cap="sq">
            <a:solidFill>
              <a:srgbClr val="000000"/>
            </a:solidFill>
            <a:prstDash val="solid"/>
            <a:miter lim="800000"/>
          </a:ln>
          <a:effectLst/>
        </p:spPr>
      </p:pic>
      <p:pic>
        <p:nvPicPr>
          <p:cNvPr id="41" name="Picture 40" descr="aseman 4.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32613" y="3970446"/>
            <a:ext cx="8914172" cy="811778"/>
          </a:xfrm>
          <a:prstGeom prst="rect">
            <a:avLst/>
          </a:prstGeom>
          <a:ln w="12700" cap="sq">
            <a:solidFill>
              <a:srgbClr val="000000"/>
            </a:solidFill>
            <a:prstDash val="solid"/>
            <a:miter lim="800000"/>
          </a:ln>
          <a:effectLst/>
        </p:spPr>
      </p:pic>
      <p:sp>
        <p:nvSpPr>
          <p:cNvPr id="42" name="Rectangle 41"/>
          <p:cNvSpPr/>
          <p:nvPr/>
        </p:nvSpPr>
        <p:spPr>
          <a:xfrm>
            <a:off x="247650" y="2667000"/>
            <a:ext cx="4711700" cy="1061829"/>
          </a:xfrm>
          <a:prstGeom prst="rect">
            <a:avLst/>
          </a:prstGeom>
          <a:ln>
            <a:noFill/>
          </a:ln>
        </p:spPr>
        <p:txBody>
          <a:bodyPr wrap="square">
            <a:spAutoFit/>
          </a:bodyPr>
          <a:lstStyle/>
          <a:p>
            <a:pPr rtl="1">
              <a:lnSpc>
                <a:spcPct val="150000"/>
              </a:lnSpc>
              <a:buFont typeface="Wingdings" pitchFamily="2" charset="2"/>
              <a:buChar char="§"/>
            </a:pPr>
            <a:r>
              <a:rPr lang="fa-IR" sz="1400" dirty="0" smtClean="0">
                <a:cs typeface="B Homa" pitchFamily="2" charset="-78"/>
              </a:rPr>
              <a:t>خط آسمان جبهه غربی خیابان منتظری،  به دلیل وجود عنصر شاخص برج چالقاب ، باعث ایجاد تاکید عمودی شده است و دارای کیفیت های خوانایی و هویت  می باشد.</a:t>
            </a:r>
          </a:p>
        </p:txBody>
      </p:sp>
      <p:sp>
        <p:nvSpPr>
          <p:cNvPr id="43" name="TextBox 42"/>
          <p:cNvSpPr txBox="1"/>
          <p:nvPr/>
        </p:nvSpPr>
        <p:spPr>
          <a:xfrm>
            <a:off x="7543800" y="2362200"/>
            <a:ext cx="1346200" cy="307777"/>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pPr algn="ctr"/>
            <a:r>
              <a:rPr lang="en-US" sz="1400" dirty="0" smtClean="0">
                <a:latin typeface="Comic Sans MS" pitchFamily="66" charset="0"/>
              </a:rPr>
              <a:t>Sky line</a:t>
            </a:r>
            <a:endParaRPr lang="en-US" sz="1400" dirty="0">
              <a:latin typeface="Comic Sans MS" pitchFamily="66" charset="0"/>
            </a:endParaRPr>
          </a:p>
        </p:txBody>
      </p:sp>
      <p:sp>
        <p:nvSpPr>
          <p:cNvPr id="44" name="TextBox 43"/>
          <p:cNvSpPr txBox="1"/>
          <p:nvPr/>
        </p:nvSpPr>
        <p:spPr>
          <a:xfrm>
            <a:off x="7543800" y="3733800"/>
            <a:ext cx="1346200" cy="307777"/>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pPr algn="ctr"/>
            <a:r>
              <a:rPr lang="en-US" sz="1400" dirty="0" smtClean="0">
                <a:latin typeface="Comic Sans MS" pitchFamily="66" charset="0"/>
              </a:rPr>
              <a:t>Out line</a:t>
            </a:r>
            <a:endParaRPr lang="en-US" sz="1400" dirty="0">
              <a:latin typeface="Comic Sans MS" pitchFamily="66" charset="0"/>
            </a:endParaRPr>
          </a:p>
        </p:txBody>
      </p:sp>
      <p:sp>
        <p:nvSpPr>
          <p:cNvPr id="47" name="Oval 46"/>
          <p:cNvSpPr/>
          <p:nvPr/>
        </p:nvSpPr>
        <p:spPr>
          <a:xfrm>
            <a:off x="3962400" y="1510269"/>
            <a:ext cx="523522" cy="51601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reeform 48"/>
          <p:cNvSpPr/>
          <p:nvPr/>
        </p:nvSpPr>
        <p:spPr>
          <a:xfrm>
            <a:off x="529457" y="4595114"/>
            <a:ext cx="8262883" cy="166074"/>
          </a:xfrm>
          <a:custGeom>
            <a:avLst/>
            <a:gdLst>
              <a:gd name="connsiteX0" fmla="*/ 8418786 w 8418786"/>
              <a:gd name="connsiteY0" fmla="*/ 0 h 220718"/>
              <a:gd name="connsiteX1" fmla="*/ 5533696 w 8418786"/>
              <a:gd name="connsiteY1" fmla="*/ 126125 h 220718"/>
              <a:gd name="connsiteX2" fmla="*/ 3515710 w 8418786"/>
              <a:gd name="connsiteY2" fmla="*/ 173421 h 220718"/>
              <a:gd name="connsiteX3" fmla="*/ 1261241 w 8418786"/>
              <a:gd name="connsiteY3" fmla="*/ 220718 h 220718"/>
              <a:gd name="connsiteX4" fmla="*/ 0 w 8418786"/>
              <a:gd name="connsiteY4" fmla="*/ 220718 h 220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8786" h="220718">
                <a:moveTo>
                  <a:pt x="8418786" y="0"/>
                </a:moveTo>
                <a:lnTo>
                  <a:pt x="5533696" y="126125"/>
                </a:lnTo>
                <a:lnTo>
                  <a:pt x="3515710" y="173421"/>
                </a:lnTo>
                <a:lnTo>
                  <a:pt x="1261241" y="220718"/>
                </a:lnTo>
                <a:lnTo>
                  <a:pt x="0" y="220718"/>
                </a:lnTo>
              </a:path>
            </a:pathLst>
          </a:custGeom>
          <a:ln w="57150">
            <a:solidFill>
              <a:schemeClr val="accent6">
                <a:lumMod val="50000"/>
              </a:schemeClr>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Rectangle 49"/>
          <p:cNvSpPr/>
          <p:nvPr/>
        </p:nvSpPr>
        <p:spPr>
          <a:xfrm>
            <a:off x="247650" y="5029200"/>
            <a:ext cx="5384800" cy="1061829"/>
          </a:xfrm>
          <a:prstGeom prst="rect">
            <a:avLst/>
          </a:prstGeom>
          <a:ln>
            <a:noFill/>
          </a:ln>
        </p:spPr>
        <p:txBody>
          <a:bodyPr wrap="square">
            <a:spAutoFit/>
          </a:bodyPr>
          <a:lstStyle/>
          <a:p>
            <a:pPr rtl="1">
              <a:lnSpc>
                <a:spcPct val="150000"/>
              </a:lnSpc>
              <a:buFont typeface="Wingdings" pitchFamily="2" charset="2"/>
              <a:buChar char="§"/>
            </a:pPr>
            <a:r>
              <a:rPr lang="fa-IR" sz="1400" dirty="0" smtClean="0">
                <a:cs typeface="B Homa" pitchFamily="2" charset="-78"/>
              </a:rPr>
              <a:t>خط بیرونی نشان دهنده تداوم و گسستگی جداره ار یک سو و جهت شیب از سوی دیگر است. به دلیل نبود تقاطع در این جبهه پیوستگی دیده می شود. شیب این جبهه به دلیل قرار گیری در دامنه ارتفاعات در جهت جنوبی ، شیب نزولی دارد.</a:t>
            </a:r>
          </a:p>
        </p:txBody>
      </p:sp>
      <p:sp>
        <p:nvSpPr>
          <p:cNvPr id="51" name="TextBox 50"/>
          <p:cNvSpPr txBox="1"/>
          <p:nvPr/>
        </p:nvSpPr>
        <p:spPr>
          <a:xfrm>
            <a:off x="152400" y="838200"/>
            <a:ext cx="1346200" cy="523220"/>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pPr algn="ctr"/>
            <a:r>
              <a:rPr lang="en-US" sz="1400" dirty="0" smtClean="0">
                <a:latin typeface="Comic Sans MS" pitchFamily="66" charset="0"/>
              </a:rPr>
              <a:t>West Elevation</a:t>
            </a:r>
            <a:endParaRPr lang="en-US" sz="1400" dirty="0">
              <a:latin typeface="Comic Sans MS" pitchFamily="66" charset="0"/>
            </a:endParaRPr>
          </a:p>
        </p:txBody>
      </p:sp>
      <p:sp>
        <p:nvSpPr>
          <p:cNvPr id="57" name="Rectangle 56"/>
          <p:cNvSpPr/>
          <p:nvPr/>
        </p:nvSpPr>
        <p:spPr>
          <a:xfrm>
            <a:off x="406564" y="6290846"/>
            <a:ext cx="1507144"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تکنیک بنتلی و هدمن</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80734" y="762000"/>
            <a:ext cx="3198311" cy="461665"/>
          </a:xfrm>
          <a:prstGeom prst="rect">
            <a:avLst/>
          </a:prstGeom>
          <a:ln w="28575">
            <a:solidFill>
              <a:schemeClr val="accent6">
                <a:lumMod val="50000"/>
              </a:schemeClr>
            </a:solidFill>
          </a:ln>
        </p:spPr>
        <p:txBody>
          <a:bodyPr wrap="none">
            <a:spAutoFit/>
          </a:bodyPr>
          <a:lstStyle/>
          <a:p>
            <a:pPr algn="r" rtl="1"/>
            <a:r>
              <a:rPr lang="fa-IR" sz="2400" dirty="0" smtClean="0">
                <a:cs typeface="B Homa" pitchFamily="2" charset="-78"/>
              </a:rPr>
              <a:t>منظرشهری ادارکی/ زمینه گرا</a:t>
            </a:r>
          </a:p>
        </p:txBody>
      </p:sp>
      <p:cxnSp>
        <p:nvCxnSpPr>
          <p:cNvPr id="4" name="Straight Connector 3"/>
          <p:cNvCxnSpPr/>
          <p:nvPr/>
        </p:nvCxnSpPr>
        <p:spPr>
          <a:xfrm rot="10800000" flipV="1">
            <a:off x="1371600" y="990600"/>
            <a:ext cx="3886200" cy="2"/>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914400" y="1447800"/>
            <a:ext cx="7543800" cy="4031873"/>
          </a:xfrm>
          <a:prstGeom prst="rect">
            <a:avLst/>
          </a:prstGeom>
          <a:noFill/>
        </p:spPr>
        <p:txBody>
          <a:bodyPr wrap="square" rtlCol="0">
            <a:spAutoFit/>
          </a:bodyPr>
          <a:lstStyle/>
          <a:p>
            <a:pPr algn="just" rtl="1">
              <a:lnSpc>
                <a:spcPct val="200000"/>
              </a:lnSpc>
            </a:pPr>
            <a:r>
              <a:rPr lang="fa-IR" sz="1600" dirty="0" smtClean="0">
                <a:cs typeface="B Homa" pitchFamily="2" charset="-78"/>
              </a:rPr>
              <a:t>ویژگی اصلی منظر شهری ادراکی/زمینه گرا آن است که به عنوان یک ”ساختار اجتماعی-فضایی“ مطرح می گردد.مفهوم منظر شهری در این الگو از مفهوم فضایی و سه بعدی فراتر رفته و با لحاظ گردیدن بعد ”معنا“ یک تحول چارچوبی از پارادایم ”فضا“ به پارادایم ”مکان“ صورت می گیرد.</a:t>
            </a:r>
          </a:p>
          <a:p>
            <a:pPr algn="just" rtl="1">
              <a:lnSpc>
                <a:spcPct val="200000"/>
              </a:lnSpc>
            </a:pPr>
            <a:r>
              <a:rPr lang="fa-IR" sz="1600" dirty="0" smtClean="0">
                <a:cs typeface="B Homa" pitchFamily="2" charset="-78"/>
              </a:rPr>
              <a:t>دیگر ویژگی های منظر شهری ادراکی/زمینه گرا:</a:t>
            </a:r>
          </a:p>
          <a:p>
            <a:pPr algn="just" rtl="1">
              <a:lnSpc>
                <a:spcPct val="200000"/>
              </a:lnSpc>
            </a:pPr>
            <a:r>
              <a:rPr lang="fa-IR" sz="1600" dirty="0" smtClean="0">
                <a:cs typeface="B Homa" pitchFamily="2" charset="-78"/>
              </a:rPr>
              <a:t>عمده شدن نقش ”بعد زمان“ و مسئله ی تعامل فضا و زمان در قالب حرکت</a:t>
            </a:r>
          </a:p>
          <a:p>
            <a:pPr algn="just" rtl="1">
              <a:lnSpc>
                <a:spcPct val="200000"/>
              </a:lnSpc>
            </a:pPr>
            <a:r>
              <a:rPr lang="fa-IR" sz="1600" dirty="0" smtClean="0">
                <a:cs typeface="B Homa" pitchFamily="2" charset="-78"/>
              </a:rPr>
              <a:t>طرح اهمیت مسئله ی ”حرکت“ در ارزیابی منظر شهری ، برای نخستین بار توسط گوردن کالن با نظریه ی ”دیدهای متوالی“ مورد تاکید قرار گرفت.</a:t>
            </a:r>
          </a:p>
          <a:p>
            <a:pPr algn="just" rtl="1">
              <a:lnSpc>
                <a:spcPct val="200000"/>
              </a:lnSpc>
            </a:pPr>
            <a:endParaRPr lang="fa-IR" sz="1600" dirty="0" smtClean="0">
              <a:cs typeface="B Mitra" pitchFamily="2" charset="-78"/>
            </a:endParaRPr>
          </a:p>
        </p:txBody>
      </p:sp>
      <p:sp>
        <p:nvSpPr>
          <p:cNvPr id="7" name="Rectangle 6"/>
          <p:cNvSpPr/>
          <p:nvPr/>
        </p:nvSpPr>
        <p:spPr>
          <a:xfrm>
            <a:off x="603900" y="6290846"/>
            <a:ext cx="137730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مفهوم منظر شهری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a:stCxn id="5" idx="1"/>
          </p:cNvCxnSpPr>
          <p:nvPr/>
        </p:nvCxnSpPr>
        <p:spPr>
          <a:xfrm rot="10800000">
            <a:off x="1219238" y="762083"/>
            <a:ext cx="2450106" cy="2151"/>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rot="10800000">
            <a:off x="1650012" y="6460124"/>
            <a:ext cx="6350996" cy="18477"/>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3669344" y="533400"/>
            <a:ext cx="5064207" cy="461665"/>
          </a:xfrm>
          <a:prstGeom prst="rect">
            <a:avLst/>
          </a:prstGeom>
        </p:spPr>
        <p:txBody>
          <a:bodyPr wrap="none">
            <a:spAutoFit/>
          </a:bodyPr>
          <a:lstStyle/>
          <a:p>
            <a:pPr algn="r" rtl="1"/>
            <a:r>
              <a:rPr lang="fa-IR" sz="2400" b="1" dirty="0" smtClean="0">
                <a:cs typeface="B Bardiya" pitchFamily="2" charset="-78"/>
              </a:rPr>
              <a:t>برداشت جداره خیابان منتظری- خط بام ، خط ترکیب</a:t>
            </a:r>
            <a:endParaRPr lang="en-US" sz="2400" b="1" dirty="0">
              <a:cs typeface="B Bardiya" pitchFamily="2" charset="-78"/>
            </a:endParaRPr>
          </a:p>
        </p:txBody>
      </p:sp>
      <p:pic>
        <p:nvPicPr>
          <p:cNvPr id="6" name="Picture 5" descr="jedare gharB.jpg"/>
          <p:cNvPicPr>
            <a:picLocks noChangeAspect="1"/>
          </p:cNvPicPr>
          <p:nvPr/>
        </p:nvPicPr>
        <p:blipFill>
          <a:blip r:embed="rId2" cstate="screen">
            <a:clrChange>
              <a:clrFrom>
                <a:srgbClr val="FFFFFF"/>
              </a:clrFrom>
              <a:clrTo>
                <a:srgbClr val="FFFFFF">
                  <a:alpha val="0"/>
                </a:srgbClr>
              </a:clrTo>
            </a:clrChange>
            <a:lum bright="-10000"/>
            <a:extLst>
              <a:ext uri="{28A0092B-C50C-407E-A947-70E740481C1C}">
                <a14:useLocalDpi xmlns:a14="http://schemas.microsoft.com/office/drawing/2010/main"/>
              </a:ext>
            </a:extLst>
          </a:blip>
          <a:srcRect/>
          <a:stretch>
            <a:fillRect/>
          </a:stretch>
        </p:blipFill>
        <p:spPr>
          <a:xfrm>
            <a:off x="-152400" y="937735"/>
            <a:ext cx="9286875" cy="838200"/>
          </a:xfrm>
          <a:prstGeom prst="rect">
            <a:avLst/>
          </a:prstGeom>
        </p:spPr>
      </p:pic>
      <p:pic>
        <p:nvPicPr>
          <p:cNvPr id="7" name="Picture 6" descr="khate baam 2.jpg"/>
          <p:cNvPicPr>
            <a:picLocks noChangeAspect="1"/>
          </p:cNvPicPr>
          <p:nvPr/>
        </p:nvPicPr>
        <p:blipFill>
          <a:blip r:embed="rId3" cstate="screen">
            <a:clrChange>
              <a:clrFrom>
                <a:srgbClr val="FFFFFF"/>
              </a:clrFrom>
              <a:clrTo>
                <a:srgbClr val="FFFFFF">
                  <a:alpha val="0"/>
                </a:srgbClr>
              </a:clrTo>
            </a:clrChange>
            <a:lum bright="-10000"/>
            <a:extLst>
              <a:ext uri="{28A0092B-C50C-407E-A947-70E740481C1C}">
                <a14:useLocalDpi xmlns:a14="http://schemas.microsoft.com/office/drawing/2010/main"/>
              </a:ext>
            </a:extLst>
          </a:blip>
          <a:srcRect/>
          <a:stretch>
            <a:fillRect/>
          </a:stretch>
        </p:blipFill>
        <p:spPr>
          <a:xfrm>
            <a:off x="95250" y="2233135"/>
            <a:ext cx="8586576" cy="1129606"/>
          </a:xfrm>
          <a:prstGeom prst="rect">
            <a:avLst/>
          </a:prstGeom>
          <a:ln w="12700" cap="sq">
            <a:solidFill>
              <a:srgbClr val="000000"/>
            </a:solidFill>
            <a:prstDash val="solid"/>
            <a:miter lim="800000"/>
          </a:ln>
          <a:effectLst/>
        </p:spPr>
      </p:pic>
      <p:sp>
        <p:nvSpPr>
          <p:cNvPr id="8" name="Rounded Rectangle 7"/>
          <p:cNvSpPr/>
          <p:nvPr/>
        </p:nvSpPr>
        <p:spPr>
          <a:xfrm>
            <a:off x="95250" y="1013941"/>
            <a:ext cx="4210050" cy="685799"/>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khate tarkib 2.jpg"/>
          <p:cNvPicPr>
            <a:picLocks noChangeAspect="1"/>
          </p:cNvPicPr>
          <p:nvPr/>
        </p:nvPicPr>
        <p:blipFill>
          <a:blip r:embed="rId4" cstate="screen">
            <a:clrChange>
              <a:clrFrom>
                <a:srgbClr val="FFFFFF"/>
              </a:clrFrom>
              <a:clrTo>
                <a:srgbClr val="FFFFFF">
                  <a:alpha val="0"/>
                </a:srgbClr>
              </a:clrTo>
            </a:clrChange>
            <a:lum bright="-10000"/>
            <a:extLst>
              <a:ext uri="{28A0092B-C50C-407E-A947-70E740481C1C}">
                <a14:useLocalDpi xmlns:a14="http://schemas.microsoft.com/office/drawing/2010/main"/>
              </a:ext>
            </a:extLst>
          </a:blip>
          <a:srcRect/>
          <a:stretch>
            <a:fillRect/>
          </a:stretch>
        </p:blipFill>
        <p:spPr>
          <a:xfrm>
            <a:off x="71843" y="4061935"/>
            <a:ext cx="8688386" cy="1371600"/>
          </a:xfrm>
          <a:prstGeom prst="rect">
            <a:avLst/>
          </a:prstGeom>
          <a:ln w="12700" cap="sq">
            <a:solidFill>
              <a:srgbClr val="000000"/>
            </a:solidFill>
            <a:prstDash val="solid"/>
            <a:miter lim="800000"/>
          </a:ln>
          <a:effectLst/>
        </p:spPr>
      </p:pic>
      <p:sp>
        <p:nvSpPr>
          <p:cNvPr id="11" name="Striped Right Arrow 10"/>
          <p:cNvSpPr/>
          <p:nvPr/>
        </p:nvSpPr>
        <p:spPr>
          <a:xfrm rot="5400000">
            <a:off x="1911462" y="1693276"/>
            <a:ext cx="412531" cy="577850"/>
          </a:xfrm>
          <a:prstGeom prst="stripedRightArrow">
            <a:avLst>
              <a:gd name="adj1" fmla="val 34080"/>
              <a:gd name="adj2" fmla="val 4801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2" name="Oval 11"/>
          <p:cNvSpPr/>
          <p:nvPr/>
        </p:nvSpPr>
        <p:spPr>
          <a:xfrm>
            <a:off x="7689850" y="3985735"/>
            <a:ext cx="577850" cy="68580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7227781" y="3604735"/>
            <a:ext cx="1485900" cy="307777"/>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pPr algn="ctr"/>
            <a:r>
              <a:rPr lang="en-US" sz="1400" dirty="0" smtClean="0">
                <a:latin typeface="Comic Sans MS" pitchFamily="66" charset="0"/>
              </a:rPr>
              <a:t>Roof line</a:t>
            </a:r>
            <a:endParaRPr lang="en-US" sz="1400" dirty="0">
              <a:latin typeface="Comic Sans MS" pitchFamily="66" charset="0"/>
            </a:endParaRPr>
          </a:p>
        </p:txBody>
      </p:sp>
      <p:cxnSp>
        <p:nvCxnSpPr>
          <p:cNvPr id="14" name="Straight Connector 13"/>
          <p:cNvCxnSpPr/>
          <p:nvPr/>
        </p:nvCxnSpPr>
        <p:spPr>
          <a:xfrm rot="5400000">
            <a:off x="8237431" y="3452335"/>
            <a:ext cx="457200" cy="0"/>
          </a:xfrm>
          <a:prstGeom prst="line">
            <a:avLst/>
          </a:prstGeom>
          <a:ln>
            <a:solidFill>
              <a:srgbClr val="FF0000"/>
            </a:solidFill>
          </a:ln>
          <a:effectLst/>
        </p:spPr>
        <p:style>
          <a:lnRef idx="2">
            <a:schemeClr val="accent2"/>
          </a:lnRef>
          <a:fillRef idx="0">
            <a:schemeClr val="accent2"/>
          </a:fillRef>
          <a:effectRef idx="1">
            <a:schemeClr val="accent2"/>
          </a:effectRef>
          <a:fontRef idx="minor">
            <a:schemeClr val="tx1"/>
          </a:fontRef>
        </p:style>
      </p:cxnSp>
      <p:cxnSp>
        <p:nvCxnSpPr>
          <p:cNvPr id="15" name="Straight Connector 14"/>
          <p:cNvCxnSpPr/>
          <p:nvPr/>
        </p:nvCxnSpPr>
        <p:spPr>
          <a:xfrm rot="5400000">
            <a:off x="8275531" y="4100035"/>
            <a:ext cx="381000" cy="0"/>
          </a:xfrm>
          <a:prstGeom prst="line">
            <a:avLst/>
          </a:prstGeom>
          <a:ln>
            <a:solidFill>
              <a:srgbClr val="FF0000"/>
            </a:solidFill>
          </a:ln>
          <a:effectLst/>
        </p:spPr>
        <p:style>
          <a:lnRef idx="2">
            <a:schemeClr val="accent2"/>
          </a:lnRef>
          <a:fillRef idx="0">
            <a:schemeClr val="accent2"/>
          </a:fillRef>
          <a:effectRef idx="1">
            <a:schemeClr val="accent2"/>
          </a:effectRef>
          <a:fontRef idx="minor">
            <a:schemeClr val="tx1"/>
          </a:fontRef>
        </p:style>
      </p:cxnSp>
      <p:sp>
        <p:nvSpPr>
          <p:cNvPr id="16" name="TextBox 15"/>
          <p:cNvSpPr txBox="1"/>
          <p:nvPr/>
        </p:nvSpPr>
        <p:spPr>
          <a:xfrm>
            <a:off x="7163458" y="5659163"/>
            <a:ext cx="1485900" cy="307777"/>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pPr algn="ctr"/>
            <a:r>
              <a:rPr lang="en-US" sz="1400" dirty="0" smtClean="0">
                <a:latin typeface="Comic Sans MS" pitchFamily="66" charset="0"/>
              </a:rPr>
              <a:t>line</a:t>
            </a:r>
            <a:endParaRPr lang="en-US" sz="1400" dirty="0">
              <a:latin typeface="Comic Sans MS" pitchFamily="66" charset="0"/>
            </a:endParaRPr>
          </a:p>
        </p:txBody>
      </p:sp>
      <p:cxnSp>
        <p:nvCxnSpPr>
          <p:cNvPr id="17" name="Straight Connector 16"/>
          <p:cNvCxnSpPr/>
          <p:nvPr/>
        </p:nvCxnSpPr>
        <p:spPr>
          <a:xfrm rot="5400000">
            <a:off x="8258508" y="5512365"/>
            <a:ext cx="457200" cy="0"/>
          </a:xfrm>
          <a:prstGeom prst="line">
            <a:avLst/>
          </a:prstGeom>
          <a:ln>
            <a:solidFill>
              <a:srgbClr val="FF0000"/>
            </a:solidFill>
          </a:ln>
          <a:effectLst/>
        </p:spPr>
        <p:style>
          <a:lnRef idx="2">
            <a:schemeClr val="accent2"/>
          </a:lnRef>
          <a:fillRef idx="0">
            <a:schemeClr val="accent2"/>
          </a:fillRef>
          <a:effectRef idx="1">
            <a:schemeClr val="accent2"/>
          </a:effectRef>
          <a:fontRef idx="minor">
            <a:schemeClr val="tx1"/>
          </a:fontRef>
        </p:style>
      </p:cxnSp>
      <p:sp>
        <p:nvSpPr>
          <p:cNvPr id="18" name="Rectangle 17"/>
          <p:cNvSpPr/>
          <p:nvPr/>
        </p:nvSpPr>
        <p:spPr>
          <a:xfrm>
            <a:off x="95250" y="5357336"/>
            <a:ext cx="4870450" cy="738664"/>
          </a:xfrm>
          <a:prstGeom prst="rect">
            <a:avLst/>
          </a:prstGeom>
          <a:ln>
            <a:noFill/>
          </a:ln>
        </p:spPr>
        <p:txBody>
          <a:bodyPr wrap="square">
            <a:spAutoFit/>
          </a:bodyPr>
          <a:lstStyle/>
          <a:p>
            <a:pPr rtl="1">
              <a:lnSpc>
                <a:spcPct val="150000"/>
              </a:lnSpc>
              <a:buFont typeface="Wingdings" pitchFamily="2" charset="2"/>
              <a:buChar char="§"/>
            </a:pPr>
            <a:r>
              <a:rPr lang="fa-IR" sz="1400" dirty="0" smtClean="0">
                <a:cs typeface="B Homa" pitchFamily="2" charset="-78"/>
              </a:rPr>
              <a:t> درخط ترکیب بخش دوم جبهه غربی خیابان منتظری ، برج چالقاب دیده می شود که سبب هویت و خوانایی آن شده است.</a:t>
            </a:r>
          </a:p>
        </p:txBody>
      </p:sp>
      <p:sp>
        <p:nvSpPr>
          <p:cNvPr id="19" name="TextBox 18"/>
          <p:cNvSpPr txBox="1"/>
          <p:nvPr/>
        </p:nvSpPr>
        <p:spPr>
          <a:xfrm>
            <a:off x="7150594" y="1623537"/>
            <a:ext cx="1485900" cy="307777"/>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pPr algn="ctr"/>
            <a:r>
              <a:rPr lang="en-US" sz="1400" dirty="0" smtClean="0">
                <a:latin typeface="Comic Sans MS" pitchFamily="66" charset="0"/>
              </a:rPr>
              <a:t>West Elevation</a:t>
            </a:r>
            <a:endParaRPr lang="en-US" sz="1400" dirty="0">
              <a:latin typeface="Comic Sans MS" pitchFamily="66" charset="0"/>
            </a:endParaRPr>
          </a:p>
        </p:txBody>
      </p:sp>
      <p:cxnSp>
        <p:nvCxnSpPr>
          <p:cNvPr id="20" name="Straight Connector 19"/>
          <p:cNvCxnSpPr/>
          <p:nvPr/>
        </p:nvCxnSpPr>
        <p:spPr>
          <a:xfrm rot="5400000">
            <a:off x="8204200" y="2156935"/>
            <a:ext cx="457200" cy="0"/>
          </a:xfrm>
          <a:prstGeom prst="line">
            <a:avLst/>
          </a:prstGeom>
          <a:ln>
            <a:solidFill>
              <a:srgbClr val="FF0000"/>
            </a:solidFill>
          </a:ln>
          <a:effectLst/>
        </p:spPr>
        <p:style>
          <a:lnRef idx="2">
            <a:schemeClr val="accent2"/>
          </a:lnRef>
          <a:fillRef idx="0">
            <a:schemeClr val="accent2"/>
          </a:fillRef>
          <a:effectRef idx="1">
            <a:schemeClr val="accent2"/>
          </a:effectRef>
          <a:fontRef idx="minor">
            <a:schemeClr val="tx1"/>
          </a:fontRef>
        </p:style>
      </p:cxnSp>
      <p:sp>
        <p:nvSpPr>
          <p:cNvPr id="21" name="Rectangle 20"/>
          <p:cNvSpPr/>
          <p:nvPr/>
        </p:nvSpPr>
        <p:spPr>
          <a:xfrm>
            <a:off x="406564" y="6290846"/>
            <a:ext cx="1507144"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تکنیک بنتلی و هدمن</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a:stCxn id="5" idx="1"/>
          </p:cNvCxnSpPr>
          <p:nvPr/>
        </p:nvCxnSpPr>
        <p:spPr>
          <a:xfrm rot="10800000">
            <a:off x="1219223" y="762059"/>
            <a:ext cx="3871985" cy="2175"/>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rot="10800000">
            <a:off x="1650012" y="6460124"/>
            <a:ext cx="6350996" cy="18477"/>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5091207" y="533400"/>
            <a:ext cx="3642344" cy="461665"/>
          </a:xfrm>
          <a:prstGeom prst="rect">
            <a:avLst/>
          </a:prstGeom>
        </p:spPr>
        <p:txBody>
          <a:bodyPr wrap="none">
            <a:spAutoFit/>
          </a:bodyPr>
          <a:lstStyle/>
          <a:p>
            <a:pPr algn="r" rtl="1"/>
            <a:r>
              <a:rPr lang="fa-IR" sz="2400" b="1" dirty="0" smtClean="0">
                <a:cs typeface="B Bardiya" pitchFamily="2" charset="-78"/>
              </a:rPr>
              <a:t>برداشت جداره خیابان منتظری- ریتم</a:t>
            </a:r>
            <a:endParaRPr lang="en-US" sz="2400" b="1" dirty="0">
              <a:cs typeface="B Bardiya" pitchFamily="2" charset="-78"/>
            </a:endParaRPr>
          </a:p>
        </p:txBody>
      </p:sp>
      <p:pic>
        <p:nvPicPr>
          <p:cNvPr id="6" name="Picture 5" descr="jedare gharB.jpg"/>
          <p:cNvPicPr>
            <a:picLocks noChangeAspect="1"/>
          </p:cNvPicPr>
          <p:nvPr/>
        </p:nvPicPr>
        <p:blipFill>
          <a:blip r:embed="rId2" cstate="screen">
            <a:clrChange>
              <a:clrFrom>
                <a:srgbClr val="FFFFFF"/>
              </a:clrFrom>
              <a:clrTo>
                <a:srgbClr val="FFFFFF">
                  <a:alpha val="0"/>
                </a:srgbClr>
              </a:clrTo>
            </a:clrChange>
            <a:lum bright="-10000"/>
            <a:extLst>
              <a:ext uri="{28A0092B-C50C-407E-A947-70E740481C1C}">
                <a14:useLocalDpi xmlns:a14="http://schemas.microsoft.com/office/drawing/2010/main"/>
              </a:ext>
            </a:extLst>
          </a:blip>
          <a:srcRect/>
          <a:stretch>
            <a:fillRect/>
          </a:stretch>
        </p:blipFill>
        <p:spPr>
          <a:xfrm>
            <a:off x="-38100" y="1013936"/>
            <a:ext cx="9286875" cy="838200"/>
          </a:xfrm>
          <a:prstGeom prst="rect">
            <a:avLst/>
          </a:prstGeom>
        </p:spPr>
      </p:pic>
      <p:sp>
        <p:nvSpPr>
          <p:cNvPr id="7" name="Rounded Rectangle 6"/>
          <p:cNvSpPr/>
          <p:nvPr/>
        </p:nvSpPr>
        <p:spPr>
          <a:xfrm>
            <a:off x="4171950" y="1013936"/>
            <a:ext cx="4870450" cy="6858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jedare2.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69950" y="2461736"/>
            <a:ext cx="7984286" cy="973140"/>
          </a:xfrm>
          <a:prstGeom prst="rect">
            <a:avLst/>
          </a:prstGeom>
        </p:spPr>
      </p:pic>
      <p:sp>
        <p:nvSpPr>
          <p:cNvPr id="9" name="Rounded Rectangle 8"/>
          <p:cNvSpPr/>
          <p:nvPr/>
        </p:nvSpPr>
        <p:spPr>
          <a:xfrm>
            <a:off x="787400" y="2385536"/>
            <a:ext cx="8172450" cy="1143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22"/>
          <p:cNvGrpSpPr/>
          <p:nvPr/>
        </p:nvGrpSpPr>
        <p:grpSpPr>
          <a:xfrm>
            <a:off x="539750" y="4214336"/>
            <a:ext cx="8832850" cy="2057400"/>
            <a:chOff x="1066799" y="3962400"/>
            <a:chExt cx="6895198" cy="1371600"/>
          </a:xfrm>
        </p:grpSpPr>
        <p:pic>
          <p:nvPicPr>
            <p:cNvPr id="12" name="Picture 11" descr="jedare gharB.jpg"/>
            <p:cNvPicPr>
              <a:picLocks noChangeAspect="1"/>
            </p:cNvPicPr>
            <p:nvPr/>
          </p:nvPicPr>
          <p:blipFill>
            <a:blip r:embed="rId4" cstate="screen">
              <a:clrChange>
                <a:clrFrom>
                  <a:srgbClr val="FFFFFF"/>
                </a:clrFrom>
                <a:clrTo>
                  <a:srgbClr val="FFFFFF">
                    <a:alpha val="0"/>
                  </a:srgbClr>
                </a:clrTo>
              </a:clrChange>
              <a:lum bright="-10000"/>
              <a:extLst>
                <a:ext uri="{28A0092B-C50C-407E-A947-70E740481C1C}">
                  <a14:useLocalDpi xmlns:a14="http://schemas.microsoft.com/office/drawing/2010/main"/>
                </a:ext>
              </a:extLst>
            </a:blip>
            <a:srcRect/>
            <a:stretch>
              <a:fillRect/>
            </a:stretch>
          </p:blipFill>
          <p:spPr>
            <a:xfrm>
              <a:off x="1066799" y="3962400"/>
              <a:ext cx="6895198" cy="1371600"/>
            </a:xfrm>
            <a:prstGeom prst="rect">
              <a:avLst/>
            </a:prstGeom>
          </p:spPr>
        </p:pic>
        <p:cxnSp>
          <p:nvCxnSpPr>
            <p:cNvPr id="13" name="Straight Connector 12"/>
            <p:cNvCxnSpPr/>
            <p:nvPr/>
          </p:nvCxnSpPr>
          <p:spPr>
            <a:xfrm rot="10800000">
              <a:off x="3733800" y="4419600"/>
              <a:ext cx="1447800" cy="0"/>
            </a:xfrm>
            <a:prstGeom prst="line">
              <a:avLst/>
            </a:prstGeom>
            <a:ln>
              <a:solidFill>
                <a:srgbClr val="FF6600"/>
              </a:solidFill>
            </a:ln>
          </p:spPr>
          <p:style>
            <a:lnRef idx="3">
              <a:schemeClr val="accent5"/>
            </a:lnRef>
            <a:fillRef idx="0">
              <a:schemeClr val="accent5"/>
            </a:fillRef>
            <a:effectRef idx="2">
              <a:schemeClr val="accent5"/>
            </a:effectRef>
            <a:fontRef idx="minor">
              <a:schemeClr val="tx1"/>
            </a:fontRef>
          </p:style>
        </p:cxnSp>
        <p:cxnSp>
          <p:nvCxnSpPr>
            <p:cNvPr id="14" name="Straight Connector 13"/>
            <p:cNvCxnSpPr/>
            <p:nvPr/>
          </p:nvCxnSpPr>
          <p:spPr>
            <a:xfrm rot="10800000">
              <a:off x="1143000" y="4572000"/>
              <a:ext cx="1447800" cy="0"/>
            </a:xfrm>
            <a:prstGeom prst="line">
              <a:avLst/>
            </a:prstGeom>
            <a:ln>
              <a:solidFill>
                <a:srgbClr val="FF6600"/>
              </a:solidFill>
            </a:ln>
          </p:spPr>
          <p:style>
            <a:lnRef idx="3">
              <a:schemeClr val="accent5"/>
            </a:lnRef>
            <a:fillRef idx="0">
              <a:schemeClr val="accent5"/>
            </a:fillRef>
            <a:effectRef idx="2">
              <a:schemeClr val="accent5"/>
            </a:effectRef>
            <a:fontRef idx="minor">
              <a:schemeClr val="tx1"/>
            </a:fontRef>
          </p:style>
        </p:cxnSp>
        <p:cxnSp>
          <p:nvCxnSpPr>
            <p:cNvPr id="15" name="Straight Connector 14"/>
            <p:cNvCxnSpPr/>
            <p:nvPr/>
          </p:nvCxnSpPr>
          <p:spPr>
            <a:xfrm rot="10800000">
              <a:off x="1143000" y="4419600"/>
              <a:ext cx="1447800" cy="0"/>
            </a:xfrm>
            <a:prstGeom prst="line">
              <a:avLst/>
            </a:prstGeom>
            <a:ln>
              <a:solidFill>
                <a:srgbClr val="FF6600"/>
              </a:solidFill>
            </a:ln>
          </p:spPr>
          <p:style>
            <a:lnRef idx="3">
              <a:schemeClr val="accent5"/>
            </a:lnRef>
            <a:fillRef idx="0">
              <a:schemeClr val="accent5"/>
            </a:fillRef>
            <a:effectRef idx="2">
              <a:schemeClr val="accent5"/>
            </a:effectRef>
            <a:fontRef idx="minor">
              <a:schemeClr val="tx1"/>
            </a:fontRef>
          </p:style>
        </p:cxnSp>
        <p:cxnSp>
          <p:nvCxnSpPr>
            <p:cNvPr id="16" name="Straight Connector 15"/>
            <p:cNvCxnSpPr/>
            <p:nvPr/>
          </p:nvCxnSpPr>
          <p:spPr>
            <a:xfrm rot="10800000">
              <a:off x="5293056" y="4419600"/>
              <a:ext cx="1981200" cy="0"/>
            </a:xfrm>
            <a:prstGeom prst="line">
              <a:avLst/>
            </a:prstGeom>
            <a:ln>
              <a:solidFill>
                <a:srgbClr val="FF6600"/>
              </a:solidFill>
            </a:ln>
          </p:spPr>
          <p:style>
            <a:lnRef idx="3">
              <a:schemeClr val="accent5"/>
            </a:lnRef>
            <a:fillRef idx="0">
              <a:schemeClr val="accent5"/>
            </a:fillRef>
            <a:effectRef idx="2">
              <a:schemeClr val="accent5"/>
            </a:effectRef>
            <a:fontRef idx="minor">
              <a:schemeClr val="tx1"/>
            </a:fontRef>
          </p:style>
        </p:cxnSp>
        <p:cxnSp>
          <p:nvCxnSpPr>
            <p:cNvPr id="17" name="Straight Connector 16"/>
            <p:cNvCxnSpPr/>
            <p:nvPr/>
          </p:nvCxnSpPr>
          <p:spPr>
            <a:xfrm rot="10800000">
              <a:off x="5257800" y="4191000"/>
              <a:ext cx="1981200" cy="0"/>
            </a:xfrm>
            <a:prstGeom prst="line">
              <a:avLst/>
            </a:prstGeom>
            <a:ln>
              <a:solidFill>
                <a:srgbClr val="FF6600"/>
              </a:solidFill>
            </a:ln>
          </p:spPr>
          <p:style>
            <a:lnRef idx="3">
              <a:schemeClr val="accent5"/>
            </a:lnRef>
            <a:fillRef idx="0">
              <a:schemeClr val="accent5"/>
            </a:fillRef>
            <a:effectRef idx="2">
              <a:schemeClr val="accent5"/>
            </a:effectRef>
            <a:fontRef idx="minor">
              <a:schemeClr val="tx1"/>
            </a:fontRef>
          </p:style>
        </p:cxnSp>
        <p:cxnSp>
          <p:nvCxnSpPr>
            <p:cNvPr id="18" name="Straight Connector 17"/>
            <p:cNvCxnSpPr/>
            <p:nvPr/>
          </p:nvCxnSpPr>
          <p:spPr>
            <a:xfrm rot="10800000">
              <a:off x="3782704" y="4267200"/>
              <a:ext cx="1447800" cy="0"/>
            </a:xfrm>
            <a:prstGeom prst="line">
              <a:avLst/>
            </a:prstGeom>
            <a:ln>
              <a:solidFill>
                <a:srgbClr val="FF6600"/>
              </a:solidFill>
            </a:ln>
          </p:spPr>
          <p:style>
            <a:lnRef idx="3">
              <a:schemeClr val="accent5"/>
            </a:lnRef>
            <a:fillRef idx="0">
              <a:schemeClr val="accent5"/>
            </a:fillRef>
            <a:effectRef idx="2">
              <a:schemeClr val="accent5"/>
            </a:effectRef>
            <a:fontRef idx="minor">
              <a:schemeClr val="tx1"/>
            </a:fontRef>
          </p:style>
        </p:cxnSp>
      </p:grpSp>
      <p:sp>
        <p:nvSpPr>
          <p:cNvPr id="19" name="Striped Right Arrow 18"/>
          <p:cNvSpPr/>
          <p:nvPr/>
        </p:nvSpPr>
        <p:spPr>
          <a:xfrm rot="5400000">
            <a:off x="5905613" y="1693277"/>
            <a:ext cx="412531" cy="577850"/>
          </a:xfrm>
          <a:prstGeom prst="stripedRightArrow">
            <a:avLst>
              <a:gd name="adj1" fmla="val 34080"/>
              <a:gd name="adj2" fmla="val 4801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20" name="Rectangle 19"/>
          <p:cNvSpPr/>
          <p:nvPr/>
        </p:nvSpPr>
        <p:spPr>
          <a:xfrm>
            <a:off x="3136900" y="5738336"/>
            <a:ext cx="5365750" cy="738664"/>
          </a:xfrm>
          <a:prstGeom prst="rect">
            <a:avLst/>
          </a:prstGeom>
          <a:ln>
            <a:noFill/>
          </a:ln>
        </p:spPr>
        <p:txBody>
          <a:bodyPr wrap="square">
            <a:spAutoFit/>
          </a:bodyPr>
          <a:lstStyle/>
          <a:p>
            <a:pPr rtl="1">
              <a:lnSpc>
                <a:spcPct val="150000"/>
              </a:lnSpc>
              <a:buFont typeface="Wingdings" pitchFamily="2" charset="2"/>
              <a:buChar char="§"/>
            </a:pPr>
            <a:r>
              <a:rPr lang="fa-IR" sz="1400" dirty="0" smtClean="0">
                <a:cs typeface="B Homa" pitchFamily="2" charset="-78"/>
              </a:rPr>
              <a:t>در جبهه غربی ریتم غالب نما ، ریتم افقی است. ترکیب واحدهای شمالی و جنوبی در کنار هم ، سبب ناهماهنگی خطوط نما در این جبهه شده است.</a:t>
            </a:r>
          </a:p>
        </p:txBody>
      </p:sp>
      <p:sp>
        <p:nvSpPr>
          <p:cNvPr id="21" name="TextBox 20"/>
          <p:cNvSpPr txBox="1"/>
          <p:nvPr/>
        </p:nvSpPr>
        <p:spPr>
          <a:xfrm>
            <a:off x="869950" y="1762368"/>
            <a:ext cx="1485900" cy="307777"/>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pPr algn="ctr"/>
            <a:r>
              <a:rPr lang="en-US" sz="1400" dirty="0" smtClean="0">
                <a:latin typeface="Comic Sans MS" pitchFamily="66" charset="0"/>
              </a:rPr>
              <a:t>West Elevation</a:t>
            </a:r>
            <a:endParaRPr lang="en-US" sz="1400" dirty="0">
              <a:latin typeface="Comic Sans MS" pitchFamily="66" charset="0"/>
            </a:endParaRPr>
          </a:p>
        </p:txBody>
      </p:sp>
      <p:sp>
        <p:nvSpPr>
          <p:cNvPr id="22" name="TextBox 21"/>
          <p:cNvSpPr txBox="1"/>
          <p:nvPr/>
        </p:nvSpPr>
        <p:spPr>
          <a:xfrm>
            <a:off x="850900" y="3757136"/>
            <a:ext cx="1485900" cy="307777"/>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pPr algn="ctr"/>
            <a:r>
              <a:rPr lang="en-US" sz="1400" dirty="0" smtClean="0">
                <a:latin typeface="Comic Sans MS" pitchFamily="66" charset="0"/>
              </a:rPr>
              <a:t>Rhythm</a:t>
            </a:r>
            <a:endParaRPr lang="en-US" sz="1400" dirty="0">
              <a:latin typeface="Comic Sans MS" pitchFamily="66" charset="0"/>
            </a:endParaRPr>
          </a:p>
        </p:txBody>
      </p:sp>
      <p:sp>
        <p:nvSpPr>
          <p:cNvPr id="23" name="Rectangle 22"/>
          <p:cNvSpPr/>
          <p:nvPr/>
        </p:nvSpPr>
        <p:spPr>
          <a:xfrm>
            <a:off x="406564" y="6290846"/>
            <a:ext cx="1507144"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تکنیک بنتلی و هدمن</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a:stCxn id="5" idx="1"/>
          </p:cNvCxnSpPr>
          <p:nvPr/>
        </p:nvCxnSpPr>
        <p:spPr>
          <a:xfrm rot="10800000">
            <a:off x="1219222" y="762061"/>
            <a:ext cx="3678022" cy="2173"/>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rot="10800000">
            <a:off x="1650012" y="6460124"/>
            <a:ext cx="6350996" cy="18477"/>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4897244" y="533400"/>
            <a:ext cx="3836307" cy="461665"/>
          </a:xfrm>
          <a:prstGeom prst="rect">
            <a:avLst/>
          </a:prstGeom>
        </p:spPr>
        <p:txBody>
          <a:bodyPr wrap="none">
            <a:spAutoFit/>
          </a:bodyPr>
          <a:lstStyle/>
          <a:p>
            <a:pPr algn="r" rtl="1"/>
            <a:r>
              <a:rPr lang="fa-IR" sz="2400" b="1" dirty="0" smtClean="0">
                <a:cs typeface="B Bardiya" pitchFamily="2" charset="-78"/>
              </a:rPr>
              <a:t>برداشت جداره خیابان منتظری- تخلخل</a:t>
            </a:r>
            <a:endParaRPr lang="en-US" sz="2400" b="1" dirty="0">
              <a:cs typeface="B Bardiya" pitchFamily="2" charset="-78"/>
            </a:endParaRPr>
          </a:p>
        </p:txBody>
      </p:sp>
      <p:pic>
        <p:nvPicPr>
          <p:cNvPr id="6" name="Picture 5" descr="takhalkhol.jpg"/>
          <p:cNvPicPr>
            <a:picLocks noChangeAspect="1"/>
          </p:cNvPicPr>
          <p:nvPr/>
        </p:nvPicPr>
        <p:blipFill>
          <a:blip r:embed="rId2" cstate="screen">
            <a:clrChange>
              <a:clrFrom>
                <a:srgbClr val="FFFFFF"/>
              </a:clrFrom>
              <a:clrTo>
                <a:srgbClr val="FFFFFF">
                  <a:alpha val="0"/>
                </a:srgbClr>
              </a:clrTo>
            </a:clrChange>
            <a:lum bright="-10000"/>
            <a:extLst>
              <a:ext uri="{28A0092B-C50C-407E-A947-70E740481C1C}">
                <a14:useLocalDpi xmlns:a14="http://schemas.microsoft.com/office/drawing/2010/main"/>
              </a:ext>
            </a:extLst>
          </a:blip>
          <a:srcRect/>
          <a:stretch>
            <a:fillRect/>
          </a:stretch>
        </p:blipFill>
        <p:spPr>
          <a:xfrm>
            <a:off x="479752" y="1706574"/>
            <a:ext cx="8050948" cy="660591"/>
          </a:xfrm>
          <a:prstGeom prst="rect">
            <a:avLst/>
          </a:prstGeom>
          <a:ln w="19050" cap="sq">
            <a:solidFill>
              <a:srgbClr val="000000"/>
            </a:solidFill>
            <a:prstDash val="solid"/>
            <a:miter lim="800000"/>
          </a:ln>
          <a:effectLst/>
        </p:spPr>
      </p:pic>
      <p:pic>
        <p:nvPicPr>
          <p:cNvPr id="7" name="Picture 6" descr="takhalkhol2.jpg"/>
          <p:cNvPicPr>
            <a:picLocks noChangeAspect="1"/>
          </p:cNvPicPr>
          <p:nvPr/>
        </p:nvPicPr>
        <p:blipFill>
          <a:blip r:embed="rId3" cstate="screen">
            <a:clrChange>
              <a:clrFrom>
                <a:srgbClr val="FFFFFF"/>
              </a:clrFrom>
              <a:clrTo>
                <a:srgbClr val="FFFFFF">
                  <a:alpha val="0"/>
                </a:srgbClr>
              </a:clrTo>
            </a:clrChange>
            <a:lum bright="-10000"/>
            <a:extLst>
              <a:ext uri="{28A0092B-C50C-407E-A947-70E740481C1C}">
                <a14:useLocalDpi xmlns:a14="http://schemas.microsoft.com/office/drawing/2010/main"/>
              </a:ext>
            </a:extLst>
          </a:blip>
          <a:srcRect/>
          <a:stretch>
            <a:fillRect/>
          </a:stretch>
        </p:blipFill>
        <p:spPr>
          <a:xfrm>
            <a:off x="67001" y="3595428"/>
            <a:ext cx="8674421" cy="600537"/>
          </a:xfrm>
          <a:prstGeom prst="rect">
            <a:avLst/>
          </a:prstGeom>
          <a:ln w="19050" cap="sq">
            <a:solidFill>
              <a:srgbClr val="000000"/>
            </a:solidFill>
            <a:prstDash val="solid"/>
            <a:miter lim="800000"/>
          </a:ln>
          <a:effectLst/>
        </p:spPr>
      </p:pic>
      <p:sp>
        <p:nvSpPr>
          <p:cNvPr id="8" name="TextBox 7"/>
          <p:cNvSpPr txBox="1"/>
          <p:nvPr/>
        </p:nvSpPr>
        <p:spPr>
          <a:xfrm>
            <a:off x="7467600" y="2895600"/>
            <a:ext cx="1050873" cy="307777"/>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pPr algn="ctr"/>
            <a:r>
              <a:rPr lang="en-US" sz="1400" dirty="0" smtClean="0">
                <a:latin typeface="Comic Sans MS" pitchFamily="66" charset="0"/>
              </a:rPr>
              <a:t>Concavity</a:t>
            </a:r>
            <a:endParaRPr lang="en-US" sz="1400" dirty="0">
              <a:latin typeface="Comic Sans MS" pitchFamily="66" charset="0"/>
            </a:endParaRPr>
          </a:p>
        </p:txBody>
      </p:sp>
      <p:sp>
        <p:nvSpPr>
          <p:cNvPr id="12" name="Rectangle 11"/>
          <p:cNvSpPr/>
          <p:nvPr/>
        </p:nvSpPr>
        <p:spPr>
          <a:xfrm>
            <a:off x="609600" y="4495800"/>
            <a:ext cx="4086728" cy="1384995"/>
          </a:xfrm>
          <a:prstGeom prst="rect">
            <a:avLst/>
          </a:prstGeom>
          <a:ln>
            <a:noFill/>
          </a:ln>
        </p:spPr>
        <p:txBody>
          <a:bodyPr wrap="square">
            <a:spAutoFit/>
          </a:bodyPr>
          <a:lstStyle/>
          <a:p>
            <a:pPr rtl="1">
              <a:lnSpc>
                <a:spcPct val="150000"/>
              </a:lnSpc>
              <a:buFont typeface="Wingdings" pitchFamily="2" charset="2"/>
              <a:buChar char="§"/>
            </a:pPr>
            <a:r>
              <a:rPr lang="fa-IR" sz="1400" dirty="0" smtClean="0">
                <a:cs typeface="B Homa" pitchFamily="2" charset="-78"/>
              </a:rPr>
              <a:t>در مقایسه دو جبهه غربی و شرقی می توان به این  نتیجه رسید که نسبت بین سطوح شفاف و کدر که در تخلخل دیده می شود در جبهه شرقی بیشتر از غربی است. بیشتر سطوح شفاف جبهه شرقی را بازشوهای خرده فروشی ها تشکیل می دهد.</a:t>
            </a:r>
          </a:p>
        </p:txBody>
      </p:sp>
      <p:sp>
        <p:nvSpPr>
          <p:cNvPr id="13" name="TextBox 12"/>
          <p:cNvSpPr txBox="1"/>
          <p:nvPr/>
        </p:nvSpPr>
        <p:spPr>
          <a:xfrm>
            <a:off x="7543800" y="1066800"/>
            <a:ext cx="1050873" cy="523220"/>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pPr algn="ctr"/>
            <a:r>
              <a:rPr lang="en-US" sz="1400" dirty="0" smtClean="0">
                <a:latin typeface="Comic Sans MS" pitchFamily="66" charset="0"/>
              </a:rPr>
              <a:t>West Elevation</a:t>
            </a:r>
            <a:endParaRPr lang="en-US" sz="1400" dirty="0">
              <a:latin typeface="Comic Sans MS" pitchFamily="66" charset="0"/>
            </a:endParaRPr>
          </a:p>
        </p:txBody>
      </p:sp>
      <p:sp>
        <p:nvSpPr>
          <p:cNvPr id="14" name="TextBox 13"/>
          <p:cNvSpPr txBox="1"/>
          <p:nvPr/>
        </p:nvSpPr>
        <p:spPr>
          <a:xfrm>
            <a:off x="7620000" y="4572000"/>
            <a:ext cx="1050873" cy="523220"/>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pPr algn="ctr"/>
            <a:r>
              <a:rPr lang="en-US" sz="1400" dirty="0" smtClean="0">
                <a:latin typeface="Comic Sans MS" pitchFamily="66" charset="0"/>
              </a:rPr>
              <a:t>East Elevation</a:t>
            </a:r>
            <a:endParaRPr lang="en-US" sz="1400" dirty="0">
              <a:latin typeface="Comic Sans MS" pitchFamily="66" charset="0"/>
            </a:endParaRPr>
          </a:p>
        </p:txBody>
      </p:sp>
      <p:sp>
        <p:nvSpPr>
          <p:cNvPr id="25" name="Rectangle 24"/>
          <p:cNvSpPr/>
          <p:nvPr/>
        </p:nvSpPr>
        <p:spPr>
          <a:xfrm>
            <a:off x="406564" y="6290846"/>
            <a:ext cx="1507144"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تکنیک بنتلی و هدمن</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a:stCxn id="5" idx="1"/>
          </p:cNvCxnSpPr>
          <p:nvPr/>
        </p:nvCxnSpPr>
        <p:spPr>
          <a:xfrm rot="10800000">
            <a:off x="1219226" y="762063"/>
            <a:ext cx="3501688" cy="2171"/>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Connector 3"/>
          <p:cNvCxnSpPr>
            <a:endCxn id="10" idx="3"/>
          </p:cNvCxnSpPr>
          <p:nvPr/>
        </p:nvCxnSpPr>
        <p:spPr>
          <a:xfrm rot="10800000">
            <a:off x="1913708" y="6460124"/>
            <a:ext cx="6087312" cy="18501"/>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4720914" y="533400"/>
            <a:ext cx="4012637" cy="461665"/>
          </a:xfrm>
          <a:prstGeom prst="rect">
            <a:avLst/>
          </a:prstGeom>
        </p:spPr>
        <p:txBody>
          <a:bodyPr wrap="none">
            <a:spAutoFit/>
          </a:bodyPr>
          <a:lstStyle/>
          <a:p>
            <a:pPr algn="r" rtl="1"/>
            <a:r>
              <a:rPr lang="fa-IR" sz="2400" b="1" dirty="0" smtClean="0">
                <a:cs typeface="B Bardiya" pitchFamily="2" charset="-78"/>
              </a:rPr>
              <a:t>برداشت جداره خیابان منتظری- بازشوها</a:t>
            </a:r>
            <a:endParaRPr lang="en-US" sz="2400" b="1" dirty="0">
              <a:cs typeface="B Bardiya" pitchFamily="2" charset="-78"/>
            </a:endParaRPr>
          </a:p>
        </p:txBody>
      </p:sp>
      <p:sp>
        <p:nvSpPr>
          <p:cNvPr id="10" name="Rectangle 9"/>
          <p:cNvSpPr/>
          <p:nvPr/>
        </p:nvSpPr>
        <p:spPr>
          <a:xfrm>
            <a:off x="406564" y="6290846"/>
            <a:ext cx="1507144"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تکنیک بنتلی و هدمن</a:t>
            </a:r>
            <a:endParaRPr lang="en-US" sz="1600" dirty="0">
              <a:latin typeface="Segoe UI" pitchFamily="34" charset="0"/>
              <a:cs typeface="B Bardiya" pitchFamily="2" charset="-78"/>
            </a:endParaRPr>
          </a:p>
        </p:txBody>
      </p:sp>
      <p:pic>
        <p:nvPicPr>
          <p:cNvPr id="6" name="Picture 5" descr="bazshoo.jpg"/>
          <p:cNvPicPr>
            <a:picLocks noChangeAspect="1"/>
          </p:cNvPicPr>
          <p:nvPr/>
        </p:nvPicPr>
        <p:blipFill>
          <a:blip r:embed="rId2" cstate="screen">
            <a:clrChange>
              <a:clrFrom>
                <a:srgbClr val="FFFFFF"/>
              </a:clrFrom>
              <a:clrTo>
                <a:srgbClr val="FFFFFF">
                  <a:alpha val="0"/>
                </a:srgbClr>
              </a:clrTo>
            </a:clrChange>
            <a:lum bright="-40000"/>
            <a:extLst>
              <a:ext uri="{28A0092B-C50C-407E-A947-70E740481C1C}">
                <a14:useLocalDpi xmlns:a14="http://schemas.microsoft.com/office/drawing/2010/main"/>
              </a:ext>
            </a:extLst>
          </a:blip>
          <a:srcRect/>
          <a:stretch>
            <a:fillRect/>
          </a:stretch>
        </p:blipFill>
        <p:spPr>
          <a:xfrm>
            <a:off x="228600" y="1500293"/>
            <a:ext cx="8705273" cy="785706"/>
          </a:xfrm>
          <a:prstGeom prst="rect">
            <a:avLst/>
          </a:prstGeom>
          <a:ln w="19050" cap="sq">
            <a:solidFill>
              <a:srgbClr val="000000"/>
            </a:solidFill>
            <a:prstDash val="solid"/>
            <a:miter lim="800000"/>
          </a:ln>
          <a:effectLst/>
        </p:spPr>
      </p:pic>
      <p:pic>
        <p:nvPicPr>
          <p:cNvPr id="7" name="Picture 6" descr="bazshoo2.jpg"/>
          <p:cNvPicPr>
            <a:picLocks noChangeAspect="1"/>
          </p:cNvPicPr>
          <p:nvPr/>
        </p:nvPicPr>
        <p:blipFill>
          <a:blip r:embed="rId3" cstate="screen">
            <a:clrChange>
              <a:clrFrom>
                <a:srgbClr val="FFFFFF"/>
              </a:clrFrom>
              <a:clrTo>
                <a:srgbClr val="FFFFFF">
                  <a:alpha val="0"/>
                </a:srgbClr>
              </a:clrTo>
            </a:clrChange>
            <a:lum bright="-40000"/>
            <a:extLst>
              <a:ext uri="{28A0092B-C50C-407E-A947-70E740481C1C}">
                <a14:useLocalDpi xmlns:a14="http://schemas.microsoft.com/office/drawing/2010/main"/>
              </a:ext>
            </a:extLst>
          </a:blip>
          <a:srcRect/>
          <a:stretch>
            <a:fillRect/>
          </a:stretch>
        </p:blipFill>
        <p:spPr>
          <a:xfrm>
            <a:off x="152400" y="3048000"/>
            <a:ext cx="8686800" cy="785706"/>
          </a:xfrm>
          <a:prstGeom prst="rect">
            <a:avLst/>
          </a:prstGeom>
          <a:ln w="19050" cap="sq">
            <a:solidFill>
              <a:srgbClr val="000000"/>
            </a:solidFill>
            <a:prstDash val="solid"/>
            <a:miter lim="800000"/>
          </a:ln>
          <a:effectLst/>
        </p:spPr>
      </p:pic>
      <p:sp>
        <p:nvSpPr>
          <p:cNvPr id="8" name="TextBox 7"/>
          <p:cNvSpPr txBox="1"/>
          <p:nvPr/>
        </p:nvSpPr>
        <p:spPr>
          <a:xfrm>
            <a:off x="304800" y="838200"/>
            <a:ext cx="1276773" cy="523220"/>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pPr algn="ctr"/>
            <a:r>
              <a:rPr lang="en-US" sz="1400" dirty="0" smtClean="0">
                <a:latin typeface="Comic Sans MS" pitchFamily="66" charset="0"/>
              </a:rPr>
              <a:t>West Elevation</a:t>
            </a:r>
            <a:endParaRPr lang="en-US" sz="1400" dirty="0">
              <a:latin typeface="Comic Sans MS" pitchFamily="66" charset="0"/>
            </a:endParaRPr>
          </a:p>
        </p:txBody>
      </p:sp>
      <p:sp>
        <p:nvSpPr>
          <p:cNvPr id="9" name="TextBox 8"/>
          <p:cNvSpPr txBox="1"/>
          <p:nvPr/>
        </p:nvSpPr>
        <p:spPr>
          <a:xfrm>
            <a:off x="7543800" y="4114800"/>
            <a:ext cx="1276773" cy="523220"/>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pPr algn="ctr"/>
            <a:r>
              <a:rPr lang="en-US" sz="1400" dirty="0" smtClean="0">
                <a:latin typeface="Comic Sans MS" pitchFamily="66" charset="0"/>
              </a:rPr>
              <a:t>East Elevation</a:t>
            </a:r>
            <a:endParaRPr lang="en-US" sz="1400" dirty="0">
              <a:latin typeface="Comic Sans MS" pitchFamily="66" charset="0"/>
            </a:endParaRPr>
          </a:p>
        </p:txBody>
      </p:sp>
      <p:sp>
        <p:nvSpPr>
          <p:cNvPr id="13" name="TextBox 12"/>
          <p:cNvSpPr txBox="1"/>
          <p:nvPr/>
        </p:nvSpPr>
        <p:spPr>
          <a:xfrm>
            <a:off x="7467600" y="2590800"/>
            <a:ext cx="1276773" cy="307777"/>
          </a:xfrm>
          <a:prstGeom prst="rect">
            <a:avLst/>
          </a:prstGeom>
          <a:solidFill>
            <a:schemeClr val="bg1"/>
          </a:solid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pPr algn="ctr"/>
            <a:r>
              <a:rPr lang="en-US" sz="1400" dirty="0" smtClean="0">
                <a:latin typeface="Comic Sans MS" pitchFamily="66" charset="0"/>
              </a:rPr>
              <a:t>Fenestration</a:t>
            </a:r>
            <a:endParaRPr lang="en-US" sz="1400" dirty="0">
              <a:latin typeface="Comic Sans MS" pitchFamily="66" charset="0"/>
            </a:endParaRPr>
          </a:p>
        </p:txBody>
      </p:sp>
      <p:sp>
        <p:nvSpPr>
          <p:cNvPr id="16" name="Rectangle 15"/>
          <p:cNvSpPr/>
          <p:nvPr/>
        </p:nvSpPr>
        <p:spPr>
          <a:xfrm>
            <a:off x="247651" y="4620519"/>
            <a:ext cx="4965230" cy="738664"/>
          </a:xfrm>
          <a:prstGeom prst="rect">
            <a:avLst/>
          </a:prstGeom>
          <a:ln>
            <a:noFill/>
          </a:ln>
        </p:spPr>
        <p:txBody>
          <a:bodyPr wrap="square">
            <a:spAutoFit/>
          </a:bodyPr>
          <a:lstStyle/>
          <a:p>
            <a:pPr rtl="1">
              <a:lnSpc>
                <a:spcPct val="150000"/>
              </a:lnSpc>
              <a:buFont typeface="Wingdings" pitchFamily="2" charset="2"/>
              <a:buChar char="§"/>
            </a:pPr>
            <a:r>
              <a:rPr lang="fa-IR" sz="1400" dirty="0" smtClean="0">
                <a:cs typeface="B Homa" pitchFamily="2" charset="-78"/>
              </a:rPr>
              <a:t>به دلیل پیروی جبهه شرقی از یک قانون مندی یکسان نسبت بازشوها در جبهه غربی از توزیع مناسب تری برخوردار است.</a:t>
            </a:r>
          </a:p>
        </p:txBody>
      </p:sp>
      <p:pic>
        <p:nvPicPr>
          <p:cNvPr id="17" name="Picture 16" descr="tarkib bandie panjere.jpg"/>
          <p:cNvPicPr>
            <a:picLocks noChangeAspect="1"/>
          </p:cNvPicPr>
          <p:nvPr/>
        </p:nvPicPr>
        <p:blipFill>
          <a:blip r:embed="rId4" cstate="screen">
            <a:clrChange>
              <a:clrFrom>
                <a:srgbClr val="FFFFFF"/>
              </a:clrFrom>
              <a:clrTo>
                <a:srgbClr val="FFFFFF">
                  <a:alpha val="0"/>
                </a:srgbClr>
              </a:clrTo>
            </a:clrChange>
            <a:lum contrast="40000"/>
            <a:extLst>
              <a:ext uri="{28A0092B-C50C-407E-A947-70E740481C1C}">
                <a14:useLocalDpi xmlns:a14="http://schemas.microsoft.com/office/drawing/2010/main"/>
              </a:ext>
            </a:extLst>
          </a:blip>
          <a:srcRect/>
          <a:stretch>
            <a:fillRect/>
          </a:stretch>
        </p:blipFill>
        <p:spPr>
          <a:xfrm>
            <a:off x="5794742" y="4974145"/>
            <a:ext cx="2255866" cy="1309510"/>
          </a:xfrm>
          <a:prstGeom prst="rect">
            <a:avLst/>
          </a:prstGeom>
          <a:ln w="38100" cap="sq">
            <a:solidFill>
              <a:srgbClr val="000000"/>
            </a:solidFill>
            <a:prstDash val="solid"/>
            <a:miter lim="800000"/>
          </a:ln>
          <a:effectLst>
            <a:outerShdw blurRad="50800" dist="38100" dir="2700000" algn="tl" rotWithShape="0">
              <a:prstClr val="black">
                <a:alpha val="40000"/>
              </a:prstClr>
            </a:outerShdw>
          </a:effectLst>
        </p:spPr>
      </p:pic>
      <p:cxnSp>
        <p:nvCxnSpPr>
          <p:cNvPr id="18" name="Straight Connector 17"/>
          <p:cNvCxnSpPr/>
          <p:nvPr/>
        </p:nvCxnSpPr>
        <p:spPr>
          <a:xfrm rot="16200000" flipH="1">
            <a:off x="5367337" y="5519737"/>
            <a:ext cx="1905000" cy="95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283200" y="5753100"/>
            <a:ext cx="316533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044950" y="5820946"/>
            <a:ext cx="993046" cy="307777"/>
          </a:xfrm>
          <a:prstGeom prst="rect">
            <a:avLst/>
          </a:prstGeom>
          <a:noFill/>
          <a:ln>
            <a:solidFill>
              <a:srgbClr val="00B0F0"/>
            </a:solidFill>
            <a:prstDash val="dash"/>
          </a:ln>
        </p:spPr>
        <p:txBody>
          <a:bodyPr wrap="square" rtlCol="0">
            <a:spAutoFit/>
          </a:bodyPr>
          <a:lstStyle/>
          <a:p>
            <a:pPr algn="r" rtl="1"/>
            <a:r>
              <a:rPr lang="fa-IR" sz="1400" dirty="0" smtClean="0">
                <a:latin typeface="Adobe Kaiti Std R" pitchFamily="18" charset="-128"/>
                <a:ea typeface="Adobe Kaiti Std R" pitchFamily="18" charset="-128"/>
                <a:cs typeface="B Homa" pitchFamily="2" charset="-78"/>
              </a:rPr>
              <a:t>محور افقی</a:t>
            </a:r>
          </a:p>
        </p:txBody>
      </p:sp>
      <p:sp>
        <p:nvSpPr>
          <p:cNvPr id="21" name="TextBox 20"/>
          <p:cNvSpPr txBox="1"/>
          <p:nvPr/>
        </p:nvSpPr>
        <p:spPr>
          <a:xfrm>
            <a:off x="6438900" y="4554121"/>
            <a:ext cx="993046" cy="307777"/>
          </a:xfrm>
          <a:prstGeom prst="rect">
            <a:avLst/>
          </a:prstGeom>
          <a:noFill/>
          <a:ln>
            <a:solidFill>
              <a:srgbClr val="00B0F0"/>
            </a:solidFill>
            <a:prstDash val="dash"/>
          </a:ln>
        </p:spPr>
        <p:txBody>
          <a:bodyPr wrap="square" rtlCol="0">
            <a:spAutoFit/>
          </a:bodyPr>
          <a:lstStyle/>
          <a:p>
            <a:pPr algn="r" rtl="1"/>
            <a:r>
              <a:rPr lang="fa-IR" sz="1400" dirty="0" smtClean="0">
                <a:latin typeface="Adobe Kaiti Std R" pitchFamily="18" charset="-128"/>
                <a:ea typeface="Adobe Kaiti Std R" pitchFamily="18" charset="-128"/>
                <a:cs typeface="B Homa" pitchFamily="2" charset="-78"/>
              </a:rPr>
              <a:t>محور عمودی</a:t>
            </a: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418160" y="2909248"/>
            <a:ext cx="2659040" cy="646331"/>
          </a:xfrm>
          <a:prstGeom prst="rect">
            <a:avLst/>
          </a:prstGeom>
          <a:noFill/>
          <a:effectLst>
            <a:outerShdw blurRad="50800" dist="38100" dir="2700000" algn="tl" rotWithShape="0">
              <a:prstClr val="black">
                <a:alpha val="40000"/>
              </a:prstClr>
            </a:outerShdw>
          </a:effectLst>
        </p:spPr>
        <p:txBody>
          <a:bodyPr wrap="square" rtlCol="0">
            <a:spAutoFit/>
          </a:bodyPr>
          <a:lstStyle/>
          <a:p>
            <a:r>
              <a:rPr lang="fa-IR" sz="3600" b="1" dirty="0" smtClean="0">
                <a:solidFill>
                  <a:schemeClr val="bg1"/>
                </a:solidFill>
                <a:cs typeface="B Bardiya" pitchFamily="2" charset="-78"/>
              </a:rPr>
              <a:t>نمونه موردی </a:t>
            </a:r>
            <a:endParaRPr lang="en-US" sz="3600" b="1" dirty="0">
              <a:solidFill>
                <a:schemeClr val="bg1"/>
              </a:solidFill>
              <a:cs typeface="B Bardiya" pitchFamily="2" charset="-78"/>
            </a:endParaRPr>
          </a:p>
        </p:txBody>
      </p:sp>
      <p:sp>
        <p:nvSpPr>
          <p:cNvPr id="5" name="Rectangle 4"/>
          <p:cNvSpPr/>
          <p:nvPr/>
        </p:nvSpPr>
        <p:spPr>
          <a:xfrm>
            <a:off x="3276600" y="3852707"/>
            <a:ext cx="2060179" cy="830997"/>
          </a:xfrm>
          <a:prstGeom prst="rect">
            <a:avLst/>
          </a:prstGeom>
          <a:ln>
            <a:noFill/>
          </a:ln>
        </p:spPr>
        <p:txBody>
          <a:bodyPr wrap="none">
            <a:spAutoFit/>
          </a:bodyPr>
          <a:lstStyle/>
          <a:p>
            <a:pPr algn="ctr"/>
            <a:r>
              <a:rPr lang="fa-IR" sz="2400"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rPr>
              <a:t>در رویکرد مشارکتی</a:t>
            </a:r>
          </a:p>
          <a:p>
            <a:pPr algn="r"/>
            <a:r>
              <a:rPr lang="fa-IR" sz="2400"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rPr>
              <a:t>شهر نیاسر</a:t>
            </a:r>
            <a:endParaRPr lang="en-US" sz="2400" dirty="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D:\urban-design\uni-isfahan\term2\kargah\miani\mahalat\talar.jpg"/>
          <p:cNvPicPr>
            <a:picLocks noChangeAspect="1" noChangeArrowheads="1"/>
          </p:cNvPicPr>
          <p:nvPr/>
        </p:nvPicPr>
        <p:blipFill>
          <a:blip r:embed="rId2" cstate="screen">
            <a:clrChange>
              <a:clrFrom>
                <a:srgbClr val="FFFFFF"/>
              </a:clrFrom>
              <a:clrTo>
                <a:srgbClr val="FFFFFF">
                  <a:alpha val="0"/>
                </a:srgbClr>
              </a:clrTo>
            </a:clrChange>
            <a:lum bright="-20000"/>
            <a:extLst>
              <a:ext uri="{28A0092B-C50C-407E-A947-70E740481C1C}">
                <a14:useLocalDpi xmlns:a14="http://schemas.microsoft.com/office/drawing/2010/main"/>
              </a:ext>
            </a:extLst>
          </a:blip>
          <a:srcRect/>
          <a:stretch>
            <a:fillRect/>
          </a:stretch>
        </p:blipFill>
        <p:spPr bwMode="auto">
          <a:xfrm>
            <a:off x="1600203" y="126996"/>
            <a:ext cx="7901607" cy="6731004"/>
          </a:xfrm>
          <a:prstGeom prst="rect">
            <a:avLst/>
          </a:prstGeom>
          <a:noFill/>
        </p:spPr>
      </p:pic>
      <p:cxnSp>
        <p:nvCxnSpPr>
          <p:cNvPr id="3" name="Straight Connector 2"/>
          <p:cNvCxnSpPr/>
          <p:nvPr/>
        </p:nvCxnSpPr>
        <p:spPr>
          <a:xfrm rot="10800000">
            <a:off x="228600" y="685801"/>
            <a:ext cx="4495800" cy="35466"/>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rot="10800000">
            <a:off x="1752600" y="6477000"/>
            <a:ext cx="6248400"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5439059" y="533400"/>
            <a:ext cx="3294492" cy="400110"/>
          </a:xfrm>
          <a:prstGeom prst="rect">
            <a:avLst/>
          </a:prstGeom>
        </p:spPr>
        <p:txBody>
          <a:bodyPr wrap="none">
            <a:spAutoFit/>
          </a:bodyPr>
          <a:lstStyle/>
          <a:p>
            <a:pPr algn="r" rtl="1"/>
            <a:r>
              <a:rPr lang="fa-IR" sz="2000" b="1" dirty="0" smtClean="0">
                <a:cs typeface="B Bardiya" pitchFamily="2" charset="-78"/>
              </a:rPr>
              <a:t>برداشت بصری محله تالار در شهر نیاسر</a:t>
            </a:r>
            <a:endParaRPr lang="en-US" sz="2000" b="1" dirty="0">
              <a:cs typeface="B Bardiya" pitchFamily="2" charset="-78"/>
            </a:endParaRPr>
          </a:p>
        </p:txBody>
      </p:sp>
      <p:sp>
        <p:nvSpPr>
          <p:cNvPr id="10" name="Rectangle 9"/>
          <p:cNvSpPr/>
          <p:nvPr/>
        </p:nvSpPr>
        <p:spPr>
          <a:xfrm>
            <a:off x="684680" y="6290846"/>
            <a:ext cx="950902"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تکنیک کالن</a:t>
            </a:r>
            <a:endParaRPr lang="en-US" sz="1600" dirty="0">
              <a:latin typeface="Segoe UI" pitchFamily="34" charset="0"/>
              <a:cs typeface="B Bardiya" pitchFamily="2" charset="-78"/>
            </a:endParaRPr>
          </a:p>
        </p:txBody>
      </p:sp>
      <p:pic>
        <p:nvPicPr>
          <p:cNvPr id="13" name="Picture 3" descr="D:\urban-design\uni-isfahan\term2\kargah\nnn\legend.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276600" y="2590800"/>
            <a:ext cx="1295400" cy="827030"/>
          </a:xfrm>
          <a:prstGeom prst="rect">
            <a:avLst/>
          </a:prstGeom>
          <a:noFill/>
        </p:spPr>
      </p:pic>
      <p:grpSp>
        <p:nvGrpSpPr>
          <p:cNvPr id="2" name="Group 13"/>
          <p:cNvGrpSpPr/>
          <p:nvPr/>
        </p:nvGrpSpPr>
        <p:grpSpPr>
          <a:xfrm>
            <a:off x="6629404" y="2890974"/>
            <a:ext cx="457200" cy="406312"/>
            <a:chOff x="7657514" y="1029286"/>
            <a:chExt cx="696351" cy="708074"/>
          </a:xfrm>
        </p:grpSpPr>
        <p:sp>
          <p:nvSpPr>
            <p:cNvPr id="15" name="Freeform 14"/>
            <p:cNvSpPr/>
            <p:nvPr/>
          </p:nvSpPr>
          <p:spPr>
            <a:xfrm>
              <a:off x="7657514" y="1029286"/>
              <a:ext cx="696351" cy="618978"/>
            </a:xfrm>
            <a:custGeom>
              <a:avLst/>
              <a:gdLst>
                <a:gd name="connsiteX0" fmla="*/ 37514 w 696351"/>
                <a:gd name="connsiteY0" fmla="*/ 377483 h 618978"/>
                <a:gd name="connsiteX1" fmla="*/ 79717 w 696351"/>
                <a:gd name="connsiteY1" fmla="*/ 110197 h 618978"/>
                <a:gd name="connsiteX2" fmla="*/ 459544 w 696351"/>
                <a:gd name="connsiteY2" fmla="*/ 53926 h 618978"/>
                <a:gd name="connsiteX3" fmla="*/ 670560 w 696351"/>
                <a:gd name="connsiteY3" fmla="*/ 433754 h 618978"/>
                <a:gd name="connsiteX4" fmla="*/ 304800 w 696351"/>
                <a:gd name="connsiteY4" fmla="*/ 602566 h 618978"/>
                <a:gd name="connsiteX5" fmla="*/ 37514 w 696351"/>
                <a:gd name="connsiteY5" fmla="*/ 377483 h 618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6351" h="618978">
                  <a:moveTo>
                    <a:pt x="37514" y="377483"/>
                  </a:moveTo>
                  <a:cubicBezTo>
                    <a:pt x="0" y="295422"/>
                    <a:pt x="9379" y="164123"/>
                    <a:pt x="79717" y="110197"/>
                  </a:cubicBezTo>
                  <a:cubicBezTo>
                    <a:pt x="150055" y="56271"/>
                    <a:pt x="361070" y="0"/>
                    <a:pt x="459544" y="53926"/>
                  </a:cubicBezTo>
                  <a:cubicBezTo>
                    <a:pt x="558018" y="107852"/>
                    <a:pt x="696351" y="342314"/>
                    <a:pt x="670560" y="433754"/>
                  </a:cubicBezTo>
                  <a:cubicBezTo>
                    <a:pt x="644769" y="525194"/>
                    <a:pt x="412652" y="618978"/>
                    <a:pt x="304800" y="602566"/>
                  </a:cubicBezTo>
                  <a:cubicBezTo>
                    <a:pt x="196948" y="586154"/>
                    <a:pt x="75028" y="459544"/>
                    <a:pt x="37514" y="377483"/>
                  </a:cubicBezTo>
                  <a:close/>
                </a:path>
              </a:pathLst>
            </a:custGeom>
            <a:noFill/>
            <a:ln>
              <a:solidFill>
                <a:srgbClr val="F575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7781778" y="1350498"/>
              <a:ext cx="434488" cy="386862"/>
            </a:xfrm>
            <a:custGeom>
              <a:avLst/>
              <a:gdLst>
                <a:gd name="connsiteX0" fmla="*/ 391551 w 391551"/>
                <a:gd name="connsiteY0" fmla="*/ 225084 h 386862"/>
                <a:gd name="connsiteX1" fmla="*/ 222739 w 391551"/>
                <a:gd name="connsiteY1" fmla="*/ 379828 h 386862"/>
                <a:gd name="connsiteX2" fmla="*/ 25791 w 391551"/>
                <a:gd name="connsiteY2" fmla="*/ 267287 h 386862"/>
                <a:gd name="connsiteX3" fmla="*/ 67994 w 391551"/>
                <a:gd name="connsiteY3" fmla="*/ 0 h 386862"/>
                <a:gd name="connsiteX4" fmla="*/ 67994 w 391551"/>
                <a:gd name="connsiteY4" fmla="*/ 0 h 386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51" h="386862">
                  <a:moveTo>
                    <a:pt x="391551" y="225084"/>
                  </a:moveTo>
                  <a:cubicBezTo>
                    <a:pt x="337625" y="298939"/>
                    <a:pt x="283699" y="372794"/>
                    <a:pt x="222739" y="379828"/>
                  </a:cubicBezTo>
                  <a:cubicBezTo>
                    <a:pt x="161779" y="386862"/>
                    <a:pt x="51582" y="330592"/>
                    <a:pt x="25791" y="267287"/>
                  </a:cubicBezTo>
                  <a:cubicBezTo>
                    <a:pt x="0" y="203982"/>
                    <a:pt x="67994" y="0"/>
                    <a:pt x="67994" y="0"/>
                  </a:cubicBezTo>
                  <a:lnTo>
                    <a:pt x="67994" y="0"/>
                  </a:lnTo>
                </a:path>
              </a:pathLst>
            </a:custGeom>
            <a:ln w="28575">
              <a:solidFill>
                <a:srgbClr val="F5750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pic>
          <p:nvPicPr>
            <p:cNvPr id="17" name="Picture 3" descr="D:\urban-design\uni-isfahan\term2\kargah\nnn\legend.jpg"/>
            <p:cNvPicPr>
              <a:picLocks noChangeAspect="1" noChangeArrowheads="1"/>
            </p:cNvPicPr>
            <p:nvPr/>
          </p:nvPicPr>
          <p:blipFill>
            <a:blip r:embed="rId4" cstate="screen">
              <a:clrChange>
                <a:clrFrom>
                  <a:srgbClr val="FFFFFF"/>
                </a:clrFrom>
                <a:clrTo>
                  <a:srgbClr val="FFFFFF">
                    <a:alpha val="0"/>
                  </a:srgbClr>
                </a:clrTo>
              </a:clrChange>
              <a:duotone>
                <a:prstClr val="black"/>
                <a:srgbClr val="F5750B">
                  <a:tint val="45000"/>
                  <a:satMod val="400000"/>
                </a:srgbClr>
              </a:duotone>
              <a:extLst>
                <a:ext uri="{28A0092B-C50C-407E-A947-70E740481C1C}">
                  <a14:useLocalDpi xmlns:a14="http://schemas.microsoft.com/office/drawing/2010/main"/>
                </a:ext>
              </a:extLst>
            </a:blip>
            <a:srcRect/>
            <a:stretch>
              <a:fillRect/>
            </a:stretch>
          </p:blipFill>
          <p:spPr bwMode="auto">
            <a:xfrm>
              <a:off x="7665869" y="1212562"/>
              <a:ext cx="405615" cy="258959"/>
            </a:xfrm>
            <a:prstGeom prst="rect">
              <a:avLst/>
            </a:prstGeom>
            <a:noFill/>
          </p:spPr>
        </p:pic>
      </p:grpSp>
      <p:grpSp>
        <p:nvGrpSpPr>
          <p:cNvPr id="6" name="Group 17"/>
          <p:cNvGrpSpPr/>
          <p:nvPr/>
        </p:nvGrpSpPr>
        <p:grpSpPr>
          <a:xfrm>
            <a:off x="5715001" y="3962400"/>
            <a:ext cx="457200" cy="406312"/>
            <a:chOff x="7657514" y="1029286"/>
            <a:chExt cx="696351" cy="708074"/>
          </a:xfrm>
        </p:grpSpPr>
        <p:sp>
          <p:nvSpPr>
            <p:cNvPr id="19" name="Freeform 18"/>
            <p:cNvSpPr/>
            <p:nvPr/>
          </p:nvSpPr>
          <p:spPr>
            <a:xfrm>
              <a:off x="7657514" y="1029286"/>
              <a:ext cx="696351" cy="618978"/>
            </a:xfrm>
            <a:custGeom>
              <a:avLst/>
              <a:gdLst>
                <a:gd name="connsiteX0" fmla="*/ 37514 w 696351"/>
                <a:gd name="connsiteY0" fmla="*/ 377483 h 618978"/>
                <a:gd name="connsiteX1" fmla="*/ 79717 w 696351"/>
                <a:gd name="connsiteY1" fmla="*/ 110197 h 618978"/>
                <a:gd name="connsiteX2" fmla="*/ 459544 w 696351"/>
                <a:gd name="connsiteY2" fmla="*/ 53926 h 618978"/>
                <a:gd name="connsiteX3" fmla="*/ 670560 w 696351"/>
                <a:gd name="connsiteY3" fmla="*/ 433754 h 618978"/>
                <a:gd name="connsiteX4" fmla="*/ 304800 w 696351"/>
                <a:gd name="connsiteY4" fmla="*/ 602566 h 618978"/>
                <a:gd name="connsiteX5" fmla="*/ 37514 w 696351"/>
                <a:gd name="connsiteY5" fmla="*/ 377483 h 618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6351" h="618978">
                  <a:moveTo>
                    <a:pt x="37514" y="377483"/>
                  </a:moveTo>
                  <a:cubicBezTo>
                    <a:pt x="0" y="295422"/>
                    <a:pt x="9379" y="164123"/>
                    <a:pt x="79717" y="110197"/>
                  </a:cubicBezTo>
                  <a:cubicBezTo>
                    <a:pt x="150055" y="56271"/>
                    <a:pt x="361070" y="0"/>
                    <a:pt x="459544" y="53926"/>
                  </a:cubicBezTo>
                  <a:cubicBezTo>
                    <a:pt x="558018" y="107852"/>
                    <a:pt x="696351" y="342314"/>
                    <a:pt x="670560" y="433754"/>
                  </a:cubicBezTo>
                  <a:cubicBezTo>
                    <a:pt x="644769" y="525194"/>
                    <a:pt x="412652" y="618978"/>
                    <a:pt x="304800" y="602566"/>
                  </a:cubicBezTo>
                  <a:cubicBezTo>
                    <a:pt x="196948" y="586154"/>
                    <a:pt x="75028" y="459544"/>
                    <a:pt x="37514" y="377483"/>
                  </a:cubicBezTo>
                  <a:close/>
                </a:path>
              </a:pathLst>
            </a:custGeom>
            <a:noFill/>
            <a:ln>
              <a:solidFill>
                <a:srgbClr val="F575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a:off x="7781778" y="1350498"/>
              <a:ext cx="434488" cy="386862"/>
            </a:xfrm>
            <a:custGeom>
              <a:avLst/>
              <a:gdLst>
                <a:gd name="connsiteX0" fmla="*/ 391551 w 391551"/>
                <a:gd name="connsiteY0" fmla="*/ 225084 h 386862"/>
                <a:gd name="connsiteX1" fmla="*/ 222739 w 391551"/>
                <a:gd name="connsiteY1" fmla="*/ 379828 h 386862"/>
                <a:gd name="connsiteX2" fmla="*/ 25791 w 391551"/>
                <a:gd name="connsiteY2" fmla="*/ 267287 h 386862"/>
                <a:gd name="connsiteX3" fmla="*/ 67994 w 391551"/>
                <a:gd name="connsiteY3" fmla="*/ 0 h 386862"/>
                <a:gd name="connsiteX4" fmla="*/ 67994 w 391551"/>
                <a:gd name="connsiteY4" fmla="*/ 0 h 386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51" h="386862">
                  <a:moveTo>
                    <a:pt x="391551" y="225084"/>
                  </a:moveTo>
                  <a:cubicBezTo>
                    <a:pt x="337625" y="298939"/>
                    <a:pt x="283699" y="372794"/>
                    <a:pt x="222739" y="379828"/>
                  </a:cubicBezTo>
                  <a:cubicBezTo>
                    <a:pt x="161779" y="386862"/>
                    <a:pt x="51582" y="330592"/>
                    <a:pt x="25791" y="267287"/>
                  </a:cubicBezTo>
                  <a:cubicBezTo>
                    <a:pt x="0" y="203982"/>
                    <a:pt x="67994" y="0"/>
                    <a:pt x="67994" y="0"/>
                  </a:cubicBezTo>
                  <a:lnTo>
                    <a:pt x="67994" y="0"/>
                  </a:lnTo>
                </a:path>
              </a:pathLst>
            </a:custGeom>
            <a:ln w="28575">
              <a:solidFill>
                <a:srgbClr val="F5750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pic>
          <p:nvPicPr>
            <p:cNvPr id="21" name="Picture 3" descr="D:\urban-design\uni-isfahan\term2\kargah\nnn\legend.jpg"/>
            <p:cNvPicPr>
              <a:picLocks noChangeAspect="1" noChangeArrowheads="1"/>
            </p:cNvPicPr>
            <p:nvPr/>
          </p:nvPicPr>
          <p:blipFill>
            <a:blip r:embed="rId4" cstate="screen">
              <a:clrChange>
                <a:clrFrom>
                  <a:srgbClr val="FFFFFF"/>
                </a:clrFrom>
                <a:clrTo>
                  <a:srgbClr val="FFFFFF">
                    <a:alpha val="0"/>
                  </a:srgbClr>
                </a:clrTo>
              </a:clrChange>
              <a:duotone>
                <a:prstClr val="black"/>
                <a:srgbClr val="F5750B">
                  <a:tint val="45000"/>
                  <a:satMod val="400000"/>
                </a:srgbClr>
              </a:duotone>
              <a:extLst>
                <a:ext uri="{28A0092B-C50C-407E-A947-70E740481C1C}">
                  <a14:useLocalDpi xmlns:a14="http://schemas.microsoft.com/office/drawing/2010/main"/>
                </a:ext>
              </a:extLst>
            </a:blip>
            <a:srcRect/>
            <a:stretch>
              <a:fillRect/>
            </a:stretch>
          </p:blipFill>
          <p:spPr bwMode="auto">
            <a:xfrm>
              <a:off x="7665869" y="1212562"/>
              <a:ext cx="405615" cy="258959"/>
            </a:xfrm>
            <a:prstGeom prst="rect">
              <a:avLst/>
            </a:prstGeom>
            <a:noFill/>
          </p:spPr>
        </p:pic>
      </p:grpSp>
      <p:grpSp>
        <p:nvGrpSpPr>
          <p:cNvPr id="7" name="Group 21"/>
          <p:cNvGrpSpPr/>
          <p:nvPr/>
        </p:nvGrpSpPr>
        <p:grpSpPr>
          <a:xfrm>
            <a:off x="4191000" y="2895600"/>
            <a:ext cx="457200" cy="406312"/>
            <a:chOff x="7657514" y="1029286"/>
            <a:chExt cx="696351" cy="708074"/>
          </a:xfrm>
        </p:grpSpPr>
        <p:sp>
          <p:nvSpPr>
            <p:cNvPr id="23" name="Freeform 22"/>
            <p:cNvSpPr/>
            <p:nvPr/>
          </p:nvSpPr>
          <p:spPr>
            <a:xfrm>
              <a:off x="7657514" y="1029286"/>
              <a:ext cx="696351" cy="618978"/>
            </a:xfrm>
            <a:custGeom>
              <a:avLst/>
              <a:gdLst>
                <a:gd name="connsiteX0" fmla="*/ 37514 w 696351"/>
                <a:gd name="connsiteY0" fmla="*/ 377483 h 618978"/>
                <a:gd name="connsiteX1" fmla="*/ 79717 w 696351"/>
                <a:gd name="connsiteY1" fmla="*/ 110197 h 618978"/>
                <a:gd name="connsiteX2" fmla="*/ 459544 w 696351"/>
                <a:gd name="connsiteY2" fmla="*/ 53926 h 618978"/>
                <a:gd name="connsiteX3" fmla="*/ 670560 w 696351"/>
                <a:gd name="connsiteY3" fmla="*/ 433754 h 618978"/>
                <a:gd name="connsiteX4" fmla="*/ 304800 w 696351"/>
                <a:gd name="connsiteY4" fmla="*/ 602566 h 618978"/>
                <a:gd name="connsiteX5" fmla="*/ 37514 w 696351"/>
                <a:gd name="connsiteY5" fmla="*/ 377483 h 618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6351" h="618978">
                  <a:moveTo>
                    <a:pt x="37514" y="377483"/>
                  </a:moveTo>
                  <a:cubicBezTo>
                    <a:pt x="0" y="295422"/>
                    <a:pt x="9379" y="164123"/>
                    <a:pt x="79717" y="110197"/>
                  </a:cubicBezTo>
                  <a:cubicBezTo>
                    <a:pt x="150055" y="56271"/>
                    <a:pt x="361070" y="0"/>
                    <a:pt x="459544" y="53926"/>
                  </a:cubicBezTo>
                  <a:cubicBezTo>
                    <a:pt x="558018" y="107852"/>
                    <a:pt x="696351" y="342314"/>
                    <a:pt x="670560" y="433754"/>
                  </a:cubicBezTo>
                  <a:cubicBezTo>
                    <a:pt x="644769" y="525194"/>
                    <a:pt x="412652" y="618978"/>
                    <a:pt x="304800" y="602566"/>
                  </a:cubicBezTo>
                  <a:cubicBezTo>
                    <a:pt x="196948" y="586154"/>
                    <a:pt x="75028" y="459544"/>
                    <a:pt x="37514" y="377483"/>
                  </a:cubicBezTo>
                  <a:close/>
                </a:path>
              </a:pathLst>
            </a:custGeom>
            <a:noFill/>
            <a:ln>
              <a:solidFill>
                <a:srgbClr val="F575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3"/>
            <p:cNvSpPr/>
            <p:nvPr/>
          </p:nvSpPr>
          <p:spPr>
            <a:xfrm>
              <a:off x="7781778" y="1350498"/>
              <a:ext cx="434488" cy="386862"/>
            </a:xfrm>
            <a:custGeom>
              <a:avLst/>
              <a:gdLst>
                <a:gd name="connsiteX0" fmla="*/ 391551 w 391551"/>
                <a:gd name="connsiteY0" fmla="*/ 225084 h 386862"/>
                <a:gd name="connsiteX1" fmla="*/ 222739 w 391551"/>
                <a:gd name="connsiteY1" fmla="*/ 379828 h 386862"/>
                <a:gd name="connsiteX2" fmla="*/ 25791 w 391551"/>
                <a:gd name="connsiteY2" fmla="*/ 267287 h 386862"/>
                <a:gd name="connsiteX3" fmla="*/ 67994 w 391551"/>
                <a:gd name="connsiteY3" fmla="*/ 0 h 386862"/>
                <a:gd name="connsiteX4" fmla="*/ 67994 w 391551"/>
                <a:gd name="connsiteY4" fmla="*/ 0 h 386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51" h="386862">
                  <a:moveTo>
                    <a:pt x="391551" y="225084"/>
                  </a:moveTo>
                  <a:cubicBezTo>
                    <a:pt x="337625" y="298939"/>
                    <a:pt x="283699" y="372794"/>
                    <a:pt x="222739" y="379828"/>
                  </a:cubicBezTo>
                  <a:cubicBezTo>
                    <a:pt x="161779" y="386862"/>
                    <a:pt x="51582" y="330592"/>
                    <a:pt x="25791" y="267287"/>
                  </a:cubicBezTo>
                  <a:cubicBezTo>
                    <a:pt x="0" y="203982"/>
                    <a:pt x="67994" y="0"/>
                    <a:pt x="67994" y="0"/>
                  </a:cubicBezTo>
                  <a:lnTo>
                    <a:pt x="67994" y="0"/>
                  </a:lnTo>
                </a:path>
              </a:pathLst>
            </a:custGeom>
            <a:ln w="28575">
              <a:solidFill>
                <a:srgbClr val="F5750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pic>
          <p:nvPicPr>
            <p:cNvPr id="25" name="Picture 3" descr="D:\urban-design\uni-isfahan\term2\kargah\nnn\legend.jpg"/>
            <p:cNvPicPr>
              <a:picLocks noChangeAspect="1" noChangeArrowheads="1"/>
            </p:cNvPicPr>
            <p:nvPr/>
          </p:nvPicPr>
          <p:blipFill>
            <a:blip r:embed="rId4" cstate="screen">
              <a:clrChange>
                <a:clrFrom>
                  <a:srgbClr val="FFFFFF"/>
                </a:clrFrom>
                <a:clrTo>
                  <a:srgbClr val="FFFFFF">
                    <a:alpha val="0"/>
                  </a:srgbClr>
                </a:clrTo>
              </a:clrChange>
              <a:duotone>
                <a:prstClr val="black"/>
                <a:srgbClr val="F5750B">
                  <a:tint val="45000"/>
                  <a:satMod val="400000"/>
                </a:srgbClr>
              </a:duotone>
              <a:extLst>
                <a:ext uri="{28A0092B-C50C-407E-A947-70E740481C1C}">
                  <a14:useLocalDpi xmlns:a14="http://schemas.microsoft.com/office/drawing/2010/main"/>
                </a:ext>
              </a:extLst>
            </a:blip>
            <a:srcRect/>
            <a:stretch>
              <a:fillRect/>
            </a:stretch>
          </p:blipFill>
          <p:spPr bwMode="auto">
            <a:xfrm>
              <a:off x="7665869" y="1212562"/>
              <a:ext cx="405615" cy="258959"/>
            </a:xfrm>
            <a:prstGeom prst="rect">
              <a:avLst/>
            </a:prstGeom>
            <a:noFill/>
          </p:spPr>
        </p:pic>
      </p:grpSp>
      <p:pic>
        <p:nvPicPr>
          <p:cNvPr id="26" name="Picture 3" descr="D:\urban-design\uni-isfahan\term2\kargah\nnn\legend.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010400" y="2438400"/>
            <a:ext cx="1295400" cy="827030"/>
          </a:xfrm>
          <a:prstGeom prst="rect">
            <a:avLst/>
          </a:prstGeom>
          <a:noFill/>
        </p:spPr>
      </p:pic>
      <p:pic>
        <p:nvPicPr>
          <p:cNvPr id="27" name="Picture 3" descr="D:\urban-design\uni-isfahan\term2\kargah\nnn\legend.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934200" y="1676400"/>
            <a:ext cx="1295400" cy="827030"/>
          </a:xfrm>
          <a:prstGeom prst="rect">
            <a:avLst/>
          </a:prstGeom>
          <a:noFill/>
        </p:spPr>
      </p:pic>
      <p:pic>
        <p:nvPicPr>
          <p:cNvPr id="28" name="Picture 3" descr="D:\urban-design\uni-isfahan\term2\kargah\nnn\legend.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495800" y="2971800"/>
            <a:ext cx="937338" cy="598430"/>
          </a:xfrm>
          <a:prstGeom prst="rect">
            <a:avLst/>
          </a:prstGeom>
          <a:noFill/>
        </p:spPr>
      </p:pic>
      <p:pic>
        <p:nvPicPr>
          <p:cNvPr id="29" name="Picture 2" descr="D:\urban-design\uni-isfahan\term2\kargah\miani\mahalat\talar.jpg"/>
          <p:cNvPicPr>
            <a:picLocks noChangeAspect="1" noChangeArrowheads="1"/>
          </p:cNvPicPr>
          <p:nvPr/>
        </p:nvPicPr>
        <p:blipFill>
          <a:blip r:embed="rId6" cstate="screen">
            <a:clrChange>
              <a:clrFrom>
                <a:srgbClr val="FFFFFF"/>
              </a:clrFrom>
              <a:clrTo>
                <a:srgbClr val="FFFFFF">
                  <a:alpha val="0"/>
                </a:srgbClr>
              </a:clrTo>
            </a:clrChange>
            <a:lum bright="-20000"/>
            <a:extLst>
              <a:ext uri="{28A0092B-C50C-407E-A947-70E740481C1C}">
                <a14:useLocalDpi xmlns:a14="http://schemas.microsoft.com/office/drawing/2010/main"/>
              </a:ext>
            </a:extLst>
          </a:blip>
          <a:srcRect/>
          <a:stretch>
            <a:fillRect/>
          </a:stretch>
        </p:blipFill>
        <p:spPr bwMode="auto">
          <a:xfrm>
            <a:off x="304804" y="914400"/>
            <a:ext cx="2090057" cy="3657600"/>
          </a:xfrm>
          <a:prstGeom prst="rect">
            <a:avLst/>
          </a:prstGeom>
          <a:ln w="28575" cap="sq">
            <a:solidFill>
              <a:srgbClr val="000000"/>
            </a:solidFill>
            <a:prstDash val="solid"/>
            <a:miter lim="800000"/>
          </a:ln>
          <a:effectLst>
            <a:outerShdw blurRad="50800" dist="38100" dir="2700000" algn="tl" rotWithShape="0">
              <a:srgbClr val="000000">
                <a:alpha val="43000"/>
              </a:srgbClr>
            </a:outerShdw>
          </a:effectLst>
        </p:spPr>
      </p:pic>
      <p:grpSp>
        <p:nvGrpSpPr>
          <p:cNvPr id="8" name="Group 29"/>
          <p:cNvGrpSpPr/>
          <p:nvPr/>
        </p:nvGrpSpPr>
        <p:grpSpPr>
          <a:xfrm>
            <a:off x="4953003" y="3429000"/>
            <a:ext cx="457200" cy="406312"/>
            <a:chOff x="7657514" y="1029286"/>
            <a:chExt cx="696351" cy="708074"/>
          </a:xfrm>
        </p:grpSpPr>
        <p:sp>
          <p:nvSpPr>
            <p:cNvPr id="31" name="Freeform 30"/>
            <p:cNvSpPr/>
            <p:nvPr/>
          </p:nvSpPr>
          <p:spPr>
            <a:xfrm>
              <a:off x="7657514" y="1029286"/>
              <a:ext cx="696351" cy="618978"/>
            </a:xfrm>
            <a:custGeom>
              <a:avLst/>
              <a:gdLst>
                <a:gd name="connsiteX0" fmla="*/ 37514 w 696351"/>
                <a:gd name="connsiteY0" fmla="*/ 377483 h 618978"/>
                <a:gd name="connsiteX1" fmla="*/ 79717 w 696351"/>
                <a:gd name="connsiteY1" fmla="*/ 110197 h 618978"/>
                <a:gd name="connsiteX2" fmla="*/ 459544 w 696351"/>
                <a:gd name="connsiteY2" fmla="*/ 53926 h 618978"/>
                <a:gd name="connsiteX3" fmla="*/ 670560 w 696351"/>
                <a:gd name="connsiteY3" fmla="*/ 433754 h 618978"/>
                <a:gd name="connsiteX4" fmla="*/ 304800 w 696351"/>
                <a:gd name="connsiteY4" fmla="*/ 602566 h 618978"/>
                <a:gd name="connsiteX5" fmla="*/ 37514 w 696351"/>
                <a:gd name="connsiteY5" fmla="*/ 377483 h 618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6351" h="618978">
                  <a:moveTo>
                    <a:pt x="37514" y="377483"/>
                  </a:moveTo>
                  <a:cubicBezTo>
                    <a:pt x="0" y="295422"/>
                    <a:pt x="9379" y="164123"/>
                    <a:pt x="79717" y="110197"/>
                  </a:cubicBezTo>
                  <a:cubicBezTo>
                    <a:pt x="150055" y="56271"/>
                    <a:pt x="361070" y="0"/>
                    <a:pt x="459544" y="53926"/>
                  </a:cubicBezTo>
                  <a:cubicBezTo>
                    <a:pt x="558018" y="107852"/>
                    <a:pt x="696351" y="342314"/>
                    <a:pt x="670560" y="433754"/>
                  </a:cubicBezTo>
                  <a:cubicBezTo>
                    <a:pt x="644769" y="525194"/>
                    <a:pt x="412652" y="618978"/>
                    <a:pt x="304800" y="602566"/>
                  </a:cubicBezTo>
                  <a:cubicBezTo>
                    <a:pt x="196948" y="586154"/>
                    <a:pt x="75028" y="459544"/>
                    <a:pt x="37514" y="377483"/>
                  </a:cubicBezTo>
                  <a:close/>
                </a:path>
              </a:pathLst>
            </a:custGeom>
            <a:noFill/>
            <a:ln>
              <a:solidFill>
                <a:srgbClr val="F575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31"/>
            <p:cNvSpPr/>
            <p:nvPr/>
          </p:nvSpPr>
          <p:spPr>
            <a:xfrm>
              <a:off x="7781778" y="1350498"/>
              <a:ext cx="434488" cy="386862"/>
            </a:xfrm>
            <a:custGeom>
              <a:avLst/>
              <a:gdLst>
                <a:gd name="connsiteX0" fmla="*/ 391551 w 391551"/>
                <a:gd name="connsiteY0" fmla="*/ 225084 h 386862"/>
                <a:gd name="connsiteX1" fmla="*/ 222739 w 391551"/>
                <a:gd name="connsiteY1" fmla="*/ 379828 h 386862"/>
                <a:gd name="connsiteX2" fmla="*/ 25791 w 391551"/>
                <a:gd name="connsiteY2" fmla="*/ 267287 h 386862"/>
                <a:gd name="connsiteX3" fmla="*/ 67994 w 391551"/>
                <a:gd name="connsiteY3" fmla="*/ 0 h 386862"/>
                <a:gd name="connsiteX4" fmla="*/ 67994 w 391551"/>
                <a:gd name="connsiteY4" fmla="*/ 0 h 386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51" h="386862">
                  <a:moveTo>
                    <a:pt x="391551" y="225084"/>
                  </a:moveTo>
                  <a:cubicBezTo>
                    <a:pt x="337625" y="298939"/>
                    <a:pt x="283699" y="372794"/>
                    <a:pt x="222739" y="379828"/>
                  </a:cubicBezTo>
                  <a:cubicBezTo>
                    <a:pt x="161779" y="386862"/>
                    <a:pt x="51582" y="330592"/>
                    <a:pt x="25791" y="267287"/>
                  </a:cubicBezTo>
                  <a:cubicBezTo>
                    <a:pt x="0" y="203982"/>
                    <a:pt x="67994" y="0"/>
                    <a:pt x="67994" y="0"/>
                  </a:cubicBezTo>
                  <a:lnTo>
                    <a:pt x="67994" y="0"/>
                  </a:lnTo>
                </a:path>
              </a:pathLst>
            </a:custGeom>
            <a:ln w="28575">
              <a:solidFill>
                <a:srgbClr val="F5750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pic>
          <p:nvPicPr>
            <p:cNvPr id="33" name="Picture 3" descr="D:\urban-design\uni-isfahan\term2\kargah\nnn\legend.jpg"/>
            <p:cNvPicPr>
              <a:picLocks noChangeAspect="1" noChangeArrowheads="1"/>
            </p:cNvPicPr>
            <p:nvPr/>
          </p:nvPicPr>
          <p:blipFill>
            <a:blip r:embed="rId4" cstate="screen">
              <a:clrChange>
                <a:clrFrom>
                  <a:srgbClr val="FFFFFF"/>
                </a:clrFrom>
                <a:clrTo>
                  <a:srgbClr val="FFFFFF">
                    <a:alpha val="0"/>
                  </a:srgbClr>
                </a:clrTo>
              </a:clrChange>
              <a:duotone>
                <a:prstClr val="black"/>
                <a:srgbClr val="F5750B">
                  <a:tint val="45000"/>
                  <a:satMod val="400000"/>
                </a:srgbClr>
              </a:duotone>
              <a:extLst>
                <a:ext uri="{28A0092B-C50C-407E-A947-70E740481C1C}">
                  <a14:useLocalDpi xmlns:a14="http://schemas.microsoft.com/office/drawing/2010/main"/>
                </a:ext>
              </a:extLst>
            </a:blip>
            <a:srcRect/>
            <a:stretch>
              <a:fillRect/>
            </a:stretch>
          </p:blipFill>
          <p:spPr bwMode="auto">
            <a:xfrm>
              <a:off x="7665869" y="1212562"/>
              <a:ext cx="405615" cy="258959"/>
            </a:xfrm>
            <a:prstGeom prst="rect">
              <a:avLst/>
            </a:prstGeom>
            <a:noFill/>
          </p:spPr>
        </p:pic>
      </p:grpSp>
      <p:grpSp>
        <p:nvGrpSpPr>
          <p:cNvPr id="9" name="Group 33"/>
          <p:cNvGrpSpPr/>
          <p:nvPr/>
        </p:nvGrpSpPr>
        <p:grpSpPr>
          <a:xfrm rot="15402029" flipV="1">
            <a:off x="4029682" y="2077450"/>
            <a:ext cx="1099702" cy="1133968"/>
            <a:chOff x="7017168" y="-255305"/>
            <a:chExt cx="1141998" cy="1177584"/>
          </a:xfrm>
        </p:grpSpPr>
        <p:sp>
          <p:nvSpPr>
            <p:cNvPr id="35" name="Arc 34"/>
            <p:cNvSpPr/>
            <p:nvPr/>
          </p:nvSpPr>
          <p:spPr>
            <a:xfrm rot="7507331">
              <a:off x="7002828" y="-240965"/>
              <a:ext cx="1120298" cy="1091617"/>
            </a:xfrm>
            <a:prstGeom prst="arc">
              <a:avLst>
                <a:gd name="adj1" fmla="val 17009987"/>
                <a:gd name="adj2" fmla="val 282636"/>
              </a:avLst>
            </a:prstGeom>
            <a:solidFill>
              <a:srgbClr val="FFC000">
                <a:alpha val="50000"/>
              </a:srgbClr>
            </a:solidFill>
            <a:ln>
              <a:solidFill>
                <a:srgbClr val="FFC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36" name="Freeform 4"/>
            <p:cNvSpPr>
              <a:spLocks/>
            </p:cNvSpPr>
            <p:nvPr/>
          </p:nvSpPr>
          <p:spPr bwMode="auto">
            <a:xfrm rot="16616705">
              <a:off x="6980109" y="355922"/>
              <a:ext cx="691047" cy="441668"/>
            </a:xfrm>
            <a:custGeom>
              <a:avLst/>
              <a:gdLst>
                <a:gd name="T0" fmla="*/ 2147483647 w 1239"/>
                <a:gd name="T1" fmla="*/ 2147483647 h 374"/>
                <a:gd name="T2" fmla="*/ 0 w 1239"/>
                <a:gd name="T3" fmla="*/ 0 h 374"/>
                <a:gd name="T4" fmla="*/ 0 60000 65536"/>
                <a:gd name="T5" fmla="*/ 0 60000 65536"/>
                <a:gd name="T6" fmla="*/ 0 w 1239"/>
                <a:gd name="T7" fmla="*/ 0 h 374"/>
                <a:gd name="T8" fmla="*/ 1239 w 1239"/>
                <a:gd name="T9" fmla="*/ 374 h 374"/>
              </a:gdLst>
              <a:ahLst/>
              <a:cxnLst>
                <a:cxn ang="T4">
                  <a:pos x="T0" y="T1"/>
                </a:cxn>
                <a:cxn ang="T5">
                  <a:pos x="T2" y="T3"/>
                </a:cxn>
              </a:cxnLst>
              <a:rect l="T6" t="T7" r="T8" b="T9"/>
              <a:pathLst>
                <a:path w="1239" h="374">
                  <a:moveTo>
                    <a:pt x="1239" y="374"/>
                  </a:moveTo>
                  <a:lnTo>
                    <a:pt x="0" y="0"/>
                  </a:lnTo>
                </a:path>
              </a:pathLst>
            </a:custGeom>
            <a:solidFill>
              <a:srgbClr val="800000"/>
            </a:solidFill>
            <a:ln w="28575">
              <a:solidFill>
                <a:srgbClr val="FD1907"/>
              </a:solidFill>
              <a:round/>
              <a:headEnd/>
              <a:tailEnd type="stealth" w="lg" len="lg"/>
            </a:ln>
          </p:spPr>
          <p:txBody>
            <a:bodyPr/>
            <a:lstStyle/>
            <a:p>
              <a:endParaRPr lang="fa-IR">
                <a:latin typeface="Calibri" pitchFamily="34" charset="0"/>
              </a:endParaRPr>
            </a:p>
          </p:txBody>
        </p:sp>
        <p:sp>
          <p:nvSpPr>
            <p:cNvPr id="37" name="Freeform 5"/>
            <p:cNvSpPr>
              <a:spLocks/>
            </p:cNvSpPr>
            <p:nvPr/>
          </p:nvSpPr>
          <p:spPr bwMode="auto">
            <a:xfrm rot="16918106">
              <a:off x="7571776" y="261441"/>
              <a:ext cx="522792" cy="651988"/>
            </a:xfrm>
            <a:custGeom>
              <a:avLst/>
              <a:gdLst>
                <a:gd name="T0" fmla="*/ 2147483647 w 1124"/>
                <a:gd name="T1" fmla="*/ 0 h 682"/>
                <a:gd name="T2" fmla="*/ 0 w 1124"/>
                <a:gd name="T3" fmla="*/ 2147483647 h 682"/>
                <a:gd name="T4" fmla="*/ 0 60000 65536"/>
                <a:gd name="T5" fmla="*/ 0 60000 65536"/>
                <a:gd name="T6" fmla="*/ 0 w 1124"/>
                <a:gd name="T7" fmla="*/ 0 h 682"/>
                <a:gd name="T8" fmla="*/ 1124 w 1124"/>
                <a:gd name="T9" fmla="*/ 682 h 682"/>
              </a:gdLst>
              <a:ahLst/>
              <a:cxnLst>
                <a:cxn ang="T4">
                  <a:pos x="T0" y="T1"/>
                </a:cxn>
                <a:cxn ang="T5">
                  <a:pos x="T2" y="T3"/>
                </a:cxn>
              </a:cxnLst>
              <a:rect l="T6" t="T7" r="T8" b="T9"/>
              <a:pathLst>
                <a:path w="1124" h="682">
                  <a:moveTo>
                    <a:pt x="1124" y="0"/>
                  </a:moveTo>
                  <a:lnTo>
                    <a:pt x="0" y="682"/>
                  </a:lnTo>
                </a:path>
              </a:pathLst>
            </a:custGeom>
            <a:solidFill>
              <a:srgbClr val="800000"/>
            </a:solidFill>
            <a:ln w="28575">
              <a:solidFill>
                <a:srgbClr val="FD1907"/>
              </a:solidFill>
              <a:round/>
              <a:headEnd/>
              <a:tailEnd type="stealth" w="lg" len="lg"/>
            </a:ln>
          </p:spPr>
          <p:txBody>
            <a:bodyPr vert="eaVert"/>
            <a:lstStyle/>
            <a:p>
              <a:endParaRPr lang="fa-IR">
                <a:latin typeface="Calibri" pitchFamily="34" charset="0"/>
              </a:endParaRPr>
            </a:p>
          </p:txBody>
        </p:sp>
      </p:grpSp>
      <p:pic>
        <p:nvPicPr>
          <p:cNvPr id="38" name="Picture 3" descr="D:\urban-design\uni-isfahan\term2\kargah\nnn\legend.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743203" y="1981200"/>
            <a:ext cx="937338" cy="598430"/>
          </a:xfrm>
          <a:prstGeom prst="rect">
            <a:avLst/>
          </a:prstGeom>
          <a:noFill/>
        </p:spPr>
      </p:pic>
      <p:pic>
        <p:nvPicPr>
          <p:cNvPr id="39" name="Picture 2"/>
          <p:cNvPicPr>
            <a:picLocks noChangeAspect="1" noChangeArrowheads="1"/>
          </p:cNvPicPr>
          <p:nvPr/>
        </p:nvPicPr>
        <p:blipFill>
          <a:blip r:embed="rId7"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rot="11224579">
            <a:off x="5381455" y="4712523"/>
            <a:ext cx="1096108" cy="838200"/>
          </a:xfrm>
          <a:prstGeom prst="rect">
            <a:avLst/>
          </a:prstGeom>
          <a:noFill/>
          <a:ln w="9525">
            <a:noFill/>
            <a:miter lim="800000"/>
            <a:headEnd/>
            <a:tailEnd/>
          </a:ln>
          <a:effectLst/>
        </p:spPr>
      </p:pic>
      <p:pic>
        <p:nvPicPr>
          <p:cNvPr id="40" name="Picture 2"/>
          <p:cNvPicPr>
            <a:picLocks noChangeAspect="1" noChangeArrowheads="1"/>
          </p:cNvPicPr>
          <p:nvPr/>
        </p:nvPicPr>
        <p:blipFill>
          <a:blip r:embed="rId7"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rot="5400000">
            <a:off x="7186246" y="3786557"/>
            <a:ext cx="1096108" cy="838200"/>
          </a:xfrm>
          <a:prstGeom prst="rect">
            <a:avLst/>
          </a:prstGeom>
          <a:noFill/>
          <a:ln w="9525">
            <a:noFill/>
            <a:miter lim="800000"/>
            <a:headEnd/>
            <a:tailEnd/>
          </a:ln>
          <a:effectLst/>
        </p:spPr>
      </p:pic>
      <p:pic>
        <p:nvPicPr>
          <p:cNvPr id="41" name="Picture 2"/>
          <p:cNvPicPr>
            <a:picLocks noChangeAspect="1" noChangeArrowheads="1"/>
          </p:cNvPicPr>
          <p:nvPr/>
        </p:nvPicPr>
        <p:blipFill>
          <a:blip r:embed="rId7"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rot="2716931">
            <a:off x="7491046" y="2186357"/>
            <a:ext cx="1096108" cy="838200"/>
          </a:xfrm>
          <a:prstGeom prst="rect">
            <a:avLst/>
          </a:prstGeom>
          <a:noFill/>
          <a:ln w="9525">
            <a:noFill/>
            <a:miter lim="800000"/>
            <a:headEnd/>
            <a:tailEnd/>
          </a:ln>
          <a:effectLst/>
        </p:spPr>
      </p:pic>
      <p:grpSp>
        <p:nvGrpSpPr>
          <p:cNvPr id="11" name="Group 41"/>
          <p:cNvGrpSpPr/>
          <p:nvPr/>
        </p:nvGrpSpPr>
        <p:grpSpPr>
          <a:xfrm rot="21006592">
            <a:off x="6092189" y="4158669"/>
            <a:ext cx="526026" cy="175762"/>
            <a:chOff x="762000" y="6324600"/>
            <a:chExt cx="684159" cy="228600"/>
          </a:xfrm>
          <a:effectLst>
            <a:outerShdw blurRad="50800" dist="38100" dir="2700000" algn="tl" rotWithShape="0">
              <a:prstClr val="black">
                <a:alpha val="40000"/>
              </a:prstClr>
            </a:outerShdw>
          </a:effectLst>
        </p:grpSpPr>
        <p:cxnSp>
          <p:nvCxnSpPr>
            <p:cNvPr id="43" name="Straight Arrow Connector 42"/>
            <p:cNvCxnSpPr>
              <a:stCxn id="44" idx="3"/>
            </p:cNvCxnSpPr>
            <p:nvPr/>
          </p:nvCxnSpPr>
          <p:spPr>
            <a:xfrm rot="1269336" flipV="1">
              <a:off x="1005587" y="6358650"/>
              <a:ext cx="440572" cy="165323"/>
            </a:xfrm>
            <a:prstGeom prst="straightConnector1">
              <a:avLst/>
            </a:prstGeom>
            <a:ln w="34925" cap="flat" cmpd="sng">
              <a:solidFill>
                <a:schemeClr val="accent2">
                  <a:lumMod val="50000"/>
                </a:schemeClr>
              </a:solidFill>
              <a:prstDash val="solid"/>
              <a:tailEnd type="stealth" w="lg" len="lg"/>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762000" y="6324600"/>
              <a:ext cx="228600" cy="228600"/>
            </a:xfrm>
            <a:prstGeom prst="rect">
              <a:avLst/>
            </a:prstGeom>
            <a:solidFill>
              <a:schemeClr val="accent2">
                <a:lumMod val="60000"/>
                <a:lumOff val="40000"/>
              </a:schemeClr>
            </a:solidFill>
            <a:ln>
              <a:solidFill>
                <a:schemeClr val="accent2">
                  <a:lumMod val="50000"/>
                </a:schemeClr>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1" anchor="ctr">
              <a:sp3d extrusionH="57150">
                <a:bevelT w="69850" h="38100" prst="cross"/>
              </a:sp3d>
            </a:bodyPr>
            <a:lstStyle/>
            <a:p>
              <a:pPr algn="ctr"/>
              <a:r>
                <a:rPr lang="en-US" b="1" dirty="0" smtClean="0">
                  <a:solidFill>
                    <a:schemeClr val="tx1"/>
                  </a:solidFill>
                  <a:latin typeface="AprilFoolAL" pitchFamily="2" charset="0"/>
                  <a:cs typeface="+mj-cs"/>
                </a:rPr>
                <a:t>G</a:t>
              </a:r>
              <a:endParaRPr lang="fa-IR" b="1" dirty="0">
                <a:solidFill>
                  <a:schemeClr val="tx1"/>
                </a:solidFill>
                <a:latin typeface="AprilFoolAL" pitchFamily="2" charset="0"/>
                <a:cs typeface="+mj-cs"/>
              </a:endParaRPr>
            </a:p>
          </p:txBody>
        </p:sp>
      </p:grpSp>
      <p:grpSp>
        <p:nvGrpSpPr>
          <p:cNvPr id="14" name="Group 44"/>
          <p:cNvGrpSpPr/>
          <p:nvPr/>
        </p:nvGrpSpPr>
        <p:grpSpPr>
          <a:xfrm rot="3595618">
            <a:off x="6158542" y="3831473"/>
            <a:ext cx="526025" cy="175762"/>
            <a:chOff x="762000" y="6324600"/>
            <a:chExt cx="684159" cy="228600"/>
          </a:xfrm>
          <a:effectLst>
            <a:outerShdw blurRad="50800" dist="38100" dir="2700000" algn="tl" rotWithShape="0">
              <a:prstClr val="black">
                <a:alpha val="40000"/>
              </a:prstClr>
            </a:outerShdw>
          </a:effectLst>
        </p:grpSpPr>
        <p:cxnSp>
          <p:nvCxnSpPr>
            <p:cNvPr id="46" name="Straight Arrow Connector 45"/>
            <p:cNvCxnSpPr>
              <a:stCxn id="47" idx="3"/>
            </p:cNvCxnSpPr>
            <p:nvPr/>
          </p:nvCxnSpPr>
          <p:spPr>
            <a:xfrm rot="1269336" flipV="1">
              <a:off x="1005587" y="6358650"/>
              <a:ext cx="440572" cy="165323"/>
            </a:xfrm>
            <a:prstGeom prst="straightConnector1">
              <a:avLst/>
            </a:prstGeom>
            <a:ln w="34925" cap="flat" cmpd="sng">
              <a:solidFill>
                <a:schemeClr val="accent2">
                  <a:lumMod val="50000"/>
                </a:schemeClr>
              </a:solidFill>
              <a:prstDash val="solid"/>
              <a:tailEnd type="stealth" w="lg" len="lg"/>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762000" y="6324600"/>
              <a:ext cx="228600" cy="228600"/>
            </a:xfrm>
            <a:prstGeom prst="rect">
              <a:avLst/>
            </a:prstGeom>
            <a:solidFill>
              <a:schemeClr val="accent2">
                <a:lumMod val="60000"/>
                <a:lumOff val="40000"/>
              </a:schemeClr>
            </a:solidFill>
            <a:ln>
              <a:solidFill>
                <a:schemeClr val="accent2">
                  <a:lumMod val="50000"/>
                </a:schemeClr>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1" anchor="ctr">
              <a:sp3d extrusionH="57150">
                <a:bevelT w="69850" h="38100" prst="cross"/>
              </a:sp3d>
            </a:bodyPr>
            <a:lstStyle/>
            <a:p>
              <a:pPr algn="ctr"/>
              <a:r>
                <a:rPr lang="en-US" b="1" dirty="0" smtClean="0">
                  <a:solidFill>
                    <a:schemeClr val="tx1"/>
                  </a:solidFill>
                  <a:latin typeface="AprilFoolAL" pitchFamily="2" charset="0"/>
                  <a:cs typeface="+mj-cs"/>
                </a:rPr>
                <a:t>G</a:t>
              </a:r>
              <a:endParaRPr lang="fa-IR" b="1" dirty="0">
                <a:solidFill>
                  <a:schemeClr val="tx1"/>
                </a:solidFill>
                <a:latin typeface="AprilFoolAL" pitchFamily="2" charset="0"/>
                <a:cs typeface="+mj-cs"/>
              </a:endParaRPr>
            </a:p>
          </p:txBody>
        </p:sp>
      </p:grpSp>
      <p:grpSp>
        <p:nvGrpSpPr>
          <p:cNvPr id="18" name="Group 47"/>
          <p:cNvGrpSpPr/>
          <p:nvPr/>
        </p:nvGrpSpPr>
        <p:grpSpPr>
          <a:xfrm rot="13559691">
            <a:off x="5088322" y="3819951"/>
            <a:ext cx="526025" cy="175762"/>
            <a:chOff x="762000" y="6324600"/>
            <a:chExt cx="684159" cy="228600"/>
          </a:xfrm>
          <a:effectLst>
            <a:outerShdw blurRad="50800" dist="38100" dir="2700000" algn="tl" rotWithShape="0">
              <a:prstClr val="black">
                <a:alpha val="40000"/>
              </a:prstClr>
            </a:outerShdw>
          </a:effectLst>
        </p:grpSpPr>
        <p:cxnSp>
          <p:nvCxnSpPr>
            <p:cNvPr id="49" name="Straight Arrow Connector 48"/>
            <p:cNvCxnSpPr>
              <a:stCxn id="50" idx="3"/>
            </p:cNvCxnSpPr>
            <p:nvPr/>
          </p:nvCxnSpPr>
          <p:spPr>
            <a:xfrm rot="1269336" flipV="1">
              <a:off x="1005587" y="6358650"/>
              <a:ext cx="440572" cy="165323"/>
            </a:xfrm>
            <a:prstGeom prst="straightConnector1">
              <a:avLst/>
            </a:prstGeom>
            <a:ln w="34925" cap="flat" cmpd="sng">
              <a:solidFill>
                <a:schemeClr val="accent2">
                  <a:lumMod val="50000"/>
                </a:schemeClr>
              </a:solidFill>
              <a:prstDash val="solid"/>
              <a:tailEnd type="stealth" w="lg" len="lg"/>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sp>
          <p:nvSpPr>
            <p:cNvPr id="50" name="Rectangle 49"/>
            <p:cNvSpPr/>
            <p:nvPr/>
          </p:nvSpPr>
          <p:spPr>
            <a:xfrm>
              <a:off x="762000" y="6324600"/>
              <a:ext cx="228600" cy="228600"/>
            </a:xfrm>
            <a:prstGeom prst="rect">
              <a:avLst/>
            </a:prstGeom>
            <a:solidFill>
              <a:schemeClr val="accent2">
                <a:lumMod val="60000"/>
                <a:lumOff val="40000"/>
              </a:schemeClr>
            </a:solidFill>
            <a:ln>
              <a:solidFill>
                <a:schemeClr val="accent2">
                  <a:lumMod val="50000"/>
                </a:schemeClr>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1" anchor="ctr">
              <a:sp3d extrusionH="57150">
                <a:bevelT w="69850" h="38100" prst="cross"/>
              </a:sp3d>
            </a:bodyPr>
            <a:lstStyle/>
            <a:p>
              <a:pPr algn="ctr"/>
              <a:r>
                <a:rPr lang="en-US" b="1" dirty="0" smtClean="0">
                  <a:solidFill>
                    <a:schemeClr val="tx1"/>
                  </a:solidFill>
                  <a:latin typeface="AprilFoolAL" pitchFamily="2" charset="0"/>
                  <a:cs typeface="+mj-cs"/>
                </a:rPr>
                <a:t>G</a:t>
              </a:r>
              <a:endParaRPr lang="fa-IR" b="1" dirty="0">
                <a:solidFill>
                  <a:schemeClr val="tx1"/>
                </a:solidFill>
                <a:latin typeface="AprilFoolAL" pitchFamily="2" charset="0"/>
                <a:cs typeface="+mj-cs"/>
              </a:endParaRPr>
            </a:p>
          </p:txBody>
        </p:sp>
      </p:grpSp>
      <p:grpSp>
        <p:nvGrpSpPr>
          <p:cNvPr id="22" name="Group 50"/>
          <p:cNvGrpSpPr/>
          <p:nvPr/>
        </p:nvGrpSpPr>
        <p:grpSpPr>
          <a:xfrm rot="9510935">
            <a:off x="5271712" y="3467816"/>
            <a:ext cx="526026" cy="175762"/>
            <a:chOff x="762000" y="6324600"/>
            <a:chExt cx="684159" cy="228600"/>
          </a:xfrm>
          <a:effectLst>
            <a:outerShdw blurRad="50800" dist="38100" dir="2700000" algn="tl" rotWithShape="0">
              <a:prstClr val="black">
                <a:alpha val="40000"/>
              </a:prstClr>
            </a:outerShdw>
          </a:effectLst>
        </p:grpSpPr>
        <p:cxnSp>
          <p:nvCxnSpPr>
            <p:cNvPr id="52" name="Straight Arrow Connector 51"/>
            <p:cNvCxnSpPr>
              <a:stCxn id="53" idx="3"/>
            </p:cNvCxnSpPr>
            <p:nvPr/>
          </p:nvCxnSpPr>
          <p:spPr>
            <a:xfrm rot="1269336" flipV="1">
              <a:off x="1005587" y="6358650"/>
              <a:ext cx="440572" cy="165323"/>
            </a:xfrm>
            <a:prstGeom prst="straightConnector1">
              <a:avLst/>
            </a:prstGeom>
            <a:ln w="34925" cap="flat" cmpd="sng">
              <a:solidFill>
                <a:schemeClr val="accent2">
                  <a:lumMod val="50000"/>
                </a:schemeClr>
              </a:solidFill>
              <a:prstDash val="solid"/>
              <a:tailEnd type="stealth" w="lg" len="lg"/>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762000" y="6324600"/>
              <a:ext cx="228600" cy="228600"/>
            </a:xfrm>
            <a:prstGeom prst="rect">
              <a:avLst/>
            </a:prstGeom>
            <a:solidFill>
              <a:schemeClr val="accent2">
                <a:lumMod val="60000"/>
                <a:lumOff val="40000"/>
              </a:schemeClr>
            </a:solidFill>
            <a:ln>
              <a:solidFill>
                <a:schemeClr val="accent2">
                  <a:lumMod val="50000"/>
                </a:schemeClr>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1" anchor="ctr">
              <a:sp3d extrusionH="57150">
                <a:bevelT w="69850" h="38100" prst="cross"/>
              </a:sp3d>
            </a:bodyPr>
            <a:lstStyle/>
            <a:p>
              <a:pPr algn="ctr"/>
              <a:r>
                <a:rPr lang="en-US" b="1" dirty="0" smtClean="0">
                  <a:solidFill>
                    <a:schemeClr val="tx1"/>
                  </a:solidFill>
                  <a:latin typeface="AprilFoolAL" pitchFamily="2" charset="0"/>
                  <a:cs typeface="+mj-cs"/>
                </a:rPr>
                <a:t>G</a:t>
              </a:r>
              <a:endParaRPr lang="fa-IR" b="1" dirty="0">
                <a:solidFill>
                  <a:schemeClr val="tx1"/>
                </a:solidFill>
                <a:latin typeface="AprilFoolAL" pitchFamily="2" charset="0"/>
                <a:cs typeface="+mj-cs"/>
              </a:endParaRPr>
            </a:p>
          </p:txBody>
        </p:sp>
      </p:grpSp>
      <p:grpSp>
        <p:nvGrpSpPr>
          <p:cNvPr id="30" name="Group 59"/>
          <p:cNvGrpSpPr/>
          <p:nvPr/>
        </p:nvGrpSpPr>
        <p:grpSpPr>
          <a:xfrm rot="477343" flipV="1">
            <a:off x="1005323" y="2576080"/>
            <a:ext cx="228600" cy="228600"/>
            <a:chOff x="2667000" y="6248400"/>
            <a:chExt cx="304800" cy="304800"/>
          </a:xfrm>
        </p:grpSpPr>
        <p:cxnSp>
          <p:nvCxnSpPr>
            <p:cNvPr id="55" name="Straight Connector 54"/>
            <p:cNvCxnSpPr/>
            <p:nvPr/>
          </p:nvCxnSpPr>
          <p:spPr>
            <a:xfrm rot="5400000" flipH="1" flipV="1">
              <a:off x="2705100" y="6438900"/>
              <a:ext cx="228600" cy="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10800000" flipV="1">
              <a:off x="2667000" y="63246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2819400" y="63246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10800000" flipV="1">
              <a:off x="2667000" y="62484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2819400" y="62484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grpSp>
      <p:grpSp>
        <p:nvGrpSpPr>
          <p:cNvPr id="34" name="Group 59"/>
          <p:cNvGrpSpPr/>
          <p:nvPr/>
        </p:nvGrpSpPr>
        <p:grpSpPr>
          <a:xfrm rot="20444726" flipV="1">
            <a:off x="959304" y="2330901"/>
            <a:ext cx="228600" cy="228600"/>
            <a:chOff x="2667000" y="6248400"/>
            <a:chExt cx="304800" cy="304800"/>
          </a:xfrm>
        </p:grpSpPr>
        <p:cxnSp>
          <p:nvCxnSpPr>
            <p:cNvPr id="61" name="Straight Connector 60"/>
            <p:cNvCxnSpPr/>
            <p:nvPr/>
          </p:nvCxnSpPr>
          <p:spPr>
            <a:xfrm rot="5400000" flipH="1" flipV="1">
              <a:off x="2705100" y="6438900"/>
              <a:ext cx="228600" cy="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0800000" flipV="1">
              <a:off x="2667000" y="63246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2819400" y="63246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0800000" flipV="1">
              <a:off x="2667000" y="62484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2819400" y="62484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grpSp>
      <p:grpSp>
        <p:nvGrpSpPr>
          <p:cNvPr id="42" name="Group 59"/>
          <p:cNvGrpSpPr/>
          <p:nvPr/>
        </p:nvGrpSpPr>
        <p:grpSpPr>
          <a:xfrm rot="477343" flipV="1">
            <a:off x="929121" y="2880880"/>
            <a:ext cx="228600" cy="228600"/>
            <a:chOff x="2667000" y="6248400"/>
            <a:chExt cx="304800" cy="304800"/>
          </a:xfrm>
        </p:grpSpPr>
        <p:cxnSp>
          <p:nvCxnSpPr>
            <p:cNvPr id="67" name="Straight Connector 66"/>
            <p:cNvCxnSpPr/>
            <p:nvPr/>
          </p:nvCxnSpPr>
          <p:spPr>
            <a:xfrm rot="5400000" flipH="1" flipV="1">
              <a:off x="2705100" y="6438900"/>
              <a:ext cx="228600" cy="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0800000" flipV="1">
              <a:off x="2667000" y="63246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2819400" y="63246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10800000" flipV="1">
              <a:off x="2667000" y="62484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2819400" y="62484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grpSp>
      <p:grpSp>
        <p:nvGrpSpPr>
          <p:cNvPr id="45" name="Group 71"/>
          <p:cNvGrpSpPr/>
          <p:nvPr/>
        </p:nvGrpSpPr>
        <p:grpSpPr>
          <a:xfrm>
            <a:off x="304800" y="4648200"/>
            <a:ext cx="2133600" cy="1828800"/>
            <a:chOff x="381000" y="4724400"/>
            <a:chExt cx="2133600" cy="1828800"/>
          </a:xfrm>
        </p:grpSpPr>
        <p:grpSp>
          <p:nvGrpSpPr>
            <p:cNvPr id="48" name="Group 91"/>
            <p:cNvGrpSpPr/>
            <p:nvPr/>
          </p:nvGrpSpPr>
          <p:grpSpPr>
            <a:xfrm>
              <a:off x="1828800" y="4980866"/>
              <a:ext cx="685801" cy="1572337"/>
              <a:chOff x="1828800" y="4648200"/>
              <a:chExt cx="809880" cy="1856813"/>
            </a:xfrm>
          </p:grpSpPr>
          <p:pic>
            <p:nvPicPr>
              <p:cNvPr id="83" name="Picture 3" descr="D:\urban-design\uni-isfahan\term2\kargah\nnn\legend.jpg"/>
              <p:cNvPicPr>
                <a:picLocks noChangeAspect="1" noChangeArrowheads="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828800" y="4648200"/>
                <a:ext cx="698630" cy="446030"/>
              </a:xfrm>
              <a:prstGeom prst="rect">
                <a:avLst/>
              </a:prstGeom>
              <a:noFill/>
            </p:spPr>
          </p:pic>
          <p:grpSp>
            <p:nvGrpSpPr>
              <p:cNvPr id="51" name="Group 82"/>
              <p:cNvGrpSpPr/>
              <p:nvPr/>
            </p:nvGrpSpPr>
            <p:grpSpPr>
              <a:xfrm>
                <a:off x="1905000" y="5105400"/>
                <a:ext cx="457200" cy="406312"/>
                <a:chOff x="7657514" y="1029286"/>
                <a:chExt cx="696351" cy="708074"/>
              </a:xfrm>
            </p:grpSpPr>
            <p:sp>
              <p:nvSpPr>
                <p:cNvPr id="90" name="Freeform 89"/>
                <p:cNvSpPr/>
                <p:nvPr/>
              </p:nvSpPr>
              <p:spPr>
                <a:xfrm>
                  <a:off x="7657514" y="1029286"/>
                  <a:ext cx="696351" cy="618978"/>
                </a:xfrm>
                <a:custGeom>
                  <a:avLst/>
                  <a:gdLst>
                    <a:gd name="connsiteX0" fmla="*/ 37514 w 696351"/>
                    <a:gd name="connsiteY0" fmla="*/ 377483 h 618978"/>
                    <a:gd name="connsiteX1" fmla="*/ 79717 w 696351"/>
                    <a:gd name="connsiteY1" fmla="*/ 110197 h 618978"/>
                    <a:gd name="connsiteX2" fmla="*/ 459544 w 696351"/>
                    <a:gd name="connsiteY2" fmla="*/ 53926 h 618978"/>
                    <a:gd name="connsiteX3" fmla="*/ 670560 w 696351"/>
                    <a:gd name="connsiteY3" fmla="*/ 433754 h 618978"/>
                    <a:gd name="connsiteX4" fmla="*/ 304800 w 696351"/>
                    <a:gd name="connsiteY4" fmla="*/ 602566 h 618978"/>
                    <a:gd name="connsiteX5" fmla="*/ 37514 w 696351"/>
                    <a:gd name="connsiteY5" fmla="*/ 377483 h 618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6351" h="618978">
                      <a:moveTo>
                        <a:pt x="37514" y="377483"/>
                      </a:moveTo>
                      <a:cubicBezTo>
                        <a:pt x="0" y="295422"/>
                        <a:pt x="9379" y="164123"/>
                        <a:pt x="79717" y="110197"/>
                      </a:cubicBezTo>
                      <a:cubicBezTo>
                        <a:pt x="150055" y="56271"/>
                        <a:pt x="361070" y="0"/>
                        <a:pt x="459544" y="53926"/>
                      </a:cubicBezTo>
                      <a:cubicBezTo>
                        <a:pt x="558018" y="107852"/>
                        <a:pt x="696351" y="342314"/>
                        <a:pt x="670560" y="433754"/>
                      </a:cubicBezTo>
                      <a:cubicBezTo>
                        <a:pt x="644769" y="525194"/>
                        <a:pt x="412652" y="618978"/>
                        <a:pt x="304800" y="602566"/>
                      </a:cubicBezTo>
                      <a:cubicBezTo>
                        <a:pt x="196948" y="586154"/>
                        <a:pt x="75028" y="459544"/>
                        <a:pt x="37514" y="377483"/>
                      </a:cubicBezTo>
                      <a:close/>
                    </a:path>
                  </a:pathLst>
                </a:custGeom>
                <a:noFill/>
                <a:ln>
                  <a:solidFill>
                    <a:srgbClr val="F575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Freeform 90"/>
                <p:cNvSpPr/>
                <p:nvPr/>
              </p:nvSpPr>
              <p:spPr>
                <a:xfrm>
                  <a:off x="7781778" y="1350498"/>
                  <a:ext cx="434488" cy="386862"/>
                </a:xfrm>
                <a:custGeom>
                  <a:avLst/>
                  <a:gdLst>
                    <a:gd name="connsiteX0" fmla="*/ 391551 w 391551"/>
                    <a:gd name="connsiteY0" fmla="*/ 225084 h 386862"/>
                    <a:gd name="connsiteX1" fmla="*/ 222739 w 391551"/>
                    <a:gd name="connsiteY1" fmla="*/ 379828 h 386862"/>
                    <a:gd name="connsiteX2" fmla="*/ 25791 w 391551"/>
                    <a:gd name="connsiteY2" fmla="*/ 267287 h 386862"/>
                    <a:gd name="connsiteX3" fmla="*/ 67994 w 391551"/>
                    <a:gd name="connsiteY3" fmla="*/ 0 h 386862"/>
                    <a:gd name="connsiteX4" fmla="*/ 67994 w 391551"/>
                    <a:gd name="connsiteY4" fmla="*/ 0 h 386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51" h="386862">
                      <a:moveTo>
                        <a:pt x="391551" y="225084"/>
                      </a:moveTo>
                      <a:cubicBezTo>
                        <a:pt x="337625" y="298939"/>
                        <a:pt x="283699" y="372794"/>
                        <a:pt x="222739" y="379828"/>
                      </a:cubicBezTo>
                      <a:cubicBezTo>
                        <a:pt x="161779" y="386862"/>
                        <a:pt x="51582" y="330592"/>
                        <a:pt x="25791" y="267287"/>
                      </a:cubicBezTo>
                      <a:cubicBezTo>
                        <a:pt x="0" y="203982"/>
                        <a:pt x="67994" y="0"/>
                        <a:pt x="67994" y="0"/>
                      </a:cubicBezTo>
                      <a:lnTo>
                        <a:pt x="67994" y="0"/>
                      </a:lnTo>
                    </a:path>
                  </a:pathLst>
                </a:custGeom>
                <a:ln w="28575">
                  <a:solidFill>
                    <a:srgbClr val="F5750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pic>
              <p:nvPicPr>
                <p:cNvPr id="92" name="Picture 3" descr="D:\urban-design\uni-isfahan\term2\kargah\nnn\legend.jpg"/>
                <p:cNvPicPr>
                  <a:picLocks noChangeAspect="1" noChangeArrowheads="1"/>
                </p:cNvPicPr>
                <p:nvPr/>
              </p:nvPicPr>
              <p:blipFill>
                <a:blip r:embed="rId9" cstate="screen">
                  <a:clrChange>
                    <a:clrFrom>
                      <a:srgbClr val="FFFFFF"/>
                    </a:clrFrom>
                    <a:clrTo>
                      <a:srgbClr val="FFFFFF">
                        <a:alpha val="0"/>
                      </a:srgbClr>
                    </a:clrTo>
                  </a:clrChange>
                  <a:duotone>
                    <a:prstClr val="black"/>
                    <a:srgbClr val="F5750B">
                      <a:tint val="45000"/>
                      <a:satMod val="400000"/>
                    </a:srgbClr>
                  </a:duotone>
                  <a:extLst>
                    <a:ext uri="{28A0092B-C50C-407E-A947-70E740481C1C}">
                      <a14:useLocalDpi xmlns:a14="http://schemas.microsoft.com/office/drawing/2010/main"/>
                    </a:ext>
                  </a:extLst>
                </a:blip>
                <a:srcRect/>
                <a:stretch>
                  <a:fillRect/>
                </a:stretch>
              </p:blipFill>
              <p:spPr bwMode="auto">
                <a:xfrm>
                  <a:off x="7665869" y="1212562"/>
                  <a:ext cx="405615" cy="258959"/>
                </a:xfrm>
                <a:prstGeom prst="rect">
                  <a:avLst/>
                </a:prstGeom>
                <a:noFill/>
              </p:spPr>
            </p:pic>
          </p:grpSp>
          <p:pic>
            <p:nvPicPr>
              <p:cNvPr id="85" name="Picture 2"/>
              <p:cNvPicPr>
                <a:picLocks noChangeAspect="1" noChangeArrowheads="1"/>
              </p:cNvPicPr>
              <p:nvPr/>
            </p:nvPicPr>
            <p:blipFill>
              <a:blip r:embed="rId10"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flipH="1">
                <a:off x="1828800" y="5486400"/>
                <a:ext cx="615545" cy="470711"/>
              </a:xfrm>
              <a:prstGeom prst="rect">
                <a:avLst/>
              </a:prstGeom>
              <a:noFill/>
              <a:ln w="9525">
                <a:noFill/>
                <a:miter lim="800000"/>
                <a:headEnd/>
                <a:tailEnd/>
              </a:ln>
              <a:effectLst/>
            </p:spPr>
          </p:pic>
          <p:grpSp>
            <p:nvGrpSpPr>
              <p:cNvPr id="54" name="Group 87"/>
              <p:cNvGrpSpPr/>
              <p:nvPr/>
            </p:nvGrpSpPr>
            <p:grpSpPr>
              <a:xfrm rot="16200000" flipV="1">
                <a:off x="1991135" y="5857468"/>
                <a:ext cx="637612" cy="657478"/>
                <a:chOff x="7017168" y="-255305"/>
                <a:chExt cx="1141998" cy="1177584"/>
              </a:xfrm>
            </p:grpSpPr>
            <p:sp>
              <p:nvSpPr>
                <p:cNvPr id="87" name="Arc 86"/>
                <p:cNvSpPr/>
                <p:nvPr/>
              </p:nvSpPr>
              <p:spPr>
                <a:xfrm rot="7507331">
                  <a:off x="7002828" y="-240965"/>
                  <a:ext cx="1120298" cy="1091617"/>
                </a:xfrm>
                <a:prstGeom prst="arc">
                  <a:avLst>
                    <a:gd name="adj1" fmla="val 17009987"/>
                    <a:gd name="adj2" fmla="val 282636"/>
                  </a:avLst>
                </a:prstGeom>
                <a:solidFill>
                  <a:srgbClr val="FFC000">
                    <a:alpha val="50000"/>
                  </a:srgbClr>
                </a:solidFill>
                <a:ln>
                  <a:solidFill>
                    <a:srgbClr val="FFC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88" name="Freeform 4"/>
                <p:cNvSpPr>
                  <a:spLocks/>
                </p:cNvSpPr>
                <p:nvPr/>
              </p:nvSpPr>
              <p:spPr bwMode="auto">
                <a:xfrm rot="16616705">
                  <a:off x="6980109" y="355922"/>
                  <a:ext cx="691047" cy="441668"/>
                </a:xfrm>
                <a:custGeom>
                  <a:avLst/>
                  <a:gdLst>
                    <a:gd name="T0" fmla="*/ 2147483647 w 1239"/>
                    <a:gd name="T1" fmla="*/ 2147483647 h 374"/>
                    <a:gd name="T2" fmla="*/ 0 w 1239"/>
                    <a:gd name="T3" fmla="*/ 0 h 374"/>
                    <a:gd name="T4" fmla="*/ 0 60000 65536"/>
                    <a:gd name="T5" fmla="*/ 0 60000 65536"/>
                    <a:gd name="T6" fmla="*/ 0 w 1239"/>
                    <a:gd name="T7" fmla="*/ 0 h 374"/>
                    <a:gd name="T8" fmla="*/ 1239 w 1239"/>
                    <a:gd name="T9" fmla="*/ 374 h 374"/>
                  </a:gdLst>
                  <a:ahLst/>
                  <a:cxnLst>
                    <a:cxn ang="T4">
                      <a:pos x="T0" y="T1"/>
                    </a:cxn>
                    <a:cxn ang="T5">
                      <a:pos x="T2" y="T3"/>
                    </a:cxn>
                  </a:cxnLst>
                  <a:rect l="T6" t="T7" r="T8" b="T9"/>
                  <a:pathLst>
                    <a:path w="1239" h="374">
                      <a:moveTo>
                        <a:pt x="1239" y="374"/>
                      </a:moveTo>
                      <a:lnTo>
                        <a:pt x="0" y="0"/>
                      </a:lnTo>
                    </a:path>
                  </a:pathLst>
                </a:custGeom>
                <a:solidFill>
                  <a:srgbClr val="800000"/>
                </a:solidFill>
                <a:ln w="28575">
                  <a:solidFill>
                    <a:srgbClr val="FD1907"/>
                  </a:solidFill>
                  <a:round/>
                  <a:headEnd/>
                  <a:tailEnd type="stealth" w="lg" len="lg"/>
                </a:ln>
              </p:spPr>
              <p:txBody>
                <a:bodyPr/>
                <a:lstStyle/>
                <a:p>
                  <a:endParaRPr lang="fa-IR">
                    <a:latin typeface="Calibri" pitchFamily="34" charset="0"/>
                  </a:endParaRPr>
                </a:p>
              </p:txBody>
            </p:sp>
            <p:sp>
              <p:nvSpPr>
                <p:cNvPr id="89" name="Freeform 5"/>
                <p:cNvSpPr>
                  <a:spLocks/>
                </p:cNvSpPr>
                <p:nvPr/>
              </p:nvSpPr>
              <p:spPr bwMode="auto">
                <a:xfrm rot="16918106">
                  <a:off x="7571776" y="261441"/>
                  <a:ext cx="522792" cy="651988"/>
                </a:xfrm>
                <a:custGeom>
                  <a:avLst/>
                  <a:gdLst>
                    <a:gd name="T0" fmla="*/ 2147483647 w 1124"/>
                    <a:gd name="T1" fmla="*/ 0 h 682"/>
                    <a:gd name="T2" fmla="*/ 0 w 1124"/>
                    <a:gd name="T3" fmla="*/ 2147483647 h 682"/>
                    <a:gd name="T4" fmla="*/ 0 60000 65536"/>
                    <a:gd name="T5" fmla="*/ 0 60000 65536"/>
                    <a:gd name="T6" fmla="*/ 0 w 1124"/>
                    <a:gd name="T7" fmla="*/ 0 h 682"/>
                    <a:gd name="T8" fmla="*/ 1124 w 1124"/>
                    <a:gd name="T9" fmla="*/ 682 h 682"/>
                  </a:gdLst>
                  <a:ahLst/>
                  <a:cxnLst>
                    <a:cxn ang="T4">
                      <a:pos x="T0" y="T1"/>
                    </a:cxn>
                    <a:cxn ang="T5">
                      <a:pos x="T2" y="T3"/>
                    </a:cxn>
                  </a:cxnLst>
                  <a:rect l="T6" t="T7" r="T8" b="T9"/>
                  <a:pathLst>
                    <a:path w="1124" h="682">
                      <a:moveTo>
                        <a:pt x="1124" y="0"/>
                      </a:moveTo>
                      <a:lnTo>
                        <a:pt x="0" y="682"/>
                      </a:lnTo>
                    </a:path>
                  </a:pathLst>
                </a:custGeom>
                <a:solidFill>
                  <a:srgbClr val="800000"/>
                </a:solidFill>
                <a:ln w="28575">
                  <a:solidFill>
                    <a:srgbClr val="FD1907"/>
                  </a:solidFill>
                  <a:round/>
                  <a:headEnd/>
                  <a:tailEnd type="stealth" w="lg" len="lg"/>
                </a:ln>
              </p:spPr>
              <p:txBody>
                <a:bodyPr vert="eaVert"/>
                <a:lstStyle/>
                <a:p>
                  <a:endParaRPr lang="fa-IR">
                    <a:latin typeface="Calibri" pitchFamily="34" charset="0"/>
                  </a:endParaRPr>
                </a:p>
              </p:txBody>
            </p:sp>
          </p:grpSp>
        </p:grpSp>
        <p:grpSp>
          <p:nvGrpSpPr>
            <p:cNvPr id="60" name="Group 116"/>
            <p:cNvGrpSpPr/>
            <p:nvPr/>
          </p:nvGrpSpPr>
          <p:grpSpPr>
            <a:xfrm>
              <a:off x="1932935" y="4828464"/>
              <a:ext cx="429263" cy="143431"/>
              <a:chOff x="762000" y="6324600"/>
              <a:chExt cx="684159" cy="228600"/>
            </a:xfrm>
            <a:effectLst>
              <a:outerShdw blurRad="50800" dist="38100" dir="2700000" algn="tl" rotWithShape="0">
                <a:prstClr val="black">
                  <a:alpha val="40000"/>
                </a:prstClr>
              </a:outerShdw>
            </a:effectLst>
          </p:grpSpPr>
          <p:cxnSp>
            <p:nvCxnSpPr>
              <p:cNvPr id="81" name="Straight Arrow Connector 80"/>
              <p:cNvCxnSpPr>
                <a:stCxn id="82" idx="3"/>
              </p:cNvCxnSpPr>
              <p:nvPr/>
            </p:nvCxnSpPr>
            <p:spPr>
              <a:xfrm rot="1269336" flipV="1">
                <a:off x="1005587" y="6358650"/>
                <a:ext cx="440572" cy="165323"/>
              </a:xfrm>
              <a:prstGeom prst="straightConnector1">
                <a:avLst/>
              </a:prstGeom>
              <a:ln w="34925" cap="flat" cmpd="sng">
                <a:solidFill>
                  <a:schemeClr val="accent2">
                    <a:lumMod val="50000"/>
                  </a:schemeClr>
                </a:solidFill>
                <a:prstDash val="solid"/>
                <a:tailEnd type="stealth" w="lg" len="lg"/>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sp>
            <p:nvSpPr>
              <p:cNvPr id="82" name="Rectangle 81"/>
              <p:cNvSpPr/>
              <p:nvPr/>
            </p:nvSpPr>
            <p:spPr>
              <a:xfrm>
                <a:off x="762000" y="6324600"/>
                <a:ext cx="228600" cy="228600"/>
              </a:xfrm>
              <a:prstGeom prst="rect">
                <a:avLst/>
              </a:prstGeom>
              <a:solidFill>
                <a:schemeClr val="accent2">
                  <a:lumMod val="60000"/>
                  <a:lumOff val="40000"/>
                </a:schemeClr>
              </a:solidFill>
              <a:ln>
                <a:solidFill>
                  <a:schemeClr val="accent2">
                    <a:lumMod val="50000"/>
                  </a:schemeClr>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1" anchor="ctr">
                <a:sp3d extrusionH="57150">
                  <a:bevelT w="69850" h="38100" prst="cross"/>
                </a:sp3d>
              </a:bodyPr>
              <a:lstStyle/>
              <a:p>
                <a:pPr algn="ctr"/>
                <a:r>
                  <a:rPr lang="en-US" sz="1400" b="1" dirty="0" smtClean="0">
                    <a:solidFill>
                      <a:schemeClr val="tx1"/>
                    </a:solidFill>
                    <a:latin typeface="AprilFoolAL" pitchFamily="2" charset="0"/>
                    <a:cs typeface="+mj-cs"/>
                  </a:rPr>
                  <a:t>G</a:t>
                </a:r>
                <a:endParaRPr lang="fa-IR" sz="1400" b="1" dirty="0">
                  <a:solidFill>
                    <a:schemeClr val="tx1"/>
                  </a:solidFill>
                  <a:latin typeface="AprilFoolAL" pitchFamily="2" charset="0"/>
                  <a:cs typeface="+mj-cs"/>
                </a:endParaRPr>
              </a:p>
            </p:txBody>
          </p:sp>
        </p:grpSp>
        <p:grpSp>
          <p:nvGrpSpPr>
            <p:cNvPr id="66" name="Group 132"/>
            <p:cNvGrpSpPr/>
            <p:nvPr/>
          </p:nvGrpSpPr>
          <p:grpSpPr>
            <a:xfrm>
              <a:off x="381000" y="4724403"/>
              <a:ext cx="1388307" cy="1298377"/>
              <a:chOff x="152400" y="5247534"/>
              <a:chExt cx="1575324" cy="1473278"/>
            </a:xfrm>
          </p:grpSpPr>
          <p:sp>
            <p:nvSpPr>
              <p:cNvPr id="77" name="Rectangle 76"/>
              <p:cNvSpPr/>
              <p:nvPr/>
            </p:nvSpPr>
            <p:spPr>
              <a:xfrm>
                <a:off x="685800" y="5943601"/>
                <a:ext cx="990601" cy="349237"/>
              </a:xfrm>
              <a:prstGeom prst="rect">
                <a:avLst/>
              </a:prstGeom>
            </p:spPr>
            <p:txBody>
              <a:bodyPr wrap="square">
                <a:spAutoFit/>
              </a:bodyPr>
              <a:lstStyle/>
              <a:p>
                <a:pPr algn="r" rtl="1"/>
                <a:r>
                  <a:rPr lang="fa-IR" sz="1400" dirty="0" smtClean="0">
                    <a:cs typeface="B Mitra" pitchFamily="2" charset="-78"/>
                  </a:rPr>
                  <a:t>هویت محلی</a:t>
                </a:r>
              </a:p>
            </p:txBody>
          </p:sp>
          <p:sp>
            <p:nvSpPr>
              <p:cNvPr id="78" name="Rectangle 77"/>
              <p:cNvSpPr/>
              <p:nvPr/>
            </p:nvSpPr>
            <p:spPr>
              <a:xfrm>
                <a:off x="584724" y="6371575"/>
                <a:ext cx="1143000" cy="349237"/>
              </a:xfrm>
              <a:prstGeom prst="rect">
                <a:avLst/>
              </a:prstGeom>
            </p:spPr>
            <p:txBody>
              <a:bodyPr wrap="square">
                <a:spAutoFit/>
              </a:bodyPr>
              <a:lstStyle/>
              <a:p>
                <a:pPr algn="r" rtl="1"/>
                <a:r>
                  <a:rPr lang="fa-IR" sz="1400" dirty="0" smtClean="0">
                    <a:cs typeface="B Mitra" pitchFamily="2" charset="-78"/>
                  </a:rPr>
                  <a:t>دید گسترده</a:t>
                </a:r>
              </a:p>
            </p:txBody>
          </p:sp>
          <p:sp>
            <p:nvSpPr>
              <p:cNvPr id="79" name="Rectangle 78"/>
              <p:cNvSpPr/>
              <p:nvPr/>
            </p:nvSpPr>
            <p:spPr>
              <a:xfrm>
                <a:off x="152400" y="5638799"/>
                <a:ext cx="1524000" cy="349237"/>
              </a:xfrm>
              <a:prstGeom prst="rect">
                <a:avLst/>
              </a:prstGeom>
            </p:spPr>
            <p:txBody>
              <a:bodyPr wrap="square">
                <a:spAutoFit/>
              </a:bodyPr>
              <a:lstStyle/>
              <a:p>
                <a:pPr algn="r" rtl="1"/>
                <a:r>
                  <a:rPr lang="fa-IR" sz="1400" dirty="0" smtClean="0">
                    <a:cs typeface="B Mitra" pitchFamily="2" charset="-78"/>
                  </a:rPr>
                  <a:t> نشانه</a:t>
                </a:r>
              </a:p>
            </p:txBody>
          </p:sp>
          <p:sp>
            <p:nvSpPr>
              <p:cNvPr id="80" name="Rectangle 79"/>
              <p:cNvSpPr/>
              <p:nvPr/>
            </p:nvSpPr>
            <p:spPr>
              <a:xfrm>
                <a:off x="671189" y="5247534"/>
                <a:ext cx="990601" cy="349237"/>
              </a:xfrm>
              <a:prstGeom prst="rect">
                <a:avLst/>
              </a:prstGeom>
            </p:spPr>
            <p:txBody>
              <a:bodyPr wrap="square">
                <a:spAutoFit/>
              </a:bodyPr>
              <a:lstStyle/>
              <a:p>
                <a:pPr algn="r" rtl="1"/>
                <a:r>
                  <a:rPr lang="fa-IR" sz="1400" dirty="0" smtClean="0">
                    <a:cs typeface="B Mitra" pitchFamily="2" charset="-78"/>
                  </a:rPr>
                  <a:t>یکبارگی</a:t>
                </a:r>
              </a:p>
            </p:txBody>
          </p:sp>
        </p:grpSp>
        <p:sp>
          <p:nvSpPr>
            <p:cNvPr id="76" name="Rectangle 75"/>
            <p:cNvSpPr/>
            <p:nvPr/>
          </p:nvSpPr>
          <p:spPr>
            <a:xfrm>
              <a:off x="762000" y="6096000"/>
              <a:ext cx="1007307" cy="307777"/>
            </a:xfrm>
            <a:prstGeom prst="rect">
              <a:avLst/>
            </a:prstGeom>
          </p:spPr>
          <p:txBody>
            <a:bodyPr wrap="square">
              <a:spAutoFit/>
            </a:bodyPr>
            <a:lstStyle/>
            <a:p>
              <a:pPr algn="r" rtl="1"/>
              <a:r>
                <a:rPr lang="fa-IR" sz="1400" dirty="0" smtClean="0">
                  <a:cs typeface="B Mitra" pitchFamily="2" charset="-78"/>
                </a:rPr>
                <a:t>کریدور بصری</a:t>
              </a:r>
            </a:p>
          </p:txBody>
        </p:sp>
      </p:grpSp>
      <p:pic>
        <p:nvPicPr>
          <p:cNvPr id="93" name="Picture 2"/>
          <p:cNvPicPr>
            <a:picLocks noChangeAspect="1" noChangeArrowheads="1"/>
          </p:cNvPicPr>
          <p:nvPr/>
        </p:nvPicPr>
        <p:blipFill>
          <a:blip r:embed="rId11" cstate="screen">
            <a:clrChange>
              <a:clrFrom>
                <a:srgbClr val="000000"/>
              </a:clrFrom>
              <a:clrTo>
                <a:srgbClr val="000000">
                  <a:alpha val="0"/>
                </a:srgbClr>
              </a:clrTo>
            </a:clrChange>
            <a:duotone>
              <a:prstClr val="black"/>
              <a:schemeClr val="tx2">
                <a:lumMod val="75000"/>
                <a:tint val="45000"/>
                <a:satMod val="400000"/>
              </a:schemeClr>
            </a:duotone>
            <a:lum bright="-40000"/>
            <a:extLst>
              <a:ext uri="{28A0092B-C50C-407E-A947-70E740481C1C}">
                <a14:useLocalDpi xmlns:a14="http://schemas.microsoft.com/office/drawing/2010/main"/>
              </a:ext>
            </a:extLst>
          </a:blip>
          <a:srcRect/>
          <a:stretch>
            <a:fillRect/>
          </a:stretch>
        </p:blipFill>
        <p:spPr bwMode="auto">
          <a:xfrm>
            <a:off x="7848600" y="1143000"/>
            <a:ext cx="942106" cy="609599"/>
          </a:xfrm>
          <a:prstGeom prst="rect">
            <a:avLst/>
          </a:prstGeom>
          <a:noFill/>
          <a:ln w="9525">
            <a:noFill/>
            <a:miter lim="800000"/>
            <a:headEnd/>
            <a:tailEnd/>
          </a:ln>
          <a:effectLst/>
        </p:spPr>
      </p:pic>
      <p:sp>
        <p:nvSpPr>
          <p:cNvPr id="94" name="Oval 93"/>
          <p:cNvSpPr/>
          <p:nvPr/>
        </p:nvSpPr>
        <p:spPr>
          <a:xfrm>
            <a:off x="5410203" y="4114800"/>
            <a:ext cx="533400" cy="6096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p:cNvSpPr/>
          <p:nvPr/>
        </p:nvSpPr>
        <p:spPr>
          <a:xfrm>
            <a:off x="4648201" y="3352800"/>
            <a:ext cx="2286000" cy="1600200"/>
          </a:xfrm>
          <a:prstGeom prst="rect">
            <a:avLst/>
          </a:prstGeom>
          <a:noFill/>
          <a:ln w="1905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6" name="Straight Connector 95"/>
          <p:cNvCxnSpPr/>
          <p:nvPr/>
        </p:nvCxnSpPr>
        <p:spPr>
          <a:xfrm rot="10800000">
            <a:off x="2514604" y="3962400"/>
            <a:ext cx="2057401" cy="1588"/>
          </a:xfrm>
          <a:prstGeom prst="line">
            <a:avLst/>
          </a:prstGeom>
          <a:ln w="50800">
            <a:solidFill>
              <a:srgbClr val="FF0000"/>
            </a:solidFill>
            <a:prstDash val="sysDot"/>
            <a:tailEnd type="stealth" w="lg" len="lg"/>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a:stCxn id="5" idx="1"/>
          </p:cNvCxnSpPr>
          <p:nvPr/>
        </p:nvCxnSpPr>
        <p:spPr>
          <a:xfrm rot="10800000">
            <a:off x="1219200" y="762001"/>
            <a:ext cx="3038446" cy="2233"/>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Connector 3"/>
          <p:cNvCxnSpPr>
            <a:endCxn id="10" idx="3"/>
          </p:cNvCxnSpPr>
          <p:nvPr/>
        </p:nvCxnSpPr>
        <p:spPr>
          <a:xfrm rot="10800000">
            <a:off x="1635586" y="6460124"/>
            <a:ext cx="6365415" cy="18465"/>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4257646" y="533400"/>
            <a:ext cx="4475905" cy="461665"/>
          </a:xfrm>
          <a:prstGeom prst="rect">
            <a:avLst/>
          </a:prstGeom>
        </p:spPr>
        <p:txBody>
          <a:bodyPr wrap="none">
            <a:spAutoFit/>
          </a:bodyPr>
          <a:lstStyle/>
          <a:p>
            <a:pPr algn="r" rtl="1"/>
            <a:r>
              <a:rPr lang="fa-IR" sz="2400" b="1" dirty="0" smtClean="0">
                <a:cs typeface="B Bardiya" pitchFamily="2" charset="-78"/>
              </a:rPr>
              <a:t>دید های پی در پی در محله سرکمر شهر نیاسر</a:t>
            </a:r>
            <a:endParaRPr lang="en-US" sz="2400" b="1" dirty="0">
              <a:cs typeface="B Bardiya" pitchFamily="2" charset="-78"/>
            </a:endParaRPr>
          </a:p>
        </p:txBody>
      </p:sp>
      <p:sp>
        <p:nvSpPr>
          <p:cNvPr id="10" name="Rectangle 9"/>
          <p:cNvSpPr/>
          <p:nvPr/>
        </p:nvSpPr>
        <p:spPr>
          <a:xfrm>
            <a:off x="684683" y="6290846"/>
            <a:ext cx="950902"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تکنیک کالن</a:t>
            </a:r>
            <a:endParaRPr lang="en-US" sz="1600" dirty="0">
              <a:latin typeface="Segoe UI" pitchFamily="34" charset="0"/>
              <a:cs typeface="B Bardiya" pitchFamily="2" charset="-78"/>
            </a:endParaRPr>
          </a:p>
        </p:txBody>
      </p:sp>
      <p:grpSp>
        <p:nvGrpSpPr>
          <p:cNvPr id="6" name="Group 98"/>
          <p:cNvGrpSpPr/>
          <p:nvPr/>
        </p:nvGrpSpPr>
        <p:grpSpPr>
          <a:xfrm>
            <a:off x="194734" y="1752600"/>
            <a:ext cx="3081868" cy="3962400"/>
            <a:chOff x="5078379" y="-855137"/>
            <a:chExt cx="2630676" cy="3255307"/>
          </a:xfrm>
        </p:grpSpPr>
        <p:pic>
          <p:nvPicPr>
            <p:cNvPr id="100" name="Picture 2" descr="D:\urban-design\uni-isfahan\term2\kargah\miani\mahalat\sarkamar.jpg"/>
            <p:cNvPicPr>
              <a:picLocks noChangeAspect="1" noChangeArrowheads="1"/>
            </p:cNvPicPr>
            <p:nvPr/>
          </p:nvPicPr>
          <p:blipFill>
            <a:blip r:embed="rId2" cstate="screen">
              <a:clrChange>
                <a:clrFrom>
                  <a:srgbClr val="FFFFFF"/>
                </a:clrFrom>
                <a:clrTo>
                  <a:srgbClr val="FFFFFF">
                    <a:alpha val="0"/>
                  </a:srgbClr>
                </a:clrTo>
              </a:clrChange>
              <a:lum bright="-30000"/>
              <a:extLst>
                <a:ext uri="{28A0092B-C50C-407E-A947-70E740481C1C}">
                  <a14:useLocalDpi xmlns:a14="http://schemas.microsoft.com/office/drawing/2010/main"/>
                </a:ext>
              </a:extLst>
            </a:blip>
            <a:srcRect/>
            <a:stretch>
              <a:fillRect/>
            </a:stretch>
          </p:blipFill>
          <p:spPr bwMode="auto">
            <a:xfrm>
              <a:off x="5078379" y="-855137"/>
              <a:ext cx="2630676" cy="3255307"/>
            </a:xfrm>
            <a:prstGeom prst="rect">
              <a:avLst/>
            </a:prstGeom>
            <a:noFill/>
          </p:spPr>
        </p:pic>
        <p:sp>
          <p:nvSpPr>
            <p:cNvPr id="101" name="Rectangle 100"/>
            <p:cNvSpPr/>
            <p:nvPr/>
          </p:nvSpPr>
          <p:spPr>
            <a:xfrm>
              <a:off x="5497552" y="-41310"/>
              <a:ext cx="1821236" cy="206586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02" name="Straight Connector 101"/>
          <p:cNvCxnSpPr/>
          <p:nvPr/>
        </p:nvCxnSpPr>
        <p:spPr>
          <a:xfrm rot="5400000">
            <a:off x="1283435" y="2895787"/>
            <a:ext cx="3681524" cy="2051"/>
          </a:xfrm>
          <a:prstGeom prst="line">
            <a:avLst/>
          </a:prstGeom>
          <a:ln w="38100">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2828923" y="4634245"/>
            <a:ext cx="492125" cy="2131"/>
          </a:xfrm>
          <a:prstGeom prst="line">
            <a:avLst/>
          </a:prstGeom>
          <a:ln w="38100">
            <a:solidFill>
              <a:srgbClr val="FF0000"/>
            </a:solidFill>
            <a:prstDash val="sysDot"/>
          </a:ln>
        </p:spPr>
        <p:style>
          <a:lnRef idx="1">
            <a:schemeClr val="accent1"/>
          </a:lnRef>
          <a:fillRef idx="0">
            <a:schemeClr val="accent1"/>
          </a:fillRef>
          <a:effectRef idx="0">
            <a:schemeClr val="accent1"/>
          </a:effectRef>
          <a:fontRef idx="minor">
            <a:schemeClr val="tx1"/>
          </a:fontRef>
        </p:style>
      </p:cxnSp>
      <p:pic>
        <p:nvPicPr>
          <p:cNvPr id="107" name="Picture 2" descr="C:\Users\user\scan\39.jpg"/>
          <p:cNvPicPr>
            <a:picLocks noChangeAspect="1" noChangeArrowheads="1"/>
          </p:cNvPicPr>
          <p:nvPr/>
        </p:nvPicPr>
        <p:blipFill>
          <a:blip r:embed="rId3" cstate="screen">
            <a:clrChange>
              <a:clrFrom>
                <a:srgbClr val="FFFFFF"/>
              </a:clrFrom>
              <a:clrTo>
                <a:srgbClr val="FFFFFF">
                  <a:alpha val="0"/>
                </a:srgbClr>
              </a:clrTo>
            </a:clrChange>
            <a:lum bright="-20000"/>
            <a:extLst>
              <a:ext uri="{28A0092B-C50C-407E-A947-70E740481C1C}">
                <a14:useLocalDpi xmlns:a14="http://schemas.microsoft.com/office/drawing/2010/main"/>
              </a:ext>
            </a:extLst>
          </a:blip>
          <a:srcRect/>
          <a:stretch>
            <a:fillRect/>
          </a:stretch>
        </p:blipFill>
        <p:spPr bwMode="auto">
          <a:xfrm>
            <a:off x="3321048" y="3407078"/>
            <a:ext cx="4338900" cy="2098100"/>
          </a:xfrm>
          <a:prstGeom prst="rect">
            <a:avLst/>
          </a:prstGeom>
          <a:noFill/>
        </p:spPr>
      </p:pic>
      <p:pic>
        <p:nvPicPr>
          <p:cNvPr id="108" name="Picture 3" descr="C:\Users\user\scan\38.jpg"/>
          <p:cNvPicPr>
            <a:picLocks noChangeAspect="1" noChangeArrowheads="1"/>
          </p:cNvPicPr>
          <p:nvPr/>
        </p:nvPicPr>
        <p:blipFill>
          <a:blip r:embed="rId4" cstate="screen">
            <a:clrChange>
              <a:clrFrom>
                <a:srgbClr val="F9FEFF"/>
              </a:clrFrom>
              <a:clrTo>
                <a:srgbClr val="F9FEFF">
                  <a:alpha val="0"/>
                </a:srgbClr>
              </a:clrTo>
            </a:clrChange>
            <a:lum bright="-20000"/>
            <a:extLst>
              <a:ext uri="{28A0092B-C50C-407E-A947-70E740481C1C}">
                <a14:useLocalDpi xmlns:a14="http://schemas.microsoft.com/office/drawing/2010/main"/>
              </a:ext>
            </a:extLst>
          </a:blip>
          <a:srcRect/>
          <a:stretch>
            <a:fillRect/>
          </a:stretch>
        </p:blipFill>
        <p:spPr bwMode="auto">
          <a:xfrm>
            <a:off x="5912779" y="1157250"/>
            <a:ext cx="1935821" cy="2236059"/>
          </a:xfrm>
          <a:prstGeom prst="rect">
            <a:avLst/>
          </a:prstGeom>
          <a:noFill/>
        </p:spPr>
      </p:pic>
      <p:pic>
        <p:nvPicPr>
          <p:cNvPr id="109" name="Picture 4" descr="C:\Users\user\scan\26.jpg"/>
          <p:cNvPicPr>
            <a:picLocks noChangeAspect="1" noChangeArrowheads="1"/>
          </p:cNvPicPr>
          <p:nvPr/>
        </p:nvPicPr>
        <p:blipFill>
          <a:blip r:embed="rId5" cstate="screen">
            <a:clrChange>
              <a:clrFrom>
                <a:srgbClr val="F6F6FF"/>
              </a:clrFrom>
              <a:clrTo>
                <a:srgbClr val="F6F6FF">
                  <a:alpha val="0"/>
                </a:srgbClr>
              </a:clrTo>
            </a:clrChange>
            <a:lum bright="-20000"/>
            <a:extLst>
              <a:ext uri="{28A0092B-C50C-407E-A947-70E740481C1C}">
                <a14:useLocalDpi xmlns:a14="http://schemas.microsoft.com/office/drawing/2010/main"/>
              </a:ext>
            </a:extLst>
          </a:blip>
          <a:srcRect/>
          <a:stretch>
            <a:fillRect/>
          </a:stretch>
        </p:blipFill>
        <p:spPr bwMode="auto">
          <a:xfrm>
            <a:off x="3321050" y="1157258"/>
            <a:ext cx="2329920" cy="2597094"/>
          </a:xfrm>
          <a:prstGeom prst="rect">
            <a:avLst/>
          </a:prstGeom>
          <a:noFill/>
        </p:spPr>
      </p:pic>
      <p:sp>
        <p:nvSpPr>
          <p:cNvPr id="113" name="Rectangle 112"/>
          <p:cNvSpPr/>
          <p:nvPr/>
        </p:nvSpPr>
        <p:spPr>
          <a:xfrm>
            <a:off x="5257800" y="3124200"/>
            <a:ext cx="3810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B Homa" pitchFamily="2" charset="-78"/>
              </a:rPr>
              <a:t>1</a:t>
            </a:r>
            <a:endParaRPr lang="en-US" dirty="0">
              <a:cs typeface="B Homa" pitchFamily="2" charset="-78"/>
            </a:endParaRPr>
          </a:p>
        </p:txBody>
      </p:sp>
      <p:sp>
        <p:nvSpPr>
          <p:cNvPr id="114" name="Rectangle 113"/>
          <p:cNvSpPr/>
          <p:nvPr/>
        </p:nvSpPr>
        <p:spPr>
          <a:xfrm>
            <a:off x="7620000" y="3124200"/>
            <a:ext cx="3810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B Homa" pitchFamily="2" charset="-78"/>
              </a:rPr>
              <a:t>2</a:t>
            </a:r>
            <a:endParaRPr lang="en-US" dirty="0">
              <a:cs typeface="B Homa" pitchFamily="2" charset="-78"/>
            </a:endParaRPr>
          </a:p>
        </p:txBody>
      </p:sp>
      <p:sp>
        <p:nvSpPr>
          <p:cNvPr id="115" name="Rectangle 114"/>
          <p:cNvSpPr/>
          <p:nvPr/>
        </p:nvSpPr>
        <p:spPr>
          <a:xfrm>
            <a:off x="6781800" y="5181600"/>
            <a:ext cx="3810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B Homa" pitchFamily="2" charset="-78"/>
              </a:rPr>
              <a:t>3</a:t>
            </a:r>
            <a:endParaRPr lang="en-US" dirty="0">
              <a:cs typeface="B Homa" pitchFamily="2" charset="-78"/>
            </a:endParaRPr>
          </a:p>
        </p:txBody>
      </p:sp>
      <p:grpSp>
        <p:nvGrpSpPr>
          <p:cNvPr id="7" name="Group 122"/>
          <p:cNvGrpSpPr/>
          <p:nvPr/>
        </p:nvGrpSpPr>
        <p:grpSpPr>
          <a:xfrm rot="8497092" flipV="1">
            <a:off x="1646467" y="3627667"/>
            <a:ext cx="228600" cy="228600"/>
            <a:chOff x="2667000" y="6248400"/>
            <a:chExt cx="304800" cy="304800"/>
          </a:xfrm>
        </p:grpSpPr>
        <p:cxnSp>
          <p:nvCxnSpPr>
            <p:cNvPr id="124" name="Straight Connector 123"/>
            <p:cNvCxnSpPr/>
            <p:nvPr/>
          </p:nvCxnSpPr>
          <p:spPr>
            <a:xfrm rot="5400000" flipH="1" flipV="1">
              <a:off x="2705100" y="6438900"/>
              <a:ext cx="228600" cy="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rot="10800000" flipV="1">
              <a:off x="2667000" y="63246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2819400" y="63246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rot="10800000" flipV="1">
              <a:off x="2667000" y="62484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2819400" y="62484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grpSp>
      <p:grpSp>
        <p:nvGrpSpPr>
          <p:cNvPr id="8" name="Group 128"/>
          <p:cNvGrpSpPr/>
          <p:nvPr/>
        </p:nvGrpSpPr>
        <p:grpSpPr>
          <a:xfrm rot="9677629" flipV="1">
            <a:off x="1935620" y="4236580"/>
            <a:ext cx="228600" cy="228600"/>
            <a:chOff x="2667000" y="6248400"/>
            <a:chExt cx="304800" cy="304800"/>
          </a:xfrm>
        </p:grpSpPr>
        <p:cxnSp>
          <p:nvCxnSpPr>
            <p:cNvPr id="130" name="Straight Connector 129"/>
            <p:cNvCxnSpPr/>
            <p:nvPr/>
          </p:nvCxnSpPr>
          <p:spPr>
            <a:xfrm rot="5400000" flipH="1" flipV="1">
              <a:off x="2705100" y="6438900"/>
              <a:ext cx="228600" cy="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rot="10800000" flipV="1">
              <a:off x="2667000" y="63246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2819400" y="63246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rot="10800000" flipV="1">
              <a:off x="2667000" y="62484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2819400" y="62484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grpSp>
      <p:grpSp>
        <p:nvGrpSpPr>
          <p:cNvPr id="9" name="Group 135"/>
          <p:cNvGrpSpPr/>
          <p:nvPr/>
        </p:nvGrpSpPr>
        <p:grpSpPr>
          <a:xfrm rot="9222877" flipV="1">
            <a:off x="1265467" y="3094267"/>
            <a:ext cx="228600" cy="228600"/>
            <a:chOff x="2667000" y="6248400"/>
            <a:chExt cx="304800" cy="304800"/>
          </a:xfrm>
        </p:grpSpPr>
        <p:cxnSp>
          <p:nvCxnSpPr>
            <p:cNvPr id="137" name="Straight Connector 136"/>
            <p:cNvCxnSpPr/>
            <p:nvPr/>
          </p:nvCxnSpPr>
          <p:spPr>
            <a:xfrm rot="5400000" flipH="1" flipV="1">
              <a:off x="2705100" y="6438900"/>
              <a:ext cx="228600" cy="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rot="10800000" flipV="1">
              <a:off x="2667000" y="63246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2819400" y="63246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rot="10800000" flipV="1">
              <a:off x="2667000" y="62484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a:off x="2819400" y="6248400"/>
              <a:ext cx="152400" cy="76200"/>
            </a:xfrm>
            <a:prstGeom prst="line">
              <a:avLst/>
            </a:prstGeom>
            <a:ln w="53975">
              <a:solidFill>
                <a:srgbClr val="FD1907"/>
              </a:solidFill>
            </a:ln>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cxnSp>
      </p:grpSp>
      <p:sp>
        <p:nvSpPr>
          <p:cNvPr id="142" name="Rectangle 141"/>
          <p:cNvSpPr/>
          <p:nvPr/>
        </p:nvSpPr>
        <p:spPr>
          <a:xfrm>
            <a:off x="2209800" y="4419600"/>
            <a:ext cx="228600" cy="22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B Homa" pitchFamily="2" charset="-78"/>
              </a:rPr>
              <a:t>1</a:t>
            </a:r>
            <a:endParaRPr lang="en-US" dirty="0">
              <a:cs typeface="B Homa" pitchFamily="2" charset="-78"/>
            </a:endParaRPr>
          </a:p>
        </p:txBody>
      </p:sp>
      <p:sp>
        <p:nvSpPr>
          <p:cNvPr id="143" name="Rectangle 142"/>
          <p:cNvSpPr/>
          <p:nvPr/>
        </p:nvSpPr>
        <p:spPr>
          <a:xfrm>
            <a:off x="1905000" y="3733800"/>
            <a:ext cx="228600" cy="22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B Homa" pitchFamily="2" charset="-78"/>
              </a:rPr>
              <a:t>2</a:t>
            </a:r>
            <a:endParaRPr lang="en-US" dirty="0">
              <a:cs typeface="B Homa" pitchFamily="2" charset="-78"/>
            </a:endParaRPr>
          </a:p>
        </p:txBody>
      </p:sp>
      <p:sp>
        <p:nvSpPr>
          <p:cNvPr id="144" name="Rectangle 143"/>
          <p:cNvSpPr/>
          <p:nvPr/>
        </p:nvSpPr>
        <p:spPr>
          <a:xfrm>
            <a:off x="1524000" y="3200400"/>
            <a:ext cx="228600" cy="22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B Homa" pitchFamily="2" charset="-78"/>
              </a:rPr>
              <a:t>3</a:t>
            </a:r>
            <a:endParaRPr lang="en-US" dirty="0">
              <a:cs typeface="B Homa" pitchFamily="2" charset="-78"/>
            </a:endParaRPr>
          </a:p>
        </p:txBody>
      </p:sp>
      <p:sp>
        <p:nvSpPr>
          <p:cNvPr id="145" name="TextBox 144"/>
          <p:cNvSpPr txBox="1"/>
          <p:nvPr/>
        </p:nvSpPr>
        <p:spPr>
          <a:xfrm>
            <a:off x="3429000" y="5739825"/>
            <a:ext cx="5181600" cy="584775"/>
          </a:xfrm>
          <a:prstGeom prst="rect">
            <a:avLst/>
          </a:prstGeom>
          <a:noFill/>
        </p:spPr>
        <p:txBody>
          <a:bodyPr wrap="square" rtlCol="0">
            <a:spAutoFit/>
          </a:bodyPr>
          <a:lstStyle/>
          <a:p>
            <a:pPr algn="justLow" rtl="1"/>
            <a:r>
              <a:rPr lang="fa-IR" sz="1600" dirty="0" smtClean="0">
                <a:cs typeface="B Homa" pitchFamily="2" charset="-78"/>
              </a:rPr>
              <a:t>با مقایسه دیدها تباین فضایی موجود در فضا آشکار می شود و امکان بررسی کیفیت بصری و ارتقای کیفیت فضا وجود دارد.</a:t>
            </a:r>
            <a:endParaRPr lang="fa-IR" sz="1600" i="1" dirty="0" smtClean="0">
              <a:cs typeface="B Homa" pitchFamily="2" charset="-78"/>
            </a:endParaRP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10800000">
            <a:off x="533400" y="1066800"/>
            <a:ext cx="6172200" cy="1588"/>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858000" y="833735"/>
            <a:ext cx="1828800" cy="461665"/>
          </a:xfrm>
          <a:prstGeom prst="rect">
            <a:avLst/>
          </a:prstGeom>
          <a:ln w="28575">
            <a:solidFill>
              <a:schemeClr val="accent1"/>
            </a:solidFill>
          </a:ln>
        </p:spPr>
        <p:txBody>
          <a:bodyPr wrap="square">
            <a:spAutoFit/>
          </a:bodyPr>
          <a:lstStyle/>
          <a:p>
            <a:pPr algn="ctr" rtl="1"/>
            <a:r>
              <a:rPr lang="fa-IR" sz="2400" b="1" dirty="0" smtClean="0">
                <a:cs typeface="B Bardiya" pitchFamily="2" charset="-78"/>
              </a:rPr>
              <a:t>منابع و مآخذ</a:t>
            </a:r>
            <a:endParaRPr lang="en-US" sz="2400" b="1" dirty="0">
              <a:cs typeface="B Bardiya" pitchFamily="2" charset="-78"/>
            </a:endParaRPr>
          </a:p>
        </p:txBody>
      </p:sp>
      <p:sp>
        <p:nvSpPr>
          <p:cNvPr id="13" name="TextBox 12"/>
          <p:cNvSpPr txBox="1"/>
          <p:nvPr/>
        </p:nvSpPr>
        <p:spPr>
          <a:xfrm>
            <a:off x="457200" y="1371600"/>
            <a:ext cx="8229600" cy="4939814"/>
          </a:xfrm>
          <a:prstGeom prst="rect">
            <a:avLst/>
          </a:prstGeom>
          <a:noFill/>
          <a:ln>
            <a:noFill/>
          </a:ln>
          <a:effectLst/>
        </p:spPr>
        <p:txBody>
          <a:bodyPr wrap="square" rtlCol="1">
            <a:spAutoFit/>
          </a:bodyPr>
          <a:lstStyle/>
          <a:p>
            <a:pPr marL="342900" indent="-342900" algn="r" rtl="1">
              <a:lnSpc>
                <a:spcPct val="150000"/>
              </a:lnSpc>
              <a:buFont typeface="+mj-lt"/>
              <a:buAutoNum type="arabicPeriod"/>
            </a:pPr>
            <a:r>
              <a:rPr lang="fa-IR" sz="1400" dirty="0" smtClean="0">
                <a:cs typeface="B Homa" pitchFamily="2" charset="-78"/>
              </a:rPr>
              <a:t>کالن،گوردن. 1977. ترجمه منوچهر طبیبیان.1377.گزیده منظر شهری.تهران:دانشگاه تهران.</a:t>
            </a:r>
          </a:p>
          <a:p>
            <a:pPr marL="342900" indent="-342900" algn="r" rtl="1">
              <a:lnSpc>
                <a:spcPct val="150000"/>
              </a:lnSpc>
              <a:buFont typeface="+mj-lt"/>
              <a:buAutoNum type="arabicPeriod"/>
            </a:pPr>
            <a:r>
              <a:rPr lang="fa-IR" sz="1400" dirty="0" smtClean="0">
                <a:cs typeface="B Homa" pitchFamily="2" charset="-78"/>
              </a:rPr>
              <a:t>بل،سایمون.ترجمه محمدرضا مثنوی.1387.عناصر طراحی بصری در منظر.تهران:دانشگاه تهران.</a:t>
            </a:r>
          </a:p>
          <a:p>
            <a:pPr marL="342900" indent="-342900" algn="r" rtl="1">
              <a:lnSpc>
                <a:spcPct val="150000"/>
              </a:lnSpc>
              <a:buFont typeface="+mj-lt"/>
              <a:buAutoNum type="arabicPeriod"/>
            </a:pPr>
            <a:r>
              <a:rPr lang="fa-IR" sz="1400" dirty="0" smtClean="0">
                <a:cs typeface="B Homa" pitchFamily="2" charset="-78"/>
              </a:rPr>
              <a:t>ای ین،بنتلی،آلن الکک،پال مورین،سو مک گلین،و گراهام اسمیت.1945.ترجمه مصطفی بهزادفر.1382.تهران:دانشگاه علم و صنعت.</a:t>
            </a:r>
          </a:p>
          <a:p>
            <a:pPr marL="342900" indent="-342900" algn="r" rtl="1">
              <a:lnSpc>
                <a:spcPct val="150000"/>
              </a:lnSpc>
              <a:buFont typeface="+mj-lt"/>
              <a:buAutoNum type="arabicPeriod"/>
            </a:pPr>
            <a:r>
              <a:rPr lang="fa-IR" sz="1400" dirty="0" smtClean="0">
                <a:cs typeface="B Homa" pitchFamily="2" charset="-78"/>
              </a:rPr>
              <a:t>بحرینی،حسین.    .فرایند طراحی شهری.تهران:دانشگاه تهران.</a:t>
            </a:r>
          </a:p>
          <a:p>
            <a:pPr marL="342900" indent="-342900" algn="r" rtl="1">
              <a:lnSpc>
                <a:spcPct val="150000"/>
              </a:lnSpc>
              <a:buFont typeface="+mj-lt"/>
              <a:buAutoNum type="arabicPeriod"/>
            </a:pPr>
            <a:r>
              <a:rPr lang="fa-IR" sz="1400" dirty="0" smtClean="0">
                <a:cs typeface="B Homa" pitchFamily="2" charset="-78"/>
              </a:rPr>
              <a:t>هدمن،ریچارد،و آندرو یازوسکی.ترجمه راضیه رضازاده و مصطفی عباس زادگان.1384.تهران:دانشگاه علم و صنعت.</a:t>
            </a:r>
          </a:p>
          <a:p>
            <a:pPr marL="342900" indent="-342900" algn="r" rtl="1">
              <a:lnSpc>
                <a:spcPct val="150000"/>
              </a:lnSpc>
              <a:buFont typeface="+mj-lt"/>
              <a:buAutoNum type="arabicPeriod"/>
            </a:pPr>
            <a:r>
              <a:rPr lang="fa-IR" sz="1400" dirty="0" smtClean="0">
                <a:cs typeface="B Homa" pitchFamily="2" charset="-78"/>
              </a:rPr>
              <a:t>پاکزاد،جهانشاه.1385.سیر اندیشه ها در شهرسازی از آرمان تا واقعیت.تهران:شرکت عمران شهرهای جدید..</a:t>
            </a:r>
          </a:p>
          <a:p>
            <a:pPr marL="342900" indent="-342900" algn="r" rtl="1">
              <a:lnSpc>
                <a:spcPct val="150000"/>
              </a:lnSpc>
              <a:buFont typeface="+mj-lt"/>
              <a:buAutoNum type="arabicPeriod"/>
            </a:pPr>
            <a:r>
              <a:rPr lang="fa-IR" sz="1400" dirty="0" smtClean="0">
                <a:cs typeface="B Homa" pitchFamily="2" charset="-78"/>
              </a:rPr>
              <a:t>پاکزاد،جهانشاه.1386.سیر اندیشه ها در شهرسازی از کمیت تا کیفیت.تهران:شرکت عمران شهرهای جدید.</a:t>
            </a:r>
          </a:p>
          <a:p>
            <a:pPr marL="342900" indent="-342900" algn="r" rtl="1">
              <a:lnSpc>
                <a:spcPct val="150000"/>
              </a:lnSpc>
              <a:buFont typeface="+mj-lt"/>
              <a:buAutoNum type="arabicPeriod"/>
            </a:pPr>
            <a:r>
              <a:rPr lang="fa-IR" sz="1400" dirty="0" smtClean="0">
                <a:cs typeface="B Homa" pitchFamily="2" charset="-78"/>
              </a:rPr>
              <a:t>پاکزاد،جهانشاه.1388.سیر اندیشه ها در شهرسازی از فضا تا مکان.تهران:شهیدی.</a:t>
            </a:r>
          </a:p>
          <a:p>
            <a:pPr marL="342900" indent="-342900" algn="r" rtl="1">
              <a:lnSpc>
                <a:spcPct val="150000"/>
              </a:lnSpc>
              <a:buFont typeface="+mj-lt"/>
              <a:buAutoNum type="arabicPeriod"/>
            </a:pPr>
            <a:r>
              <a:rPr lang="fa-IR" sz="1400" dirty="0" smtClean="0">
                <a:cs typeface="B Homa" pitchFamily="2" charset="-78"/>
              </a:rPr>
              <a:t>گلکار،کورش.1385.مفهوم منظر شهری.مجله آبادی 53: 38-47.</a:t>
            </a:r>
          </a:p>
          <a:p>
            <a:pPr marL="342900" indent="-342900" algn="r" rtl="1">
              <a:lnSpc>
                <a:spcPct val="150000"/>
              </a:lnSpc>
              <a:buFont typeface="+mj-lt"/>
              <a:buAutoNum type="arabicPeriod"/>
            </a:pPr>
            <a:r>
              <a:rPr lang="fa-IR" sz="1400" dirty="0" smtClean="0">
                <a:cs typeface="B Homa" pitchFamily="2" charset="-78"/>
              </a:rPr>
              <a:t>محمودی،سید امیر سعید.1385.منظر شهری مروری بر چند نظریه.مجله آبادی 53: 54-61.</a:t>
            </a:r>
          </a:p>
          <a:p>
            <a:pPr marL="342900" indent="-342900" algn="r" rtl="1">
              <a:lnSpc>
                <a:spcPct val="150000"/>
              </a:lnSpc>
              <a:buFont typeface="+mj-lt"/>
              <a:buAutoNum type="arabicPeriod"/>
            </a:pPr>
            <a:r>
              <a:rPr lang="fa-IR" sz="1400" dirty="0" smtClean="0">
                <a:cs typeface="B Homa" pitchFamily="2" charset="-78"/>
              </a:rPr>
              <a:t>ذکاوت،کامران.1385.چارچوب استراتژیک مدیریت بصری شهر.مجله آبادی 53: 26-37.</a:t>
            </a:r>
          </a:p>
          <a:p>
            <a:pPr marL="342900" indent="-342900" algn="r" rtl="1">
              <a:lnSpc>
                <a:spcPct val="150000"/>
              </a:lnSpc>
              <a:buFont typeface="+mj-lt"/>
              <a:buAutoNum type="arabicPeriod"/>
            </a:pPr>
            <a:r>
              <a:rPr lang="fa-IR" sz="1400" dirty="0" smtClean="0">
                <a:cs typeface="B Homa" pitchFamily="2" charset="-78"/>
              </a:rPr>
              <a:t>سیته،کامیلو.1909.ترجمه فریدون قریب.ساخت شهر براساس مبانی هنری.1385.تهران:دانشگاه تهران.</a:t>
            </a:r>
          </a:p>
          <a:p>
            <a:pPr marL="342900" indent="-342900" algn="l">
              <a:lnSpc>
                <a:spcPct val="150000"/>
              </a:lnSpc>
              <a:buFont typeface="+mj-lt"/>
              <a:buAutoNum type="arabicPeriod"/>
            </a:pPr>
            <a:r>
              <a:rPr lang="en-US" sz="1400" dirty="0" smtClean="0">
                <a:cs typeface="B Homa" pitchFamily="2" charset="-78"/>
              </a:rPr>
              <a:t>Thiel,Philip.Space,Place,and Occasion.Enviroment Introduction.</a:t>
            </a:r>
          </a:p>
          <a:p>
            <a:pPr marL="342900" indent="-342900" algn="l">
              <a:lnSpc>
                <a:spcPct val="150000"/>
              </a:lnSpc>
              <a:buFont typeface="+mj-lt"/>
              <a:buAutoNum type="arabicPeriod"/>
            </a:pPr>
            <a:r>
              <a:rPr lang="en-US" sz="1400" dirty="0" smtClean="0">
                <a:cs typeface="B Homa" pitchFamily="2" charset="-78"/>
              </a:rPr>
              <a:t> </a:t>
            </a:r>
            <a:r>
              <a:rPr lang="en-US" sz="1400" dirty="0" err="1" smtClean="0">
                <a:cs typeface="B Homa" pitchFamily="2" charset="-78"/>
              </a:rPr>
              <a:t>Thiel,Philip.people,path,and</a:t>
            </a:r>
            <a:r>
              <a:rPr lang="en-US" sz="1400" dirty="0" smtClean="0">
                <a:cs typeface="B Homa" pitchFamily="2" charset="-78"/>
              </a:rPr>
              <a:t> </a:t>
            </a:r>
            <a:r>
              <a:rPr lang="en-US" sz="1400" dirty="0" err="1" smtClean="0">
                <a:cs typeface="B Homa" pitchFamily="2" charset="-78"/>
              </a:rPr>
              <a:t>purposes:notation</a:t>
            </a:r>
            <a:r>
              <a:rPr lang="en-US" sz="1400" dirty="0" smtClean="0">
                <a:cs typeface="B Homa" pitchFamily="2" charset="-78"/>
              </a:rPr>
              <a:t> for participatory  </a:t>
            </a:r>
            <a:r>
              <a:rPr lang="en-US" sz="1400" dirty="0" err="1" smtClean="0">
                <a:cs typeface="B Homa" pitchFamily="2" charset="-78"/>
              </a:rPr>
              <a:t>envirotecture</a:t>
            </a:r>
            <a:endParaRPr lang="fa-IR" sz="1400" dirty="0" smtClean="0">
              <a:cs typeface="B Homa" pitchFamily="2" charset="-78"/>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05393" y="838200"/>
            <a:ext cx="3273653" cy="461665"/>
          </a:xfrm>
          <a:prstGeom prst="rect">
            <a:avLst/>
          </a:prstGeom>
          <a:ln w="28575">
            <a:solidFill>
              <a:schemeClr val="accent6">
                <a:lumMod val="50000"/>
              </a:schemeClr>
            </a:solidFill>
          </a:ln>
        </p:spPr>
        <p:txBody>
          <a:bodyPr wrap="none">
            <a:spAutoFit/>
          </a:bodyPr>
          <a:lstStyle/>
          <a:p>
            <a:pPr algn="r" rtl="1"/>
            <a:r>
              <a:rPr lang="fa-IR" sz="2400" dirty="0" smtClean="0">
                <a:cs typeface="B Homa" pitchFamily="2" charset="-78"/>
              </a:rPr>
              <a:t>منظر شهری پایدار / هوشمند </a:t>
            </a:r>
            <a:endParaRPr lang="en-US" sz="2400" dirty="0">
              <a:cs typeface="B Homa" pitchFamily="2" charset="-78"/>
            </a:endParaRPr>
          </a:p>
        </p:txBody>
      </p:sp>
      <p:cxnSp>
        <p:nvCxnSpPr>
          <p:cNvPr id="3" name="Straight Connector 2"/>
          <p:cNvCxnSpPr/>
          <p:nvPr/>
        </p:nvCxnSpPr>
        <p:spPr>
          <a:xfrm rot="10800000" flipV="1">
            <a:off x="1295400" y="1066800"/>
            <a:ext cx="4038600" cy="2"/>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609600" y="1371600"/>
            <a:ext cx="8001000" cy="4524315"/>
          </a:xfrm>
          <a:prstGeom prst="rect">
            <a:avLst/>
          </a:prstGeom>
          <a:noFill/>
        </p:spPr>
        <p:txBody>
          <a:bodyPr wrap="square" rtlCol="0">
            <a:spAutoFit/>
          </a:bodyPr>
          <a:lstStyle/>
          <a:p>
            <a:pPr algn="just" rtl="1">
              <a:lnSpc>
                <a:spcPct val="200000"/>
              </a:lnSpc>
            </a:pPr>
            <a:r>
              <a:rPr lang="fa-IR" sz="1600" dirty="0" smtClean="0">
                <a:cs typeface="B Homa" pitchFamily="2" charset="-78"/>
              </a:rPr>
              <a:t>منظر شهری پایدار محصول الگوی طراحی شهری پایدار یعنی محصول دوران بلوغ طراحی شهری است.</a:t>
            </a:r>
          </a:p>
          <a:p>
            <a:pPr algn="just" rtl="1">
              <a:lnSpc>
                <a:spcPct val="200000"/>
              </a:lnSpc>
            </a:pPr>
            <a:r>
              <a:rPr lang="fa-IR" sz="1600" dirty="0" smtClean="0">
                <a:cs typeface="B Homa" pitchFamily="2" charset="-78"/>
              </a:rPr>
              <a:t>بنیان های نظری منظر شهری پایدار /هوشمند را می توان در آرا نظریه پردازان برنامه ریزی و طراحی محیطی که تلاش نمودند معماری و طراحی شهری را در چارچوب مفهوم توسعه پایدار باز-تعریف نمایند ، نظیر: یان مک هارت، پیتر کلتورپ، هیلد برند فری و ... جستجو کرد.</a:t>
            </a:r>
          </a:p>
          <a:p>
            <a:pPr algn="just" rtl="1">
              <a:lnSpc>
                <a:spcPct val="200000"/>
              </a:lnSpc>
            </a:pPr>
            <a:r>
              <a:rPr lang="fa-IR" sz="1600" dirty="0" smtClean="0">
                <a:cs typeface="B Homa" pitchFamily="2" charset="-78"/>
              </a:rPr>
              <a:t>مهم ترین ویژگی منظر شهری پایدار/هوشمند آن است که به عنوان یک ”ساختار اجتماعی-فضایی پایدار“ مطرح می گردد.</a:t>
            </a:r>
          </a:p>
          <a:p>
            <a:pPr algn="just" rtl="1">
              <a:lnSpc>
                <a:spcPct val="200000"/>
              </a:lnSpc>
            </a:pPr>
            <a:r>
              <a:rPr lang="fa-IR" sz="1600" dirty="0" smtClean="0">
                <a:cs typeface="B Homa" pitchFamily="2" charset="-78"/>
              </a:rPr>
              <a:t>چارچوب کلی منظر شهری پایدار را می توان پارادایم ”مکان پایدار“ در نظر گرفت که در آن چهار عنصر ”کالبد“، ”فعالیت“، ”تصورات“ و ”اکوسیستم“ به طور هماهنگ در مشروط ساختن و شکل بخشیدن به منظر شهری سهیم می باشند.</a:t>
            </a:r>
          </a:p>
        </p:txBody>
      </p:sp>
      <p:sp>
        <p:nvSpPr>
          <p:cNvPr id="7" name="Rectangle 6"/>
          <p:cNvSpPr/>
          <p:nvPr/>
        </p:nvSpPr>
        <p:spPr>
          <a:xfrm>
            <a:off x="603900" y="6290846"/>
            <a:ext cx="137730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مفهوم منظر شهری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05393" y="838200"/>
            <a:ext cx="3273653" cy="461665"/>
          </a:xfrm>
          <a:prstGeom prst="rect">
            <a:avLst/>
          </a:prstGeom>
          <a:ln w="28575">
            <a:solidFill>
              <a:schemeClr val="accent6">
                <a:lumMod val="50000"/>
              </a:schemeClr>
            </a:solidFill>
          </a:ln>
        </p:spPr>
        <p:txBody>
          <a:bodyPr wrap="none">
            <a:spAutoFit/>
          </a:bodyPr>
          <a:lstStyle/>
          <a:p>
            <a:pPr algn="r" rtl="1"/>
            <a:r>
              <a:rPr lang="fa-IR" sz="2400" dirty="0" smtClean="0">
                <a:cs typeface="B Homa" pitchFamily="2" charset="-78"/>
              </a:rPr>
              <a:t>منظر شهری پایدار / هوشمند </a:t>
            </a:r>
            <a:endParaRPr lang="en-US" sz="2400" dirty="0">
              <a:cs typeface="B Homa" pitchFamily="2" charset="-78"/>
            </a:endParaRPr>
          </a:p>
        </p:txBody>
      </p:sp>
      <p:cxnSp>
        <p:nvCxnSpPr>
          <p:cNvPr id="3" name="Straight Connector 2"/>
          <p:cNvCxnSpPr/>
          <p:nvPr/>
        </p:nvCxnSpPr>
        <p:spPr>
          <a:xfrm rot="10800000" flipV="1">
            <a:off x="1295400" y="1066800"/>
            <a:ext cx="4038600" cy="2"/>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33400" y="1295400"/>
            <a:ext cx="8077200" cy="2554545"/>
          </a:xfrm>
          <a:prstGeom prst="rect">
            <a:avLst/>
          </a:prstGeom>
          <a:noFill/>
        </p:spPr>
        <p:txBody>
          <a:bodyPr wrap="square" rtlCol="0">
            <a:spAutoFit/>
          </a:bodyPr>
          <a:lstStyle/>
          <a:p>
            <a:pPr algn="just" rtl="1">
              <a:lnSpc>
                <a:spcPct val="200000"/>
              </a:lnSpc>
            </a:pPr>
            <a:r>
              <a:rPr lang="fa-IR" sz="1600" dirty="0" smtClean="0">
                <a:cs typeface="B Homa" pitchFamily="2" charset="-78"/>
              </a:rPr>
              <a:t>از دیگر ویژگی های منظر شهری و ساختمان های پایدار ، الگوبرداری از طبیعت است.</a:t>
            </a:r>
          </a:p>
          <a:p>
            <a:pPr algn="just" rtl="1">
              <a:lnSpc>
                <a:spcPct val="200000"/>
              </a:lnSpc>
            </a:pPr>
            <a:r>
              <a:rPr lang="fa-IR" sz="1600" dirty="0" smtClean="0">
                <a:cs typeface="B Homa" pitchFamily="2" charset="-78"/>
              </a:rPr>
              <a:t>مهم ترین وجه مشخصه ی منظر شهری پایدار/هوشمند نقش زیست محیطی آن است که گاهی به صورت انطباق غیر فعال با محیط و از طریق کاربرد فن آوری های متعارف صورت می گیرد(منظر شهری پایدار) و گاه به صورت انطباق فعال با محیط و از طریق کاربرد فن آوری های پیشرفته، اتوماسیون و هوشمندسازی ساختمان ها و شهر تحقق می یابد(منظر شهری هوشمند).</a:t>
            </a:r>
          </a:p>
        </p:txBody>
      </p:sp>
      <p:pic>
        <p:nvPicPr>
          <p:cNvPr id="6146" name="Picture 2" descr="D:\work\pix urban\ax  nastaran\Green-Transformer-Web.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62000" y="3962400"/>
            <a:ext cx="4114800" cy="2088261"/>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
        <p:nvSpPr>
          <p:cNvPr id="7" name="Rectangle 6"/>
          <p:cNvSpPr/>
          <p:nvPr/>
        </p:nvSpPr>
        <p:spPr>
          <a:xfrm>
            <a:off x="603900" y="6290846"/>
            <a:ext cx="137730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مفهوم منظر شهری</a:t>
            </a:r>
            <a:endParaRPr lang="en-US" sz="1600" dirty="0">
              <a:latin typeface="Segoe UI" pitchFamily="34" charset="0"/>
              <a:cs typeface="B Bardiya" pitchFamily="2" charset="-78"/>
            </a:endParaRPr>
          </a:p>
        </p:txBody>
      </p:sp>
      <p:pic>
        <p:nvPicPr>
          <p:cNvPr id="6147" name="Picture 3" descr="C:\Users\user\Desktop\Picture 00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0800000">
            <a:off x="5029200" y="3954440"/>
            <a:ext cx="3124200" cy="2083981"/>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609600" y="2133600"/>
            <a:ext cx="8001000" cy="2318266"/>
            <a:chOff x="304800" y="2133600"/>
            <a:chExt cx="8001000" cy="2318266"/>
          </a:xfrm>
          <a:solidFill>
            <a:schemeClr val="accent6">
              <a:lumMod val="60000"/>
              <a:lumOff val="40000"/>
            </a:schemeClr>
          </a:solidFill>
        </p:grpSpPr>
        <p:sp>
          <p:nvSpPr>
            <p:cNvPr id="7" name="TextBox 6"/>
            <p:cNvSpPr txBox="1"/>
            <p:nvPr/>
          </p:nvSpPr>
          <p:spPr>
            <a:xfrm>
              <a:off x="304800" y="2133600"/>
              <a:ext cx="4267200" cy="307777"/>
            </a:xfrm>
            <a:prstGeom prst="rect">
              <a:avLst/>
            </a:prstGeom>
            <a:grpFill/>
            <a:ln>
              <a:solidFill>
                <a:schemeClr val="accent6">
                  <a:lumMod val="60000"/>
                  <a:lumOff val="40000"/>
                </a:schemeClr>
              </a:solidFill>
            </a:ln>
          </p:spPr>
          <p:txBody>
            <a:bodyPr wrap="square" rtlCol="0">
              <a:spAutoFit/>
            </a:bodyPr>
            <a:lstStyle/>
            <a:p>
              <a:pPr algn="ctr" rtl="1"/>
              <a:r>
                <a:rPr lang="fa-IR" sz="1400" dirty="0" smtClean="0">
                  <a:cs typeface="B Homa" pitchFamily="2" charset="-78"/>
                </a:rPr>
                <a:t>نمای جداره (</a:t>
              </a:r>
              <a:r>
                <a:rPr lang="en-US" sz="1400" dirty="0" smtClean="0">
                  <a:latin typeface="Comic Sans MS" pitchFamily="66" charset="0"/>
                  <a:cs typeface="B Homa" pitchFamily="2" charset="-78"/>
                </a:rPr>
                <a:t>Urban Facade</a:t>
              </a:r>
              <a:r>
                <a:rPr lang="fa-IR" sz="1400" dirty="0" smtClean="0">
                  <a:cs typeface="B Homa" pitchFamily="2" charset="-78"/>
                </a:rPr>
                <a:t>)</a:t>
              </a:r>
              <a:endParaRPr lang="en-US" sz="1400" dirty="0">
                <a:cs typeface="B Homa" pitchFamily="2" charset="-78"/>
              </a:endParaRPr>
            </a:p>
          </p:txBody>
        </p:sp>
        <p:sp>
          <p:nvSpPr>
            <p:cNvPr id="8" name="TextBox 7"/>
            <p:cNvSpPr txBox="1"/>
            <p:nvPr/>
          </p:nvSpPr>
          <p:spPr>
            <a:xfrm>
              <a:off x="5029200" y="2133600"/>
              <a:ext cx="3276600" cy="307777"/>
            </a:xfrm>
            <a:prstGeom prst="rect">
              <a:avLst/>
            </a:prstGeom>
            <a:grpFill/>
            <a:ln>
              <a:solidFill>
                <a:schemeClr val="accent6">
                  <a:lumMod val="60000"/>
                  <a:lumOff val="40000"/>
                </a:schemeClr>
              </a:solidFill>
            </a:ln>
          </p:spPr>
          <p:txBody>
            <a:bodyPr wrap="square" rtlCol="0">
              <a:spAutoFit/>
            </a:bodyPr>
            <a:lstStyle/>
            <a:p>
              <a:pPr algn="ctr" rtl="1"/>
              <a:r>
                <a:rPr lang="fa-IR" sz="1400" dirty="0" smtClean="0">
                  <a:cs typeface="B Homa" pitchFamily="2" charset="-78"/>
                </a:rPr>
                <a:t>منظر شهری آرایشی/تزئینی</a:t>
              </a:r>
              <a:endParaRPr lang="en-US" sz="1400" dirty="0">
                <a:cs typeface="B Homa" pitchFamily="2" charset="-78"/>
              </a:endParaRPr>
            </a:p>
          </p:txBody>
        </p:sp>
        <p:cxnSp>
          <p:nvCxnSpPr>
            <p:cNvPr id="9" name="Straight Connector 8"/>
            <p:cNvCxnSpPr>
              <a:stCxn id="8" idx="1"/>
              <a:endCxn id="7" idx="3"/>
            </p:cNvCxnSpPr>
            <p:nvPr/>
          </p:nvCxnSpPr>
          <p:spPr>
            <a:xfrm rot="10800000">
              <a:off x="4572000" y="2287489"/>
              <a:ext cx="457200" cy="1588"/>
            </a:xfrm>
            <a:prstGeom prst="line">
              <a:avLst/>
            </a:prstGeom>
            <a:grpFill/>
            <a:ln w="28575">
              <a:solidFill>
                <a:schemeClr val="accent6">
                  <a:lumMod val="50000"/>
                </a:schemeClr>
              </a:solidFill>
              <a:tailEnd type="stealth" w="lg" len="med"/>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04800" y="2709446"/>
              <a:ext cx="4267200" cy="307777"/>
            </a:xfrm>
            <a:prstGeom prst="rect">
              <a:avLst/>
            </a:prstGeom>
            <a:grpFill/>
            <a:ln>
              <a:solidFill>
                <a:schemeClr val="accent6">
                  <a:lumMod val="60000"/>
                  <a:lumOff val="40000"/>
                </a:schemeClr>
              </a:solidFill>
            </a:ln>
          </p:spPr>
          <p:txBody>
            <a:bodyPr wrap="square" rtlCol="0">
              <a:spAutoFit/>
            </a:bodyPr>
            <a:lstStyle/>
            <a:p>
              <a:pPr algn="ctr" rtl="1"/>
              <a:r>
                <a:rPr lang="fa-IR" sz="1400" dirty="0" smtClean="0">
                  <a:cs typeface="B Homa" pitchFamily="2" charset="-78"/>
                </a:rPr>
                <a:t>ساختار فضایی</a:t>
              </a:r>
              <a:r>
                <a:rPr lang="en-US" sz="1400" dirty="0" smtClean="0">
                  <a:cs typeface="B Homa" pitchFamily="2" charset="-78"/>
                </a:rPr>
                <a:t> </a:t>
              </a:r>
              <a:r>
                <a:rPr lang="fa-IR" sz="1400" dirty="0" smtClean="0">
                  <a:cs typeface="B Homa" pitchFamily="2" charset="-78"/>
                </a:rPr>
                <a:t>(</a:t>
              </a:r>
              <a:r>
                <a:rPr lang="en-US" sz="1400" dirty="0" smtClean="0">
                  <a:latin typeface="Comic Sans MS" pitchFamily="66" charset="0"/>
                  <a:cs typeface="B Homa" pitchFamily="2" charset="-78"/>
                </a:rPr>
                <a:t>Spatial Structure</a:t>
              </a:r>
              <a:r>
                <a:rPr lang="fa-IR" sz="1400" dirty="0" smtClean="0">
                  <a:cs typeface="B Homa" pitchFamily="2" charset="-78"/>
                </a:rPr>
                <a:t>)</a:t>
              </a:r>
              <a:endParaRPr lang="en-US" sz="1400" dirty="0">
                <a:cs typeface="B Homa" pitchFamily="2" charset="-78"/>
              </a:endParaRPr>
            </a:p>
          </p:txBody>
        </p:sp>
        <p:sp>
          <p:nvSpPr>
            <p:cNvPr id="11" name="TextBox 10"/>
            <p:cNvSpPr txBox="1"/>
            <p:nvPr/>
          </p:nvSpPr>
          <p:spPr>
            <a:xfrm>
              <a:off x="5029200" y="2709446"/>
              <a:ext cx="3276600" cy="307777"/>
            </a:xfrm>
            <a:prstGeom prst="rect">
              <a:avLst/>
            </a:prstGeom>
            <a:grpFill/>
            <a:ln>
              <a:solidFill>
                <a:schemeClr val="accent6">
                  <a:lumMod val="60000"/>
                  <a:lumOff val="40000"/>
                </a:schemeClr>
              </a:solidFill>
            </a:ln>
          </p:spPr>
          <p:txBody>
            <a:bodyPr wrap="square" rtlCol="0">
              <a:spAutoFit/>
            </a:bodyPr>
            <a:lstStyle/>
            <a:p>
              <a:pPr algn="ctr" rtl="1"/>
              <a:r>
                <a:rPr lang="fa-IR" sz="1400" dirty="0" smtClean="0">
                  <a:cs typeface="B Homa" pitchFamily="2" charset="-78"/>
                </a:rPr>
                <a:t>منظر شهری عملکردی/برنامه محور</a:t>
              </a:r>
              <a:r>
                <a:rPr lang="en-US" sz="1400" dirty="0" smtClean="0">
                  <a:cs typeface="B Homa" pitchFamily="2" charset="-78"/>
                </a:rPr>
                <a:t>)</a:t>
              </a:r>
              <a:r>
                <a:rPr lang="fa-IR" sz="1400" dirty="0" smtClean="0">
                  <a:cs typeface="B Homa" pitchFamily="2" charset="-78"/>
                </a:rPr>
                <a:t>پارادایم فضا)</a:t>
              </a:r>
              <a:endParaRPr lang="en-US" sz="1400" dirty="0">
                <a:cs typeface="B Homa" pitchFamily="2" charset="-78"/>
              </a:endParaRPr>
            </a:p>
          </p:txBody>
        </p:sp>
        <p:cxnSp>
          <p:nvCxnSpPr>
            <p:cNvPr id="12" name="Straight Connector 11"/>
            <p:cNvCxnSpPr/>
            <p:nvPr/>
          </p:nvCxnSpPr>
          <p:spPr>
            <a:xfrm rot="10800000">
              <a:off x="4572000" y="2894011"/>
              <a:ext cx="457200" cy="1588"/>
            </a:xfrm>
            <a:prstGeom prst="line">
              <a:avLst/>
            </a:prstGeom>
            <a:grpFill/>
            <a:ln w="28575">
              <a:solidFill>
                <a:schemeClr val="accent6">
                  <a:lumMod val="50000"/>
                </a:schemeClr>
              </a:solidFill>
              <a:tailEnd type="stealth" w="lg" len="med"/>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04800" y="3319045"/>
              <a:ext cx="4270248" cy="307777"/>
            </a:xfrm>
            <a:prstGeom prst="rect">
              <a:avLst/>
            </a:prstGeom>
            <a:grpFill/>
            <a:ln>
              <a:solidFill>
                <a:schemeClr val="accent6">
                  <a:lumMod val="60000"/>
                  <a:lumOff val="40000"/>
                </a:schemeClr>
              </a:solidFill>
            </a:ln>
          </p:spPr>
          <p:txBody>
            <a:bodyPr wrap="square" rtlCol="0">
              <a:spAutoFit/>
            </a:bodyPr>
            <a:lstStyle/>
            <a:p>
              <a:pPr algn="ctr" rtl="1"/>
              <a:r>
                <a:rPr lang="fa-IR" sz="1400" dirty="0" smtClean="0">
                  <a:cs typeface="B Homa" pitchFamily="2" charset="-78"/>
                </a:rPr>
                <a:t>ساختار اجتماعی-فضایی</a:t>
              </a:r>
              <a:r>
                <a:rPr lang="en-US" sz="1400" dirty="0" smtClean="0">
                  <a:cs typeface="B Homa" pitchFamily="2" charset="-78"/>
                </a:rPr>
                <a:t> </a:t>
              </a:r>
              <a:r>
                <a:rPr lang="fa-IR" sz="1400" dirty="0" smtClean="0">
                  <a:cs typeface="B Homa" pitchFamily="2" charset="-78"/>
                </a:rPr>
                <a:t>(</a:t>
              </a:r>
              <a:r>
                <a:rPr lang="en-US" sz="1400" dirty="0" smtClean="0">
                  <a:latin typeface="Comic Sans MS" pitchFamily="66" charset="0"/>
                  <a:cs typeface="B Homa" pitchFamily="2" charset="-78"/>
                </a:rPr>
                <a:t>Socio-Spatial Structure</a:t>
              </a:r>
              <a:r>
                <a:rPr lang="fa-IR" sz="1400" dirty="0" smtClean="0">
                  <a:cs typeface="B Homa" pitchFamily="2" charset="-78"/>
                </a:rPr>
                <a:t>)</a:t>
              </a:r>
              <a:endParaRPr lang="en-US" sz="1400" dirty="0">
                <a:cs typeface="B Homa" pitchFamily="2" charset="-78"/>
              </a:endParaRPr>
            </a:p>
          </p:txBody>
        </p:sp>
        <p:sp>
          <p:nvSpPr>
            <p:cNvPr id="14" name="TextBox 13"/>
            <p:cNvSpPr txBox="1"/>
            <p:nvPr/>
          </p:nvSpPr>
          <p:spPr>
            <a:xfrm>
              <a:off x="5029200" y="3319046"/>
              <a:ext cx="3276600" cy="307777"/>
            </a:xfrm>
            <a:prstGeom prst="rect">
              <a:avLst/>
            </a:prstGeom>
            <a:grpFill/>
            <a:ln>
              <a:solidFill>
                <a:schemeClr val="accent6">
                  <a:lumMod val="60000"/>
                  <a:lumOff val="40000"/>
                </a:schemeClr>
              </a:solidFill>
            </a:ln>
          </p:spPr>
          <p:txBody>
            <a:bodyPr wrap="square" rtlCol="0">
              <a:spAutoFit/>
            </a:bodyPr>
            <a:lstStyle/>
            <a:p>
              <a:pPr algn="ctr" rtl="1"/>
              <a:r>
                <a:rPr lang="fa-IR" sz="1400" dirty="0" smtClean="0">
                  <a:cs typeface="B Homa" pitchFamily="2" charset="-78"/>
                </a:rPr>
                <a:t>منظر شهری ادراکی/زمینه گرا(پارادایم مکان)</a:t>
              </a:r>
              <a:endParaRPr lang="en-US" sz="1400" dirty="0">
                <a:cs typeface="B Homa" pitchFamily="2" charset="-78"/>
              </a:endParaRPr>
            </a:p>
          </p:txBody>
        </p:sp>
        <p:cxnSp>
          <p:nvCxnSpPr>
            <p:cNvPr id="15" name="Straight Connector 14"/>
            <p:cNvCxnSpPr/>
            <p:nvPr/>
          </p:nvCxnSpPr>
          <p:spPr>
            <a:xfrm rot="10800000">
              <a:off x="4572000" y="3503611"/>
              <a:ext cx="457200" cy="1588"/>
            </a:xfrm>
            <a:prstGeom prst="line">
              <a:avLst/>
            </a:prstGeom>
            <a:grpFill/>
            <a:ln w="28575">
              <a:solidFill>
                <a:schemeClr val="accent6">
                  <a:lumMod val="50000"/>
                </a:schemeClr>
              </a:solidFill>
              <a:tailEnd type="stealth" w="lg" len="med"/>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04800" y="3928646"/>
              <a:ext cx="4267200" cy="523220"/>
            </a:xfrm>
            <a:prstGeom prst="rect">
              <a:avLst/>
            </a:prstGeom>
            <a:grpFill/>
            <a:ln>
              <a:solidFill>
                <a:schemeClr val="accent6">
                  <a:lumMod val="60000"/>
                  <a:lumOff val="40000"/>
                </a:schemeClr>
              </a:solidFill>
            </a:ln>
          </p:spPr>
          <p:txBody>
            <a:bodyPr wrap="square" rtlCol="0">
              <a:spAutoFit/>
            </a:bodyPr>
            <a:lstStyle/>
            <a:p>
              <a:pPr algn="ctr" rtl="1"/>
              <a:r>
                <a:rPr lang="fa-IR" sz="1400" dirty="0" smtClean="0">
                  <a:cs typeface="B Homa" pitchFamily="2" charset="-78"/>
                </a:rPr>
                <a:t>ساختار اجتماعی-فضایی پایدار</a:t>
              </a:r>
              <a:r>
                <a:rPr lang="en-US" sz="1400" dirty="0" smtClean="0">
                  <a:cs typeface="B Homa" pitchFamily="2" charset="-78"/>
                </a:rPr>
                <a:t> </a:t>
              </a:r>
              <a:r>
                <a:rPr lang="fa-IR" sz="1400" dirty="0" smtClean="0">
                  <a:cs typeface="B Homa" pitchFamily="2" charset="-78"/>
                </a:rPr>
                <a:t>(</a:t>
              </a:r>
              <a:r>
                <a:rPr lang="en-US" sz="1400" dirty="0" smtClean="0">
                  <a:latin typeface="Comic Sans MS" pitchFamily="66" charset="0"/>
                  <a:cs typeface="B Homa" pitchFamily="2" charset="-78"/>
                </a:rPr>
                <a:t>Sustainable Socio-Spatial Structure</a:t>
              </a:r>
              <a:r>
                <a:rPr lang="fa-IR" sz="1400" dirty="0" smtClean="0">
                  <a:cs typeface="B Homa" pitchFamily="2" charset="-78"/>
                </a:rPr>
                <a:t>)</a:t>
              </a:r>
              <a:endParaRPr lang="en-US" sz="1400" dirty="0">
                <a:cs typeface="B Homa" pitchFamily="2" charset="-78"/>
              </a:endParaRPr>
            </a:p>
          </p:txBody>
        </p:sp>
        <p:sp>
          <p:nvSpPr>
            <p:cNvPr id="17" name="TextBox 16"/>
            <p:cNvSpPr txBox="1"/>
            <p:nvPr/>
          </p:nvSpPr>
          <p:spPr>
            <a:xfrm>
              <a:off x="5029200" y="3928646"/>
              <a:ext cx="3276600" cy="307777"/>
            </a:xfrm>
            <a:prstGeom prst="rect">
              <a:avLst/>
            </a:prstGeom>
            <a:grpFill/>
            <a:ln>
              <a:solidFill>
                <a:schemeClr val="accent6">
                  <a:lumMod val="60000"/>
                  <a:lumOff val="40000"/>
                </a:schemeClr>
              </a:solidFill>
            </a:ln>
          </p:spPr>
          <p:txBody>
            <a:bodyPr wrap="square" rtlCol="0">
              <a:spAutoFit/>
            </a:bodyPr>
            <a:lstStyle/>
            <a:p>
              <a:pPr algn="ctr" rtl="1"/>
              <a:r>
                <a:rPr lang="fa-IR" sz="1400" dirty="0" smtClean="0">
                  <a:cs typeface="B Homa" pitchFamily="2" charset="-78"/>
                </a:rPr>
                <a:t>منظر شهری پایدار/هوشمند(پارادایم مکان پایدار)</a:t>
              </a:r>
              <a:endParaRPr lang="en-US" sz="1400" dirty="0">
                <a:cs typeface="B Homa" pitchFamily="2" charset="-78"/>
              </a:endParaRPr>
            </a:p>
          </p:txBody>
        </p:sp>
        <p:cxnSp>
          <p:nvCxnSpPr>
            <p:cNvPr id="18" name="Straight Connector 17"/>
            <p:cNvCxnSpPr/>
            <p:nvPr/>
          </p:nvCxnSpPr>
          <p:spPr>
            <a:xfrm rot="10800000">
              <a:off x="4572000" y="4113211"/>
              <a:ext cx="457200" cy="1588"/>
            </a:xfrm>
            <a:prstGeom prst="line">
              <a:avLst/>
            </a:prstGeom>
            <a:grpFill/>
            <a:ln w="28575">
              <a:solidFill>
                <a:schemeClr val="accent6">
                  <a:lumMod val="50000"/>
                </a:schemeClr>
              </a:solidFill>
              <a:tailEnd type="stealth" w="lg" len="med"/>
            </a:ln>
          </p:spPr>
          <p:style>
            <a:lnRef idx="1">
              <a:schemeClr val="accent1"/>
            </a:lnRef>
            <a:fillRef idx="0">
              <a:schemeClr val="accent1"/>
            </a:fillRef>
            <a:effectRef idx="0">
              <a:schemeClr val="accent1"/>
            </a:effectRef>
            <a:fontRef idx="minor">
              <a:schemeClr val="tx1"/>
            </a:fontRef>
          </p:style>
        </p:cxnSp>
      </p:grpSp>
      <p:sp>
        <p:nvSpPr>
          <p:cNvPr id="19" name="Rectangle 18"/>
          <p:cNvSpPr/>
          <p:nvPr/>
        </p:nvSpPr>
        <p:spPr>
          <a:xfrm>
            <a:off x="7327401" y="838200"/>
            <a:ext cx="1351652" cy="461665"/>
          </a:xfrm>
          <a:prstGeom prst="rect">
            <a:avLst/>
          </a:prstGeom>
          <a:ln w="28575">
            <a:solidFill>
              <a:schemeClr val="accent6">
                <a:lumMod val="50000"/>
              </a:schemeClr>
            </a:solidFill>
          </a:ln>
        </p:spPr>
        <p:txBody>
          <a:bodyPr wrap="none">
            <a:spAutoFit/>
          </a:bodyPr>
          <a:lstStyle/>
          <a:p>
            <a:pPr algn="r" rtl="1"/>
            <a:r>
              <a:rPr lang="fa-IR" sz="2400" dirty="0" smtClean="0">
                <a:cs typeface="B Homa" pitchFamily="2" charset="-78"/>
              </a:rPr>
              <a:t>نتیجه گیری</a:t>
            </a:r>
            <a:endParaRPr lang="en-US" sz="2400" dirty="0">
              <a:cs typeface="B Homa" pitchFamily="2" charset="-78"/>
            </a:endParaRPr>
          </a:p>
        </p:txBody>
      </p:sp>
      <p:cxnSp>
        <p:nvCxnSpPr>
          <p:cNvPr id="20" name="Straight Connector 19"/>
          <p:cNvCxnSpPr/>
          <p:nvPr/>
        </p:nvCxnSpPr>
        <p:spPr>
          <a:xfrm rot="10800000" flipV="1">
            <a:off x="1295400" y="1066800"/>
            <a:ext cx="5943600" cy="2"/>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603900" y="6290846"/>
            <a:ext cx="137730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مفهوم منظر شهری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590800" y="2743200"/>
            <a:ext cx="6172200"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r" rtl="1"/>
            <a:r>
              <a:rPr lang="fa-IR" sz="5400" b="1" dirty="0" smtClean="0">
                <a:solidFill>
                  <a:schemeClr val="bg1"/>
                </a:solidFill>
                <a:cs typeface="B Bardiya" pitchFamily="2" charset="-78"/>
              </a:rPr>
              <a:t>ساختار زیبایی شناسی منظر</a:t>
            </a:r>
            <a:endParaRPr lang="en-US" sz="5400" b="1" dirty="0">
              <a:solidFill>
                <a:schemeClr val="bg1"/>
              </a:solidFill>
              <a:cs typeface="B Bardiya" pitchFamily="2" charset="-78"/>
            </a:endParaRPr>
          </a:p>
        </p:txBody>
      </p:sp>
      <p:sp>
        <p:nvSpPr>
          <p:cNvPr id="7" name="Rectangle 6"/>
          <p:cNvSpPr/>
          <p:nvPr/>
        </p:nvSpPr>
        <p:spPr>
          <a:xfrm>
            <a:off x="2851372" y="4038600"/>
            <a:ext cx="2226892" cy="461665"/>
          </a:xfrm>
          <a:prstGeom prst="rect">
            <a:avLst/>
          </a:prstGeom>
          <a:ln>
            <a:noFill/>
          </a:ln>
        </p:spPr>
        <p:txBody>
          <a:bodyPr wrap="none">
            <a:spAutoFit/>
          </a:bodyPr>
          <a:lstStyle/>
          <a:p>
            <a:pPr algn="ctr"/>
            <a:r>
              <a:rPr lang="fa-IR" sz="2400" b="1" dirty="0" smtClean="0">
                <a:solidFill>
                  <a:schemeClr val="accent6">
                    <a:lumMod val="50000"/>
                  </a:schemeClr>
                </a:solidFill>
                <a:latin typeface="Segoe UI" pitchFamily="34" charset="0"/>
                <a:cs typeface="B Bardiya" pitchFamily="2" charset="-78"/>
              </a:rPr>
              <a:t>از دیدگاه سایمون بل</a:t>
            </a:r>
            <a:endParaRPr lang="en-US" sz="2400" b="1" dirty="0">
              <a:solidFill>
                <a:schemeClr val="accent6">
                  <a:lumMod val="50000"/>
                </a:schemeClr>
              </a:solidFill>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7" name="Group 42"/>
          <p:cNvGrpSpPr/>
          <p:nvPr/>
        </p:nvGrpSpPr>
        <p:grpSpPr>
          <a:xfrm>
            <a:off x="4267200" y="4191000"/>
            <a:ext cx="4495800" cy="1905000"/>
            <a:chOff x="381000" y="4267200"/>
            <a:chExt cx="4495800" cy="1905000"/>
          </a:xfrm>
          <a:noFill/>
        </p:grpSpPr>
        <p:grpSp>
          <p:nvGrpSpPr>
            <p:cNvPr id="8" name="Group 15"/>
            <p:cNvGrpSpPr/>
            <p:nvPr/>
          </p:nvGrpSpPr>
          <p:grpSpPr>
            <a:xfrm>
              <a:off x="381000" y="4383663"/>
              <a:ext cx="4495800" cy="1679377"/>
              <a:chOff x="3505200" y="3700046"/>
              <a:chExt cx="4495800" cy="1679377"/>
            </a:xfrm>
            <a:grpFill/>
          </p:grpSpPr>
          <p:cxnSp>
            <p:nvCxnSpPr>
              <p:cNvPr id="13" name="Straight Connector 12"/>
              <p:cNvCxnSpPr/>
              <p:nvPr/>
            </p:nvCxnSpPr>
            <p:spPr>
              <a:xfrm rot="5400000">
                <a:off x="6287594" y="4537176"/>
                <a:ext cx="1597221" cy="793"/>
              </a:xfrm>
              <a:prstGeom prst="line">
                <a:avLst/>
              </a:prstGeom>
              <a:grpFill/>
              <a:ln w="28575">
                <a:solidFill>
                  <a:schemeClr val="accent6">
                    <a:lumMod val="50000"/>
                  </a:schemeClr>
                </a:solidFill>
                <a:tailEnd type="stealth" w="lg" len="med"/>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162800" y="3733006"/>
                <a:ext cx="838200" cy="307777"/>
              </a:xfrm>
              <a:prstGeom prst="rect">
                <a:avLst/>
              </a:prstGeom>
              <a:grpFill/>
              <a:ln>
                <a:noFill/>
              </a:ln>
            </p:spPr>
            <p:txBody>
              <a:bodyPr wrap="square" rtlCol="0">
                <a:spAutoFit/>
              </a:bodyPr>
              <a:lstStyle/>
              <a:p>
                <a:pPr algn="ctr" rtl="1"/>
                <a:r>
                  <a:rPr lang="fa-IR" sz="1400" dirty="0" smtClean="0">
                    <a:cs typeface="B Homa" pitchFamily="2" charset="-78"/>
                  </a:rPr>
                  <a:t>بالا</a:t>
                </a:r>
              </a:p>
            </p:txBody>
          </p:sp>
          <p:sp>
            <p:nvSpPr>
              <p:cNvPr id="15" name="TextBox 14"/>
              <p:cNvSpPr txBox="1"/>
              <p:nvPr/>
            </p:nvSpPr>
            <p:spPr>
              <a:xfrm>
                <a:off x="7162800" y="5031383"/>
                <a:ext cx="838200" cy="307777"/>
              </a:xfrm>
              <a:prstGeom prst="rect">
                <a:avLst/>
              </a:prstGeom>
              <a:grpFill/>
              <a:ln>
                <a:noFill/>
              </a:ln>
            </p:spPr>
            <p:txBody>
              <a:bodyPr wrap="square" rtlCol="0">
                <a:spAutoFit/>
              </a:bodyPr>
              <a:lstStyle/>
              <a:p>
                <a:pPr algn="ctr" rtl="1"/>
                <a:r>
                  <a:rPr lang="fa-IR" sz="1400" dirty="0" smtClean="0">
                    <a:cs typeface="B Homa" pitchFamily="2" charset="-78"/>
                  </a:rPr>
                  <a:t>پائین</a:t>
                </a:r>
              </a:p>
            </p:txBody>
          </p:sp>
          <p:sp>
            <p:nvSpPr>
              <p:cNvPr id="16" name="TextBox 15"/>
              <p:cNvSpPr txBox="1"/>
              <p:nvPr/>
            </p:nvSpPr>
            <p:spPr>
              <a:xfrm>
                <a:off x="5867400" y="3700046"/>
                <a:ext cx="838200" cy="307777"/>
              </a:xfrm>
              <a:prstGeom prst="rect">
                <a:avLst/>
              </a:prstGeom>
              <a:grpFill/>
              <a:ln>
                <a:noFill/>
              </a:ln>
            </p:spPr>
            <p:txBody>
              <a:bodyPr wrap="square" rtlCol="0">
                <a:spAutoFit/>
              </a:bodyPr>
              <a:lstStyle/>
              <a:p>
                <a:pPr algn="ctr" rtl="1"/>
                <a:r>
                  <a:rPr lang="fa-IR" sz="1400" dirty="0" smtClean="0">
                    <a:cs typeface="B Homa" pitchFamily="2" charset="-78"/>
                  </a:rPr>
                  <a:t>احساسی</a:t>
                </a:r>
              </a:p>
            </p:txBody>
          </p:sp>
          <p:sp>
            <p:nvSpPr>
              <p:cNvPr id="17" name="TextBox 16"/>
              <p:cNvSpPr txBox="1"/>
              <p:nvPr/>
            </p:nvSpPr>
            <p:spPr>
              <a:xfrm>
                <a:off x="5867400" y="4157246"/>
                <a:ext cx="838200" cy="307777"/>
              </a:xfrm>
              <a:prstGeom prst="rect">
                <a:avLst/>
              </a:prstGeom>
              <a:grpFill/>
              <a:ln>
                <a:noFill/>
              </a:ln>
            </p:spPr>
            <p:txBody>
              <a:bodyPr wrap="square" rtlCol="0">
                <a:spAutoFit/>
              </a:bodyPr>
              <a:lstStyle/>
              <a:p>
                <a:pPr algn="ctr" rtl="1"/>
                <a:r>
                  <a:rPr lang="fa-IR" sz="1400" dirty="0" smtClean="0">
                    <a:cs typeface="B Homa" pitchFamily="2" charset="-78"/>
                  </a:rPr>
                  <a:t>رسمی</a:t>
                </a:r>
              </a:p>
            </p:txBody>
          </p:sp>
          <p:sp>
            <p:nvSpPr>
              <p:cNvPr id="18" name="TextBox 17"/>
              <p:cNvSpPr txBox="1"/>
              <p:nvPr/>
            </p:nvSpPr>
            <p:spPr>
              <a:xfrm>
                <a:off x="5867400" y="4614446"/>
                <a:ext cx="838200" cy="307777"/>
              </a:xfrm>
              <a:prstGeom prst="rect">
                <a:avLst/>
              </a:prstGeom>
              <a:grpFill/>
              <a:ln>
                <a:noFill/>
              </a:ln>
            </p:spPr>
            <p:txBody>
              <a:bodyPr wrap="square" rtlCol="0">
                <a:spAutoFit/>
              </a:bodyPr>
              <a:lstStyle/>
              <a:p>
                <a:pPr algn="ctr" rtl="1"/>
                <a:r>
                  <a:rPr lang="fa-IR" sz="1400" dirty="0" smtClean="0">
                    <a:cs typeface="B Homa" pitchFamily="2" charset="-78"/>
                  </a:rPr>
                  <a:t>بیانگر</a:t>
                </a:r>
              </a:p>
            </p:txBody>
          </p:sp>
          <p:sp>
            <p:nvSpPr>
              <p:cNvPr id="19" name="TextBox 18"/>
              <p:cNvSpPr txBox="1"/>
              <p:nvPr/>
            </p:nvSpPr>
            <p:spPr>
              <a:xfrm>
                <a:off x="5867400" y="5071646"/>
                <a:ext cx="838200" cy="307777"/>
              </a:xfrm>
              <a:prstGeom prst="rect">
                <a:avLst/>
              </a:prstGeom>
              <a:grpFill/>
              <a:ln>
                <a:noFill/>
              </a:ln>
            </p:spPr>
            <p:txBody>
              <a:bodyPr wrap="square" rtlCol="0">
                <a:spAutoFit/>
              </a:bodyPr>
              <a:lstStyle/>
              <a:p>
                <a:pPr algn="ctr" rtl="1"/>
                <a:r>
                  <a:rPr lang="fa-IR" sz="1400" dirty="0" smtClean="0">
                    <a:cs typeface="B Homa" pitchFamily="2" charset="-78"/>
                  </a:rPr>
                  <a:t>نمادین</a:t>
                </a:r>
              </a:p>
            </p:txBody>
          </p:sp>
          <p:sp>
            <p:nvSpPr>
              <p:cNvPr id="20" name="TextBox 19"/>
              <p:cNvSpPr txBox="1"/>
              <p:nvPr/>
            </p:nvSpPr>
            <p:spPr>
              <a:xfrm>
                <a:off x="3505200" y="4269383"/>
                <a:ext cx="1828800" cy="523220"/>
              </a:xfrm>
              <a:prstGeom prst="rect">
                <a:avLst/>
              </a:prstGeom>
              <a:grpFill/>
              <a:ln>
                <a:noFill/>
              </a:ln>
            </p:spPr>
            <p:txBody>
              <a:bodyPr wrap="square" rtlCol="0">
                <a:spAutoFit/>
              </a:bodyPr>
              <a:lstStyle/>
              <a:p>
                <a:pPr algn="ctr" rtl="1"/>
                <a:r>
                  <a:rPr lang="fa-IR" sz="1400" dirty="0" smtClean="0">
                    <a:cs typeface="B Homa" pitchFamily="2" charset="-78"/>
                  </a:rPr>
                  <a:t>ضرورت دانش، پیامد های فرهنگی جامعه ای</a:t>
                </a:r>
              </a:p>
            </p:txBody>
          </p:sp>
        </p:grpSp>
        <p:sp>
          <p:nvSpPr>
            <p:cNvPr id="9" name="TextBox 8"/>
            <p:cNvSpPr txBox="1"/>
            <p:nvPr/>
          </p:nvSpPr>
          <p:spPr>
            <a:xfrm>
              <a:off x="1371600" y="4419600"/>
              <a:ext cx="838200" cy="307777"/>
            </a:xfrm>
            <a:prstGeom prst="rect">
              <a:avLst/>
            </a:prstGeom>
            <a:grpFill/>
            <a:ln>
              <a:noFill/>
            </a:ln>
          </p:spPr>
          <p:txBody>
            <a:bodyPr wrap="square" rtlCol="0">
              <a:spAutoFit/>
            </a:bodyPr>
            <a:lstStyle/>
            <a:p>
              <a:pPr algn="ctr" rtl="1"/>
              <a:r>
                <a:rPr lang="fa-IR" sz="1400" dirty="0" smtClean="0">
                  <a:cs typeface="B Homa" pitchFamily="2" charset="-78"/>
                </a:rPr>
                <a:t>بالا</a:t>
              </a:r>
            </a:p>
          </p:txBody>
        </p:sp>
        <p:sp>
          <p:nvSpPr>
            <p:cNvPr id="10" name="TextBox 9"/>
            <p:cNvSpPr txBox="1"/>
            <p:nvPr/>
          </p:nvSpPr>
          <p:spPr>
            <a:xfrm>
              <a:off x="1371600" y="5717977"/>
              <a:ext cx="838200" cy="307777"/>
            </a:xfrm>
            <a:prstGeom prst="rect">
              <a:avLst/>
            </a:prstGeom>
            <a:grpFill/>
            <a:ln>
              <a:noFill/>
            </a:ln>
          </p:spPr>
          <p:txBody>
            <a:bodyPr wrap="square" rtlCol="0">
              <a:spAutoFit/>
            </a:bodyPr>
            <a:lstStyle/>
            <a:p>
              <a:pPr algn="ctr" rtl="1"/>
              <a:r>
                <a:rPr lang="fa-IR" sz="1400" dirty="0" smtClean="0">
                  <a:cs typeface="B Homa" pitchFamily="2" charset="-78"/>
                </a:rPr>
                <a:t>پائین</a:t>
              </a:r>
            </a:p>
          </p:txBody>
        </p:sp>
        <p:cxnSp>
          <p:nvCxnSpPr>
            <p:cNvPr id="11" name="Straight Connector 10"/>
            <p:cNvCxnSpPr/>
            <p:nvPr/>
          </p:nvCxnSpPr>
          <p:spPr>
            <a:xfrm rot="5400000">
              <a:off x="1640186" y="5217814"/>
              <a:ext cx="1597221" cy="793"/>
            </a:xfrm>
            <a:prstGeom prst="line">
              <a:avLst/>
            </a:prstGeom>
            <a:grpFill/>
            <a:ln w="28575">
              <a:solidFill>
                <a:schemeClr val="accent6">
                  <a:lumMod val="50000"/>
                </a:schemeClr>
              </a:solidFill>
              <a:tailEnd type="stealth" w="lg" len="med"/>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457200" y="4267200"/>
              <a:ext cx="4343400" cy="1905000"/>
            </a:xfrm>
            <a:prstGeom prst="rect">
              <a:avLst/>
            </a:prstGeom>
            <a:grpFill/>
            <a:ln w="28575">
              <a:solidFill>
                <a:schemeClr val="accent6">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41"/>
          <p:cNvGrpSpPr/>
          <p:nvPr/>
        </p:nvGrpSpPr>
        <p:grpSpPr>
          <a:xfrm>
            <a:off x="381000" y="4419600"/>
            <a:ext cx="3504406" cy="1447800"/>
            <a:chOff x="5182394" y="2209800"/>
            <a:chExt cx="3504406" cy="1447800"/>
          </a:xfrm>
          <a:noFill/>
        </p:grpSpPr>
        <p:grpSp>
          <p:nvGrpSpPr>
            <p:cNvPr id="22" name="Group 2"/>
            <p:cNvGrpSpPr/>
            <p:nvPr/>
          </p:nvGrpSpPr>
          <p:grpSpPr>
            <a:xfrm>
              <a:off x="5182394" y="2296180"/>
              <a:ext cx="3504406" cy="1361420"/>
              <a:chOff x="4647406" y="1153180"/>
              <a:chExt cx="3504406" cy="1361420"/>
            </a:xfrm>
            <a:grpFill/>
          </p:grpSpPr>
          <p:sp>
            <p:nvSpPr>
              <p:cNvPr id="24" name="TextBox 23"/>
              <p:cNvSpPr txBox="1">
                <a:spLocks/>
              </p:cNvSpPr>
              <p:nvPr/>
            </p:nvSpPr>
            <p:spPr>
              <a:xfrm>
                <a:off x="4647406" y="1991380"/>
                <a:ext cx="1676400" cy="523220"/>
              </a:xfrm>
              <a:prstGeom prst="rect">
                <a:avLst/>
              </a:prstGeom>
              <a:grpFill/>
              <a:ln>
                <a:noFill/>
              </a:ln>
            </p:spPr>
            <p:txBody>
              <a:bodyPr wrap="square" rtlCol="0" anchor="ctr" anchorCtr="0">
                <a:spAutoFit/>
              </a:bodyPr>
              <a:lstStyle/>
              <a:p>
                <a:pPr algn="ctr" rtl="1"/>
                <a:r>
                  <a:rPr lang="fa-IR" sz="1400" dirty="0" smtClean="0">
                    <a:cs typeface="B Homa" pitchFamily="2" charset="-78"/>
                  </a:rPr>
                  <a:t>مشارکت</a:t>
                </a:r>
              </a:p>
              <a:p>
                <a:pPr algn="ctr" rtl="1"/>
                <a:endParaRPr lang="fa-IR" sz="1400" dirty="0" smtClean="0">
                  <a:cs typeface="B Homa" pitchFamily="2" charset="-78"/>
                </a:endParaRPr>
              </a:p>
            </p:txBody>
          </p:sp>
          <p:sp>
            <p:nvSpPr>
              <p:cNvPr id="25" name="TextBox 24"/>
              <p:cNvSpPr txBox="1"/>
              <p:nvPr/>
            </p:nvSpPr>
            <p:spPr>
              <a:xfrm>
                <a:off x="6400800" y="1153180"/>
                <a:ext cx="1676400" cy="523220"/>
              </a:xfrm>
              <a:prstGeom prst="rect">
                <a:avLst/>
              </a:prstGeom>
              <a:grpFill/>
              <a:ln>
                <a:noFill/>
              </a:ln>
            </p:spPr>
            <p:txBody>
              <a:bodyPr wrap="square" rtlCol="0">
                <a:spAutoFit/>
              </a:bodyPr>
              <a:lstStyle/>
              <a:p>
                <a:pPr algn="ctr" rtl="1"/>
                <a:r>
                  <a:rPr lang="fa-IR" sz="1400" dirty="0" smtClean="0">
                    <a:cs typeface="B Homa" pitchFamily="2" charset="-78"/>
                  </a:rPr>
                  <a:t>سنتی</a:t>
                </a:r>
              </a:p>
              <a:p>
                <a:pPr algn="ctr" rtl="1"/>
                <a:r>
                  <a:rPr lang="fa-IR" sz="1400" dirty="0" smtClean="0">
                    <a:cs typeface="B Homa" pitchFamily="2" charset="-78"/>
                  </a:rPr>
                  <a:t>(اسلوب چشم اندازی)</a:t>
                </a:r>
                <a:endParaRPr lang="en-US" sz="1400" dirty="0">
                  <a:cs typeface="B Homa" pitchFamily="2" charset="-78"/>
                </a:endParaRPr>
              </a:p>
            </p:txBody>
          </p:sp>
          <p:sp>
            <p:nvSpPr>
              <p:cNvPr id="26" name="TextBox 25"/>
              <p:cNvSpPr txBox="1"/>
              <p:nvPr/>
            </p:nvSpPr>
            <p:spPr>
              <a:xfrm>
                <a:off x="6475412" y="1828800"/>
                <a:ext cx="1676400" cy="523220"/>
              </a:xfrm>
              <a:prstGeom prst="rect">
                <a:avLst/>
              </a:prstGeom>
              <a:grpFill/>
              <a:ln>
                <a:noFill/>
              </a:ln>
            </p:spPr>
            <p:txBody>
              <a:bodyPr wrap="square" rtlCol="0">
                <a:spAutoFit/>
              </a:bodyPr>
              <a:lstStyle/>
              <a:p>
                <a:pPr algn="ctr" rtl="1"/>
                <a:r>
                  <a:rPr lang="fa-IR" sz="1400" dirty="0" smtClean="0">
                    <a:cs typeface="B Homa" pitchFamily="2" charset="-78"/>
                  </a:rPr>
                  <a:t>محیطی</a:t>
                </a:r>
              </a:p>
              <a:p>
                <a:pPr algn="ctr" rtl="1"/>
                <a:r>
                  <a:rPr lang="fa-IR" sz="1400" dirty="0" smtClean="0">
                    <a:cs typeface="B Homa" pitchFamily="2" charset="-78"/>
                  </a:rPr>
                  <a:t>(مشغولیت چند حسی)</a:t>
                </a:r>
                <a:endParaRPr lang="en-US" sz="1400" dirty="0">
                  <a:cs typeface="B Homa" pitchFamily="2" charset="-78"/>
                </a:endParaRPr>
              </a:p>
            </p:txBody>
          </p:sp>
          <p:cxnSp>
            <p:nvCxnSpPr>
              <p:cNvPr id="27" name="Straight Connector 26"/>
              <p:cNvCxnSpPr/>
              <p:nvPr/>
            </p:nvCxnSpPr>
            <p:spPr>
              <a:xfrm rot="10800000" flipV="1">
                <a:off x="6399212" y="1219200"/>
                <a:ext cx="1588" cy="1219200"/>
              </a:xfrm>
              <a:prstGeom prst="line">
                <a:avLst/>
              </a:prstGeom>
              <a:grpFill/>
              <a:ln w="28575">
                <a:solidFill>
                  <a:schemeClr val="accent6">
                    <a:lumMod val="50000"/>
                  </a:schemeClr>
                </a:solidFill>
                <a:tailEnd type="stealth" w="lg" len="med"/>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647406" y="1153180"/>
                <a:ext cx="1676400" cy="523220"/>
              </a:xfrm>
              <a:prstGeom prst="rect">
                <a:avLst/>
              </a:prstGeom>
              <a:grpFill/>
              <a:ln>
                <a:noFill/>
              </a:ln>
            </p:spPr>
            <p:txBody>
              <a:bodyPr wrap="square" rtlCol="0">
                <a:spAutoFit/>
              </a:bodyPr>
              <a:lstStyle/>
              <a:p>
                <a:pPr algn="ctr" rtl="1"/>
                <a:r>
                  <a:rPr lang="fa-IR" sz="1400" dirty="0" smtClean="0">
                    <a:cs typeface="B Homa" pitchFamily="2" charset="-78"/>
                  </a:rPr>
                  <a:t>فاصله</a:t>
                </a:r>
              </a:p>
              <a:p>
                <a:pPr algn="ctr" rtl="1"/>
                <a:r>
                  <a:rPr lang="fa-IR" sz="1400" dirty="0" smtClean="0">
                    <a:cs typeface="B Homa" pitchFamily="2" charset="-78"/>
                  </a:rPr>
                  <a:t>(مبتنی بر دیدار)</a:t>
                </a:r>
                <a:endParaRPr lang="en-US" sz="1400" dirty="0">
                  <a:cs typeface="B Homa" pitchFamily="2" charset="-78"/>
                </a:endParaRPr>
              </a:p>
            </p:txBody>
          </p:sp>
        </p:grpSp>
        <p:sp>
          <p:nvSpPr>
            <p:cNvPr id="23" name="Rectangle 22"/>
            <p:cNvSpPr/>
            <p:nvPr/>
          </p:nvSpPr>
          <p:spPr>
            <a:xfrm>
              <a:off x="5410200" y="2209800"/>
              <a:ext cx="3200400" cy="1447800"/>
            </a:xfrm>
            <a:prstGeom prst="rect">
              <a:avLst/>
            </a:prstGeom>
            <a:grpFill/>
            <a:ln w="28575">
              <a:solidFill>
                <a:schemeClr val="accent6">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TextBox 28"/>
          <p:cNvSpPr txBox="1"/>
          <p:nvPr/>
        </p:nvSpPr>
        <p:spPr>
          <a:xfrm>
            <a:off x="609600" y="5943600"/>
            <a:ext cx="3962400" cy="338554"/>
          </a:xfrm>
          <a:prstGeom prst="rect">
            <a:avLst/>
          </a:prstGeom>
          <a:noFill/>
        </p:spPr>
        <p:txBody>
          <a:bodyPr wrap="square" rtlCol="0">
            <a:spAutoFit/>
          </a:bodyPr>
          <a:lstStyle/>
          <a:p>
            <a:pPr rtl="1"/>
            <a:r>
              <a:rPr lang="fa-IR" sz="1600" dirty="0" smtClean="0">
                <a:cs typeface="B Homa" pitchFamily="2" charset="-78"/>
              </a:rPr>
              <a:t>وسیله ی پاسخ زیبایی شناسی</a:t>
            </a:r>
            <a:endParaRPr lang="en-US" sz="1600" dirty="0">
              <a:cs typeface="B Homa" pitchFamily="2" charset="-78"/>
            </a:endParaRPr>
          </a:p>
        </p:txBody>
      </p:sp>
      <p:sp>
        <p:nvSpPr>
          <p:cNvPr id="30" name="TextBox 29"/>
          <p:cNvSpPr txBox="1"/>
          <p:nvPr/>
        </p:nvSpPr>
        <p:spPr>
          <a:xfrm>
            <a:off x="4343400" y="6096000"/>
            <a:ext cx="3962400" cy="338554"/>
          </a:xfrm>
          <a:prstGeom prst="rect">
            <a:avLst/>
          </a:prstGeom>
          <a:noFill/>
        </p:spPr>
        <p:txBody>
          <a:bodyPr wrap="square" rtlCol="0">
            <a:spAutoFit/>
          </a:bodyPr>
          <a:lstStyle/>
          <a:p>
            <a:pPr rtl="1"/>
            <a:r>
              <a:rPr lang="fa-IR" sz="1600" dirty="0" smtClean="0">
                <a:cs typeface="B Homa" pitchFamily="2" charset="-78"/>
              </a:rPr>
              <a:t>سرشت پاسخ زیبایی شناسی</a:t>
            </a:r>
            <a:endParaRPr lang="en-US" sz="1600" dirty="0">
              <a:cs typeface="B Homa" pitchFamily="2" charset="-78"/>
            </a:endParaRPr>
          </a:p>
        </p:txBody>
      </p:sp>
      <p:cxnSp>
        <p:nvCxnSpPr>
          <p:cNvPr id="31" name="Straight Connector 30"/>
          <p:cNvCxnSpPr/>
          <p:nvPr/>
        </p:nvCxnSpPr>
        <p:spPr>
          <a:xfrm rot="10800000" flipV="1">
            <a:off x="1219200" y="1143000"/>
            <a:ext cx="3505200" cy="2"/>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4786634" y="914400"/>
            <a:ext cx="3892412" cy="461665"/>
          </a:xfrm>
          <a:prstGeom prst="rect">
            <a:avLst/>
          </a:prstGeom>
          <a:ln w="28575">
            <a:solidFill>
              <a:schemeClr val="accent6">
                <a:lumMod val="50000"/>
              </a:schemeClr>
            </a:solidFill>
          </a:ln>
        </p:spPr>
        <p:txBody>
          <a:bodyPr wrap="none">
            <a:spAutoFit/>
          </a:bodyPr>
          <a:lstStyle/>
          <a:p>
            <a:pPr algn="r" rtl="1"/>
            <a:r>
              <a:rPr lang="fa-IR" sz="2400" dirty="0" smtClean="0">
                <a:cs typeface="B Homa" pitchFamily="2" charset="-78"/>
              </a:rPr>
              <a:t>چارچوب ساختار زیبایی شناسی منظر</a:t>
            </a:r>
            <a:endParaRPr lang="en-US" sz="2400" dirty="0">
              <a:cs typeface="B Homa" pitchFamily="2" charset="-78"/>
            </a:endParaRPr>
          </a:p>
        </p:txBody>
      </p:sp>
      <p:sp>
        <p:nvSpPr>
          <p:cNvPr id="33" name="Rectangle 32"/>
          <p:cNvSpPr/>
          <p:nvPr/>
        </p:nvSpPr>
        <p:spPr>
          <a:xfrm>
            <a:off x="325092" y="6290846"/>
            <a:ext cx="1808508"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ساختار زیبایی شناسی منظر</a:t>
            </a:r>
            <a:endParaRPr lang="en-US" sz="1600" dirty="0">
              <a:latin typeface="Segoe UI" pitchFamily="34" charset="0"/>
              <a:cs typeface="B Bardiya" pitchFamily="2" charset="-78"/>
            </a:endParaRPr>
          </a:p>
        </p:txBody>
      </p:sp>
      <p:sp>
        <p:nvSpPr>
          <p:cNvPr id="35" name="TextBox 34"/>
          <p:cNvSpPr txBox="1"/>
          <p:nvPr/>
        </p:nvSpPr>
        <p:spPr>
          <a:xfrm>
            <a:off x="457200" y="1524000"/>
            <a:ext cx="8153400" cy="1569660"/>
          </a:xfrm>
          <a:prstGeom prst="rect">
            <a:avLst/>
          </a:prstGeom>
          <a:noFill/>
          <a:ln>
            <a:noFill/>
          </a:ln>
        </p:spPr>
        <p:txBody>
          <a:bodyPr wrap="square" rtlCol="0">
            <a:spAutoFit/>
          </a:bodyPr>
          <a:lstStyle/>
          <a:p>
            <a:pPr algn="just" rtl="1">
              <a:lnSpc>
                <a:spcPct val="200000"/>
              </a:lnSpc>
            </a:pPr>
            <a:r>
              <a:rPr lang="fa-IR" sz="1600" dirty="0" smtClean="0">
                <a:cs typeface="B Homa" pitchFamily="2" charset="-78"/>
              </a:rPr>
              <a:t>چارچوب ساختار زیبایی شناسی پیرامون دو عنصر مکمل شکل گرفته است:</a:t>
            </a:r>
          </a:p>
          <a:p>
            <a:pPr algn="just" rtl="1">
              <a:lnSpc>
                <a:spcPct val="200000"/>
              </a:lnSpc>
            </a:pPr>
            <a:r>
              <a:rPr lang="fa-IR" sz="1600" dirty="0" smtClean="0">
                <a:cs typeface="B Homa" pitchFamily="2" charset="-78"/>
              </a:rPr>
              <a:t>1.وسیله ی پاسخ زیبایی شناسی</a:t>
            </a:r>
          </a:p>
          <a:p>
            <a:pPr algn="just" rtl="1">
              <a:lnSpc>
                <a:spcPct val="200000"/>
              </a:lnSpc>
            </a:pPr>
            <a:r>
              <a:rPr lang="fa-IR" sz="1600" dirty="0" smtClean="0">
                <a:cs typeface="B Homa" pitchFamily="2" charset="-78"/>
              </a:rPr>
              <a:t>2.سرشت پاسخ زیبایی شناسی</a:t>
            </a:r>
            <a:endParaRPr lang="en-US" sz="1600" dirty="0">
              <a:cs typeface="B Homa" pitchFamily="2" charset="-78"/>
            </a:endParaRPr>
          </a:p>
        </p:txBody>
      </p:sp>
      <p:sp>
        <p:nvSpPr>
          <p:cNvPr id="36" name="TextBox 35"/>
          <p:cNvSpPr txBox="1"/>
          <p:nvPr/>
        </p:nvSpPr>
        <p:spPr>
          <a:xfrm>
            <a:off x="762000" y="3002340"/>
            <a:ext cx="7848600" cy="1077218"/>
          </a:xfrm>
          <a:prstGeom prst="rect">
            <a:avLst/>
          </a:prstGeom>
          <a:noFill/>
          <a:ln>
            <a:noFill/>
          </a:ln>
        </p:spPr>
        <p:txBody>
          <a:bodyPr wrap="square" rtlCol="0">
            <a:spAutoFit/>
          </a:bodyPr>
          <a:lstStyle/>
          <a:p>
            <a:pPr algn="just" rtl="1">
              <a:lnSpc>
                <a:spcPct val="200000"/>
              </a:lnSpc>
            </a:pPr>
            <a:r>
              <a:rPr lang="fa-IR" sz="1600" dirty="0" smtClean="0">
                <a:cs typeface="B Homa" pitchFamily="2" charset="-78"/>
              </a:rPr>
              <a:t>هریک از این ها طیفی را نمایندگی می کند که اغلب تئوری های زیبایی شناسی مختلف را به همزیستی با یکدیگر قادر می سازد.این چارچوب ، پیوند های محکمی بین ادراک، زیبایی شناسی و طراحی به وجود می آورد.</a:t>
            </a:r>
            <a:endParaRPr lang="en-US" sz="1600" dirty="0">
              <a:cs typeface="B Homa" pitchFamily="2" charset="-78"/>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334000" y="1720841"/>
            <a:ext cx="3581400" cy="2554545"/>
          </a:xfrm>
          <a:prstGeom prst="rect">
            <a:avLst/>
          </a:prstGeom>
          <a:noFill/>
          <a:ln>
            <a:noFill/>
          </a:ln>
        </p:spPr>
        <p:txBody>
          <a:bodyPr wrap="square" rtlCol="0">
            <a:spAutoFit/>
          </a:bodyPr>
          <a:lstStyle/>
          <a:p>
            <a:pPr algn="just" rtl="1">
              <a:lnSpc>
                <a:spcPct val="200000"/>
              </a:lnSpc>
            </a:pPr>
            <a:r>
              <a:rPr lang="fa-IR" sz="1600" dirty="0" smtClean="0">
                <a:cs typeface="B Homa" pitchFamily="2" charset="-78"/>
              </a:rPr>
              <a:t>اسلوب از فاصله دیدن، ادراکی است که ناظر به طور فیزیکی دور از منظره است، در نتیجه فقط حس دیداری و شاید شنیداری جوابگو خواهد بود یا از نظر فیزیکی به اندازه ای دور است که ناظر به طور روان شناختی ، از منظر منفصل شده است. </a:t>
            </a:r>
            <a:endParaRPr lang="en-US" sz="1600" dirty="0">
              <a:cs typeface="B Homa" pitchFamily="2" charset="-78"/>
            </a:endParaRPr>
          </a:p>
        </p:txBody>
      </p:sp>
      <p:cxnSp>
        <p:nvCxnSpPr>
          <p:cNvPr id="22" name="Straight Connector 21"/>
          <p:cNvCxnSpPr/>
          <p:nvPr/>
        </p:nvCxnSpPr>
        <p:spPr>
          <a:xfrm rot="10800000" flipV="1">
            <a:off x="1219200" y="914400"/>
            <a:ext cx="3505200" cy="2"/>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4786634" y="685800"/>
            <a:ext cx="3892412" cy="461665"/>
          </a:xfrm>
          <a:prstGeom prst="rect">
            <a:avLst/>
          </a:prstGeom>
          <a:ln w="28575">
            <a:solidFill>
              <a:schemeClr val="accent6">
                <a:lumMod val="50000"/>
              </a:schemeClr>
            </a:solidFill>
          </a:ln>
        </p:spPr>
        <p:txBody>
          <a:bodyPr wrap="none">
            <a:spAutoFit/>
          </a:bodyPr>
          <a:lstStyle/>
          <a:p>
            <a:pPr algn="r" rtl="1"/>
            <a:r>
              <a:rPr lang="fa-IR" sz="2400" dirty="0" smtClean="0">
                <a:cs typeface="B Homa" pitchFamily="2" charset="-78"/>
              </a:rPr>
              <a:t>چارچوب ساختار زیبایی شناسی منظر</a:t>
            </a:r>
            <a:endParaRPr lang="en-US" sz="2400" dirty="0">
              <a:cs typeface="B Homa" pitchFamily="2" charset="-78"/>
            </a:endParaRPr>
          </a:p>
        </p:txBody>
      </p:sp>
      <p:sp>
        <p:nvSpPr>
          <p:cNvPr id="24" name="Rectangle 23"/>
          <p:cNvSpPr/>
          <p:nvPr/>
        </p:nvSpPr>
        <p:spPr>
          <a:xfrm>
            <a:off x="325092" y="6290846"/>
            <a:ext cx="1808508"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ساختار زیبایی شناسی منظر</a:t>
            </a:r>
            <a:endParaRPr lang="en-US" sz="1600" dirty="0">
              <a:latin typeface="Segoe UI" pitchFamily="34" charset="0"/>
              <a:cs typeface="B Bardiya" pitchFamily="2" charset="-78"/>
            </a:endParaRPr>
          </a:p>
        </p:txBody>
      </p:sp>
      <p:sp>
        <p:nvSpPr>
          <p:cNvPr id="21" name="TextBox 20"/>
          <p:cNvSpPr txBox="1"/>
          <p:nvPr/>
        </p:nvSpPr>
        <p:spPr>
          <a:xfrm>
            <a:off x="228600" y="1066800"/>
            <a:ext cx="2743200" cy="338554"/>
          </a:xfrm>
          <a:prstGeom prst="rect">
            <a:avLst/>
          </a:prstGeom>
          <a:noFill/>
          <a:ln>
            <a:solidFill>
              <a:schemeClr val="accent6">
                <a:lumMod val="75000"/>
              </a:schemeClr>
            </a:solidFill>
          </a:ln>
        </p:spPr>
        <p:txBody>
          <a:bodyPr wrap="square" rtlCol="0">
            <a:spAutoFit/>
          </a:bodyPr>
          <a:lstStyle/>
          <a:p>
            <a:pPr rtl="1"/>
            <a:r>
              <a:rPr lang="fa-IR" sz="1600" dirty="0" smtClean="0">
                <a:cs typeface="B Homa" pitchFamily="2" charset="-78"/>
              </a:rPr>
              <a:t>جزئیات وسیله ی پاسخ زیبایی شناسی</a:t>
            </a:r>
            <a:endParaRPr lang="en-US" sz="1600" dirty="0">
              <a:cs typeface="B Homa" pitchFamily="2" charset="-78"/>
            </a:endParaRPr>
          </a:p>
        </p:txBody>
      </p:sp>
      <p:grpSp>
        <p:nvGrpSpPr>
          <p:cNvPr id="25" name="Group 24"/>
          <p:cNvGrpSpPr/>
          <p:nvPr/>
        </p:nvGrpSpPr>
        <p:grpSpPr>
          <a:xfrm>
            <a:off x="215900" y="1532235"/>
            <a:ext cx="4978400" cy="2557165"/>
            <a:chOff x="215900" y="1358900"/>
            <a:chExt cx="4978400" cy="2557165"/>
          </a:xfrm>
        </p:grpSpPr>
        <p:sp>
          <p:nvSpPr>
            <p:cNvPr id="26" name="TextBox 25"/>
            <p:cNvSpPr txBox="1"/>
            <p:nvPr/>
          </p:nvSpPr>
          <p:spPr>
            <a:xfrm>
              <a:off x="4356100" y="1358900"/>
              <a:ext cx="838200" cy="307777"/>
            </a:xfrm>
            <a:prstGeom prst="rect">
              <a:avLst/>
            </a:prstGeom>
            <a:solidFill>
              <a:srgbClr val="7AACAE"/>
            </a:solidFill>
            <a:ln>
              <a:noFill/>
            </a:ln>
            <a:scene3d>
              <a:camera prst="orthographicFront"/>
              <a:lightRig rig="threePt" dir="t"/>
            </a:scene3d>
            <a:sp3d>
              <a:bevelT prst="relaxedInset"/>
            </a:sp3d>
          </p:spPr>
          <p:txBody>
            <a:bodyPr wrap="square" rtlCol="0">
              <a:spAutoFit/>
            </a:bodyPr>
            <a:lstStyle/>
            <a:p>
              <a:pPr algn="ctr" rtl="1"/>
              <a:r>
                <a:rPr lang="fa-IR" sz="1400" dirty="0" smtClean="0">
                  <a:cs typeface="B Homa" pitchFamily="2" charset="-78"/>
                </a:rPr>
                <a:t>سنتی</a:t>
              </a:r>
            </a:p>
          </p:txBody>
        </p:sp>
        <p:sp>
          <p:nvSpPr>
            <p:cNvPr id="27" name="TextBox 26"/>
            <p:cNvSpPr txBox="1"/>
            <p:nvPr/>
          </p:nvSpPr>
          <p:spPr>
            <a:xfrm>
              <a:off x="215900" y="1361877"/>
              <a:ext cx="838200" cy="307777"/>
            </a:xfrm>
            <a:prstGeom prst="rect">
              <a:avLst/>
            </a:prstGeom>
            <a:solidFill>
              <a:srgbClr val="7AACAE"/>
            </a:solidFill>
            <a:ln>
              <a:noFill/>
            </a:ln>
            <a:scene3d>
              <a:camera prst="orthographicFront"/>
              <a:lightRig rig="threePt" dir="t"/>
            </a:scene3d>
            <a:sp3d>
              <a:bevelT prst="relaxedInset"/>
            </a:sp3d>
          </p:spPr>
          <p:txBody>
            <a:bodyPr wrap="square" rtlCol="0">
              <a:spAutoFit/>
            </a:bodyPr>
            <a:lstStyle/>
            <a:p>
              <a:pPr algn="ctr" rtl="1"/>
              <a:r>
                <a:rPr lang="fa-IR" sz="1400" dirty="0" smtClean="0">
                  <a:cs typeface="B Homa" pitchFamily="2" charset="-78"/>
                </a:rPr>
                <a:t>فاصله</a:t>
              </a:r>
            </a:p>
          </p:txBody>
        </p:sp>
        <p:grpSp>
          <p:nvGrpSpPr>
            <p:cNvPr id="28" name="Group 20"/>
            <p:cNvGrpSpPr/>
            <p:nvPr/>
          </p:nvGrpSpPr>
          <p:grpSpPr>
            <a:xfrm>
              <a:off x="1117600" y="1361877"/>
              <a:ext cx="3187700" cy="2554188"/>
              <a:chOff x="1371600" y="914400"/>
              <a:chExt cx="3276600" cy="2554188"/>
            </a:xfrm>
          </p:grpSpPr>
          <p:sp>
            <p:nvSpPr>
              <p:cNvPr id="29" name="TextBox 28"/>
              <p:cNvSpPr txBox="1"/>
              <p:nvPr/>
            </p:nvSpPr>
            <p:spPr>
              <a:xfrm>
                <a:off x="1371600" y="914400"/>
                <a:ext cx="3276600" cy="276999"/>
              </a:xfrm>
              <a:prstGeom prst="rect">
                <a:avLst/>
              </a:prstGeom>
              <a:solidFill>
                <a:srgbClr val="7AACAE"/>
              </a:solidFill>
              <a:ln>
                <a:noFill/>
              </a:ln>
            </p:spPr>
            <p:txBody>
              <a:bodyPr wrap="square" rtlCol="0">
                <a:spAutoFit/>
              </a:bodyPr>
              <a:lstStyle/>
              <a:p>
                <a:pPr algn="ctr" rtl="1"/>
                <a:r>
                  <a:rPr lang="fa-IR" sz="1200" dirty="0" smtClean="0">
                    <a:cs typeface="B Homa" pitchFamily="2" charset="-78"/>
                  </a:rPr>
                  <a:t>نگریستن ایستا</a:t>
                </a:r>
              </a:p>
            </p:txBody>
          </p:sp>
          <p:sp>
            <p:nvSpPr>
              <p:cNvPr id="30" name="TextBox 29"/>
              <p:cNvSpPr txBox="1"/>
              <p:nvPr/>
            </p:nvSpPr>
            <p:spPr>
              <a:xfrm>
                <a:off x="1371600" y="1231900"/>
                <a:ext cx="3276600" cy="276999"/>
              </a:xfrm>
              <a:prstGeom prst="rect">
                <a:avLst/>
              </a:prstGeom>
              <a:solidFill>
                <a:srgbClr val="7AACAE"/>
              </a:solidFill>
              <a:ln>
                <a:noFill/>
              </a:ln>
            </p:spPr>
            <p:txBody>
              <a:bodyPr wrap="square" rtlCol="0">
                <a:spAutoFit/>
              </a:bodyPr>
              <a:lstStyle/>
              <a:p>
                <a:pPr algn="ctr" rtl="1"/>
                <a:r>
                  <a:rPr lang="fa-IR" sz="1200" dirty="0" smtClean="0">
                    <a:cs typeface="B Homa" pitchFamily="2" charset="-78"/>
                  </a:rPr>
                  <a:t>اسلوب دیدن ویژگی های طبیعی </a:t>
                </a:r>
              </a:p>
            </p:txBody>
          </p:sp>
          <p:sp>
            <p:nvSpPr>
              <p:cNvPr id="31" name="TextBox 30"/>
              <p:cNvSpPr txBox="1"/>
              <p:nvPr/>
            </p:nvSpPr>
            <p:spPr>
              <a:xfrm>
                <a:off x="1371600" y="1549400"/>
                <a:ext cx="3276600" cy="461665"/>
              </a:xfrm>
              <a:prstGeom prst="rect">
                <a:avLst/>
              </a:prstGeom>
              <a:solidFill>
                <a:srgbClr val="7AACAE"/>
              </a:solidFill>
              <a:ln>
                <a:noFill/>
              </a:ln>
            </p:spPr>
            <p:txBody>
              <a:bodyPr wrap="square" rtlCol="0">
                <a:spAutoFit/>
              </a:bodyPr>
              <a:lstStyle/>
              <a:p>
                <a:pPr algn="ctr" rtl="1"/>
                <a:r>
                  <a:rPr lang="fa-IR" sz="1200" dirty="0" smtClean="0">
                    <a:cs typeface="B Homa" pitchFamily="2" charset="-78"/>
                  </a:rPr>
                  <a:t>احتمال تجربه ی جنبه های زیبایی و متعالی همبسته با کانت، برک، شوپنهاور</a:t>
                </a:r>
              </a:p>
            </p:txBody>
          </p:sp>
          <p:sp>
            <p:nvSpPr>
              <p:cNvPr id="32" name="TextBox 31"/>
              <p:cNvSpPr txBox="1"/>
              <p:nvPr/>
            </p:nvSpPr>
            <p:spPr>
              <a:xfrm>
                <a:off x="1371600" y="2054423"/>
                <a:ext cx="3276600" cy="276999"/>
              </a:xfrm>
              <a:prstGeom prst="rect">
                <a:avLst/>
              </a:prstGeom>
              <a:solidFill>
                <a:srgbClr val="7AACAE"/>
              </a:solidFill>
              <a:ln>
                <a:noFill/>
              </a:ln>
            </p:spPr>
            <p:txBody>
              <a:bodyPr wrap="square" rtlCol="0">
                <a:spAutoFit/>
              </a:bodyPr>
              <a:lstStyle/>
              <a:p>
                <a:pPr algn="ctr" rtl="1"/>
                <a:r>
                  <a:rPr lang="fa-IR" sz="1200" dirty="0" smtClean="0">
                    <a:cs typeface="B Homa" pitchFamily="2" charset="-78"/>
                  </a:rPr>
                  <a:t>شکل اصلی زیبایی وایتهد</a:t>
                </a:r>
              </a:p>
            </p:txBody>
          </p:sp>
          <p:sp>
            <p:nvSpPr>
              <p:cNvPr id="33" name="TextBox 32"/>
              <p:cNvSpPr txBox="1"/>
              <p:nvPr/>
            </p:nvSpPr>
            <p:spPr>
              <a:xfrm>
                <a:off x="1371600" y="2371923"/>
                <a:ext cx="3276600" cy="276999"/>
              </a:xfrm>
              <a:prstGeom prst="rect">
                <a:avLst/>
              </a:prstGeom>
              <a:solidFill>
                <a:srgbClr val="7AACAE"/>
              </a:solidFill>
              <a:ln>
                <a:noFill/>
              </a:ln>
            </p:spPr>
            <p:txBody>
              <a:bodyPr wrap="square" rtlCol="0">
                <a:spAutoFit/>
              </a:bodyPr>
              <a:lstStyle/>
              <a:p>
                <a:pPr algn="ctr" rtl="1"/>
                <a:r>
                  <a:rPr lang="fa-IR" sz="1200" dirty="0" smtClean="0">
                    <a:cs typeface="B Homa" pitchFamily="2" charset="-78"/>
                  </a:rPr>
                  <a:t>مهم برای مناسبت های خاص، تعطیلات</a:t>
                </a:r>
              </a:p>
            </p:txBody>
          </p:sp>
          <p:sp>
            <p:nvSpPr>
              <p:cNvPr id="34" name="TextBox 33"/>
              <p:cNvSpPr txBox="1"/>
              <p:nvPr/>
            </p:nvSpPr>
            <p:spPr>
              <a:xfrm>
                <a:off x="1371600" y="2689423"/>
                <a:ext cx="3276600" cy="276999"/>
              </a:xfrm>
              <a:prstGeom prst="rect">
                <a:avLst/>
              </a:prstGeom>
              <a:solidFill>
                <a:srgbClr val="7AACAE"/>
              </a:solidFill>
              <a:ln>
                <a:noFill/>
              </a:ln>
            </p:spPr>
            <p:txBody>
              <a:bodyPr wrap="square" rtlCol="0">
                <a:spAutoFit/>
              </a:bodyPr>
              <a:lstStyle/>
              <a:p>
                <a:pPr algn="ctr" rtl="1"/>
                <a:r>
                  <a:rPr lang="fa-IR" sz="1200" dirty="0" smtClean="0">
                    <a:cs typeface="B Homa" pitchFamily="2" charset="-78"/>
                  </a:rPr>
                  <a:t>احتمال گریختن از دنیا و مسائل آن</a:t>
                </a:r>
              </a:p>
            </p:txBody>
          </p:sp>
          <p:sp>
            <p:nvSpPr>
              <p:cNvPr id="35" name="TextBox 34"/>
              <p:cNvSpPr txBox="1"/>
              <p:nvPr/>
            </p:nvSpPr>
            <p:spPr>
              <a:xfrm>
                <a:off x="1371600" y="3006923"/>
                <a:ext cx="3276600" cy="461665"/>
              </a:xfrm>
              <a:prstGeom prst="rect">
                <a:avLst/>
              </a:prstGeom>
              <a:solidFill>
                <a:srgbClr val="7AACAE"/>
              </a:solidFill>
              <a:ln>
                <a:noFill/>
              </a:ln>
            </p:spPr>
            <p:txBody>
              <a:bodyPr wrap="square" rtlCol="0">
                <a:spAutoFit/>
              </a:bodyPr>
              <a:lstStyle/>
              <a:p>
                <a:pPr algn="ctr" rtl="1"/>
                <a:r>
                  <a:rPr lang="fa-IR" sz="1200" dirty="0" smtClean="0">
                    <a:cs typeface="B Homa" pitchFamily="2" charset="-78"/>
                  </a:rPr>
                  <a:t>قدری احتمال برای تجربه ی هر دو نمونه، مانند پیاده روی روی چوب ها(مشغولیت) با برخی نقاط دید طبیعی</a:t>
                </a:r>
              </a:p>
            </p:txBody>
          </p:sp>
        </p:grpSp>
      </p:grpSp>
      <p:grpSp>
        <p:nvGrpSpPr>
          <p:cNvPr id="36" name="Group 35"/>
          <p:cNvGrpSpPr/>
          <p:nvPr/>
        </p:nvGrpSpPr>
        <p:grpSpPr>
          <a:xfrm>
            <a:off x="177800" y="4234358"/>
            <a:ext cx="4991100" cy="2052142"/>
            <a:chOff x="177800" y="4132758"/>
            <a:chExt cx="4991100" cy="2052142"/>
          </a:xfrm>
        </p:grpSpPr>
        <p:sp>
          <p:nvSpPr>
            <p:cNvPr id="37" name="TextBox 36"/>
            <p:cNvSpPr txBox="1"/>
            <p:nvPr/>
          </p:nvSpPr>
          <p:spPr>
            <a:xfrm>
              <a:off x="4330700" y="4145458"/>
              <a:ext cx="838200" cy="307777"/>
            </a:xfrm>
            <a:prstGeom prst="rect">
              <a:avLst/>
            </a:prstGeom>
            <a:solidFill>
              <a:srgbClr val="7AACAE"/>
            </a:solidFill>
            <a:ln>
              <a:noFill/>
            </a:ln>
            <a:scene3d>
              <a:camera prst="orthographicFront"/>
              <a:lightRig rig="threePt" dir="t"/>
            </a:scene3d>
            <a:sp3d>
              <a:bevelT prst="relaxedInset"/>
            </a:sp3d>
          </p:spPr>
          <p:txBody>
            <a:bodyPr wrap="square" rtlCol="0">
              <a:spAutoFit/>
            </a:bodyPr>
            <a:lstStyle/>
            <a:p>
              <a:pPr algn="ctr" rtl="1"/>
              <a:r>
                <a:rPr lang="fa-IR" sz="1400" dirty="0" smtClean="0">
                  <a:cs typeface="B Homa" pitchFamily="2" charset="-78"/>
                </a:rPr>
                <a:t>محیطی</a:t>
              </a:r>
            </a:p>
          </p:txBody>
        </p:sp>
        <p:sp>
          <p:nvSpPr>
            <p:cNvPr id="38" name="TextBox 37"/>
            <p:cNvSpPr txBox="1"/>
            <p:nvPr/>
          </p:nvSpPr>
          <p:spPr>
            <a:xfrm>
              <a:off x="177800" y="4145458"/>
              <a:ext cx="838200" cy="307777"/>
            </a:xfrm>
            <a:prstGeom prst="rect">
              <a:avLst/>
            </a:prstGeom>
            <a:solidFill>
              <a:srgbClr val="7AACAE"/>
            </a:solidFill>
            <a:ln>
              <a:noFill/>
            </a:ln>
            <a:scene3d>
              <a:camera prst="orthographicFront"/>
              <a:lightRig rig="threePt" dir="t"/>
            </a:scene3d>
            <a:sp3d>
              <a:bevelT prst="relaxedInset"/>
            </a:sp3d>
          </p:spPr>
          <p:txBody>
            <a:bodyPr wrap="square" rtlCol="0">
              <a:spAutoFit/>
            </a:bodyPr>
            <a:lstStyle/>
            <a:p>
              <a:pPr algn="ctr" rtl="1"/>
              <a:r>
                <a:rPr lang="fa-IR" sz="1400" dirty="0" smtClean="0">
                  <a:cs typeface="B Homa" pitchFamily="2" charset="-78"/>
                </a:rPr>
                <a:t>مشارکت</a:t>
              </a:r>
            </a:p>
          </p:txBody>
        </p:sp>
        <p:grpSp>
          <p:nvGrpSpPr>
            <p:cNvPr id="39" name="Group 31"/>
            <p:cNvGrpSpPr/>
            <p:nvPr/>
          </p:nvGrpSpPr>
          <p:grpSpPr>
            <a:xfrm>
              <a:off x="1066800" y="4132758"/>
              <a:ext cx="3225800" cy="2052142"/>
              <a:chOff x="4876800" y="4031158"/>
              <a:chExt cx="3276600" cy="2052142"/>
            </a:xfrm>
          </p:grpSpPr>
          <p:sp>
            <p:nvSpPr>
              <p:cNvPr id="40" name="TextBox 39"/>
              <p:cNvSpPr txBox="1"/>
              <p:nvPr/>
            </p:nvSpPr>
            <p:spPr>
              <a:xfrm>
                <a:off x="4876800" y="4031158"/>
                <a:ext cx="3276600" cy="276999"/>
              </a:xfrm>
              <a:prstGeom prst="rect">
                <a:avLst/>
              </a:prstGeom>
              <a:solidFill>
                <a:srgbClr val="7AACAE"/>
              </a:solidFill>
              <a:ln>
                <a:noFill/>
              </a:ln>
            </p:spPr>
            <p:txBody>
              <a:bodyPr wrap="square" rtlCol="0">
                <a:spAutoFit/>
              </a:bodyPr>
              <a:lstStyle/>
              <a:p>
                <a:pPr algn="ctr" rtl="1"/>
                <a:r>
                  <a:rPr lang="fa-IR" sz="1200" dirty="0" smtClean="0">
                    <a:cs typeface="B Homa" pitchFamily="2" charset="-78"/>
                  </a:rPr>
                  <a:t>تجربه ی دید از راه حرکت</a:t>
                </a:r>
              </a:p>
            </p:txBody>
          </p:sp>
          <p:sp>
            <p:nvSpPr>
              <p:cNvPr id="41" name="TextBox 40"/>
              <p:cNvSpPr txBox="1"/>
              <p:nvPr/>
            </p:nvSpPr>
            <p:spPr>
              <a:xfrm>
                <a:off x="4876800" y="4348658"/>
                <a:ext cx="3276600" cy="276999"/>
              </a:xfrm>
              <a:prstGeom prst="rect">
                <a:avLst/>
              </a:prstGeom>
              <a:solidFill>
                <a:srgbClr val="7AACAE"/>
              </a:solidFill>
              <a:ln>
                <a:noFill/>
              </a:ln>
            </p:spPr>
            <p:txBody>
              <a:bodyPr wrap="square" rtlCol="0">
                <a:spAutoFit/>
              </a:bodyPr>
              <a:lstStyle/>
              <a:p>
                <a:pPr algn="ctr" rtl="1"/>
                <a:r>
                  <a:rPr lang="fa-IR" sz="1200" dirty="0" smtClean="0">
                    <a:cs typeface="B Homa" pitchFamily="2" charset="-78"/>
                  </a:rPr>
                  <a:t>درگیر شدن با تمام حواس</a:t>
                </a:r>
              </a:p>
            </p:txBody>
          </p:sp>
          <p:sp>
            <p:nvSpPr>
              <p:cNvPr id="42" name="TextBox 41"/>
              <p:cNvSpPr txBox="1"/>
              <p:nvPr/>
            </p:nvSpPr>
            <p:spPr>
              <a:xfrm>
                <a:off x="4876800" y="4666158"/>
                <a:ext cx="3276600" cy="276999"/>
              </a:xfrm>
              <a:prstGeom prst="rect">
                <a:avLst/>
              </a:prstGeom>
              <a:solidFill>
                <a:srgbClr val="7AACAE"/>
              </a:solidFill>
              <a:ln>
                <a:noFill/>
              </a:ln>
            </p:spPr>
            <p:txBody>
              <a:bodyPr wrap="square" rtlCol="0">
                <a:spAutoFit/>
              </a:bodyPr>
              <a:lstStyle/>
              <a:p>
                <a:pPr algn="ctr" rtl="1"/>
                <a:r>
                  <a:rPr lang="fa-IR" sz="1200" dirty="0" smtClean="0">
                    <a:cs typeface="B Homa" pitchFamily="2" charset="-78"/>
                  </a:rPr>
                  <a:t>تجربه ی مداوم دوران زندگی در بیداری</a:t>
                </a:r>
              </a:p>
            </p:txBody>
          </p:sp>
          <p:sp>
            <p:nvSpPr>
              <p:cNvPr id="43" name="TextBox 42"/>
              <p:cNvSpPr txBox="1"/>
              <p:nvPr/>
            </p:nvSpPr>
            <p:spPr>
              <a:xfrm>
                <a:off x="4876800" y="4983658"/>
                <a:ext cx="3276600" cy="276999"/>
              </a:xfrm>
              <a:prstGeom prst="rect">
                <a:avLst/>
              </a:prstGeom>
              <a:solidFill>
                <a:srgbClr val="7AACAE"/>
              </a:solidFill>
              <a:ln>
                <a:noFill/>
              </a:ln>
            </p:spPr>
            <p:txBody>
              <a:bodyPr wrap="square" rtlCol="0">
                <a:spAutoFit/>
              </a:bodyPr>
              <a:lstStyle/>
              <a:p>
                <a:pPr algn="ctr" rtl="1"/>
                <a:r>
                  <a:rPr lang="fa-IR" sz="1200" dirty="0" smtClean="0">
                    <a:cs typeface="B Homa" pitchFamily="2" charset="-78"/>
                  </a:rPr>
                  <a:t>زنجیره ی ”خود-محیط“ برلینت</a:t>
                </a:r>
              </a:p>
            </p:txBody>
          </p:sp>
          <p:sp>
            <p:nvSpPr>
              <p:cNvPr id="44" name="TextBox 43"/>
              <p:cNvSpPr txBox="1"/>
              <p:nvPr/>
            </p:nvSpPr>
            <p:spPr>
              <a:xfrm>
                <a:off x="4876800" y="5301158"/>
                <a:ext cx="3276600" cy="276999"/>
              </a:xfrm>
              <a:prstGeom prst="rect">
                <a:avLst/>
              </a:prstGeom>
              <a:solidFill>
                <a:srgbClr val="7AACAE"/>
              </a:solidFill>
              <a:ln>
                <a:noFill/>
              </a:ln>
            </p:spPr>
            <p:txBody>
              <a:bodyPr wrap="square" rtlCol="0">
                <a:spAutoFit/>
              </a:bodyPr>
              <a:lstStyle/>
              <a:p>
                <a:pPr algn="ctr" rtl="1"/>
                <a:r>
                  <a:rPr lang="fa-IR" sz="1200" dirty="0" smtClean="0">
                    <a:cs typeface="B Homa" pitchFamily="2" charset="-78"/>
                  </a:rPr>
                  <a:t>”شکل فرعی زیبایی وایتهد“</a:t>
                </a:r>
              </a:p>
            </p:txBody>
          </p:sp>
          <p:sp>
            <p:nvSpPr>
              <p:cNvPr id="45" name="TextBox 44"/>
              <p:cNvSpPr txBox="1"/>
              <p:nvPr/>
            </p:nvSpPr>
            <p:spPr>
              <a:xfrm>
                <a:off x="4876800" y="5621635"/>
                <a:ext cx="3276600" cy="461665"/>
              </a:xfrm>
              <a:prstGeom prst="rect">
                <a:avLst/>
              </a:prstGeom>
              <a:solidFill>
                <a:srgbClr val="7AACAE"/>
              </a:solidFill>
              <a:ln>
                <a:noFill/>
              </a:ln>
            </p:spPr>
            <p:txBody>
              <a:bodyPr wrap="square" rtlCol="0">
                <a:spAutoFit/>
              </a:bodyPr>
              <a:lstStyle/>
              <a:p>
                <a:pPr algn="ctr" rtl="1"/>
                <a:r>
                  <a:rPr lang="fa-IR" sz="1200" dirty="0" smtClean="0">
                    <a:cs typeface="B Homa" pitchFamily="2" charset="-78"/>
                  </a:rPr>
                  <a:t>شرایط زیبایی شناسی منظر جنبه ای مهم برای کیفیت زندگی هر روزه ماست</a:t>
                </a:r>
              </a:p>
            </p:txBody>
          </p:sp>
        </p:grpSp>
      </p:grpSp>
      <p:grpSp>
        <p:nvGrpSpPr>
          <p:cNvPr id="46" name="Group 45"/>
          <p:cNvGrpSpPr/>
          <p:nvPr/>
        </p:nvGrpSpPr>
        <p:grpSpPr>
          <a:xfrm>
            <a:off x="609600" y="1905000"/>
            <a:ext cx="4191794" cy="2134394"/>
            <a:chOff x="609600" y="1753394"/>
            <a:chExt cx="4191794" cy="2286000"/>
          </a:xfrm>
        </p:grpSpPr>
        <p:cxnSp>
          <p:nvCxnSpPr>
            <p:cNvPr id="47" name="Straight Arrow Connector 46"/>
            <p:cNvCxnSpPr/>
            <p:nvPr/>
          </p:nvCxnSpPr>
          <p:spPr>
            <a:xfrm rot="5400000">
              <a:off x="3657600" y="2895600"/>
              <a:ext cx="2286000" cy="1588"/>
            </a:xfrm>
            <a:prstGeom prst="straightConnector1">
              <a:avLst/>
            </a:prstGeom>
            <a:ln w="25400" cmpd="dbl">
              <a:prstDash val="solid"/>
              <a:tailEnd type="triangle" w="lg" len="lg"/>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rot="5400000">
              <a:off x="-532606" y="2895600"/>
              <a:ext cx="2286000" cy="1588"/>
            </a:xfrm>
            <a:prstGeom prst="straightConnector1">
              <a:avLst/>
            </a:prstGeom>
            <a:ln w="25400" cmpd="dbl">
              <a:prstDash val="solid"/>
              <a:tailEnd type="triangle" w="lg" len="lg"/>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971800" y="4038600"/>
            <a:ext cx="2165979" cy="461665"/>
          </a:xfrm>
          <a:prstGeom prst="rect">
            <a:avLst/>
          </a:prstGeom>
          <a:ln>
            <a:noFill/>
          </a:ln>
        </p:spPr>
        <p:txBody>
          <a:bodyPr wrap="none">
            <a:spAutoFit/>
          </a:bodyPr>
          <a:lstStyle/>
          <a:p>
            <a:pPr algn="ctr"/>
            <a:r>
              <a:rPr lang="fa-IR" sz="2400" b="1" dirty="0" smtClean="0">
                <a:solidFill>
                  <a:schemeClr val="accent6">
                    <a:lumMod val="50000"/>
                  </a:schemeClr>
                </a:solidFill>
                <a:latin typeface="Segoe UI" pitchFamily="34" charset="0"/>
                <a:cs typeface="B Bardiya" pitchFamily="2" charset="-78"/>
              </a:rPr>
              <a:t>از دیدگاه دکتر گلکار</a:t>
            </a:r>
            <a:endParaRPr lang="en-US" sz="2400" b="1" dirty="0">
              <a:solidFill>
                <a:schemeClr val="accent6">
                  <a:lumMod val="50000"/>
                </a:schemeClr>
              </a:solidFill>
              <a:latin typeface="Segoe UI" pitchFamily="34" charset="0"/>
              <a:cs typeface="B Bardiya" pitchFamily="2" charset="-78"/>
            </a:endParaRPr>
          </a:p>
        </p:txBody>
      </p:sp>
      <p:sp>
        <p:nvSpPr>
          <p:cNvPr id="4" name="Rectangle 3"/>
          <p:cNvSpPr/>
          <p:nvPr/>
        </p:nvSpPr>
        <p:spPr>
          <a:xfrm>
            <a:off x="4391405" y="2743200"/>
            <a:ext cx="4523995" cy="923330"/>
          </a:xfrm>
          <a:prstGeom prst="rect">
            <a:avLst/>
          </a:prstGeom>
          <a:noFill/>
          <a:ln>
            <a:noFill/>
          </a:ln>
        </p:spPr>
        <p:txBody>
          <a:bodyPr wrap="none">
            <a:spAutoFit/>
          </a:bodyPr>
          <a:lstStyle/>
          <a:p>
            <a:pPr algn="r" rtl="1"/>
            <a:r>
              <a:rPr lang="fa-IR" sz="5400" b="1" dirty="0" smtClean="0">
                <a:solidFill>
                  <a:schemeClr val="bg1"/>
                </a:solidFill>
                <a:cs typeface="B Bardiya" pitchFamily="2" charset="-78"/>
              </a:rPr>
              <a:t>مفهوم منظر شهری</a:t>
            </a:r>
            <a:endParaRPr lang="en-US" sz="5400" b="1" dirty="0">
              <a:solidFill>
                <a:schemeClr val="bg1"/>
              </a:solidFill>
              <a:cs typeface="B Bardiya" pitchFamily="2" charset="-7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0800000" flipV="1">
            <a:off x="1219200" y="1143000"/>
            <a:ext cx="3505200" cy="2"/>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4786634" y="914400"/>
            <a:ext cx="3892412" cy="461665"/>
          </a:xfrm>
          <a:prstGeom prst="rect">
            <a:avLst/>
          </a:prstGeom>
          <a:ln w="28575">
            <a:solidFill>
              <a:schemeClr val="accent6">
                <a:lumMod val="50000"/>
              </a:schemeClr>
            </a:solidFill>
          </a:ln>
        </p:spPr>
        <p:txBody>
          <a:bodyPr wrap="none">
            <a:spAutoFit/>
          </a:bodyPr>
          <a:lstStyle/>
          <a:p>
            <a:pPr algn="r" rtl="1"/>
            <a:r>
              <a:rPr lang="fa-IR" sz="2400" dirty="0" smtClean="0">
                <a:cs typeface="B Homa" pitchFamily="2" charset="-78"/>
              </a:rPr>
              <a:t>چارچوب ساختار زیبایی شناسی منظر</a:t>
            </a:r>
            <a:endParaRPr lang="en-US" sz="2400" dirty="0">
              <a:cs typeface="B Homa" pitchFamily="2" charset="-78"/>
            </a:endParaRPr>
          </a:p>
        </p:txBody>
      </p:sp>
      <p:sp>
        <p:nvSpPr>
          <p:cNvPr id="32" name="Rectangle 31"/>
          <p:cNvSpPr/>
          <p:nvPr/>
        </p:nvSpPr>
        <p:spPr>
          <a:xfrm>
            <a:off x="325092" y="6290846"/>
            <a:ext cx="1808508"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ساختار زیبایی شناسی منظر</a:t>
            </a:r>
            <a:endParaRPr lang="en-US" sz="1600" dirty="0">
              <a:latin typeface="Segoe UI" pitchFamily="34" charset="0"/>
              <a:cs typeface="B Bardiya" pitchFamily="2" charset="-78"/>
            </a:endParaRPr>
          </a:p>
        </p:txBody>
      </p:sp>
      <p:sp>
        <p:nvSpPr>
          <p:cNvPr id="30" name="TextBox 29"/>
          <p:cNvSpPr txBox="1"/>
          <p:nvPr/>
        </p:nvSpPr>
        <p:spPr>
          <a:xfrm>
            <a:off x="152400" y="1600200"/>
            <a:ext cx="2819400" cy="338554"/>
          </a:xfrm>
          <a:prstGeom prst="rect">
            <a:avLst/>
          </a:prstGeom>
          <a:noFill/>
          <a:ln>
            <a:solidFill>
              <a:schemeClr val="accent6">
                <a:lumMod val="50000"/>
              </a:schemeClr>
            </a:solidFill>
          </a:ln>
        </p:spPr>
        <p:txBody>
          <a:bodyPr wrap="square" rtlCol="0">
            <a:spAutoFit/>
          </a:bodyPr>
          <a:lstStyle/>
          <a:p>
            <a:pPr algn="l"/>
            <a:r>
              <a:rPr lang="fa-IR" sz="1600" dirty="0" smtClean="0">
                <a:cs typeface="B Homa" pitchFamily="2" charset="-78"/>
              </a:rPr>
              <a:t>جزئیات سرشت پاسخ زیبایی شناسی</a:t>
            </a:r>
            <a:endParaRPr lang="en-US" sz="1600" dirty="0">
              <a:cs typeface="B Homa" pitchFamily="2" charset="-78"/>
            </a:endParaRPr>
          </a:p>
        </p:txBody>
      </p:sp>
      <p:grpSp>
        <p:nvGrpSpPr>
          <p:cNvPr id="33" name="Group 32"/>
          <p:cNvGrpSpPr/>
          <p:nvPr/>
        </p:nvGrpSpPr>
        <p:grpSpPr>
          <a:xfrm>
            <a:off x="177799" y="2443031"/>
            <a:ext cx="8763001" cy="3500569"/>
            <a:chOff x="177799" y="2079196"/>
            <a:chExt cx="8763001" cy="3500569"/>
          </a:xfrm>
        </p:grpSpPr>
        <p:grpSp>
          <p:nvGrpSpPr>
            <p:cNvPr id="34" name="Group 18"/>
            <p:cNvGrpSpPr/>
            <p:nvPr/>
          </p:nvGrpSpPr>
          <p:grpSpPr>
            <a:xfrm>
              <a:off x="177797" y="2079197"/>
              <a:ext cx="8763000" cy="3500573"/>
              <a:chOff x="1202472" y="914400"/>
              <a:chExt cx="9831666" cy="3927468"/>
            </a:xfrm>
          </p:grpSpPr>
          <p:sp>
            <p:nvSpPr>
              <p:cNvPr id="44" name="TextBox 43"/>
              <p:cNvSpPr txBox="1"/>
              <p:nvPr/>
            </p:nvSpPr>
            <p:spPr>
              <a:xfrm>
                <a:off x="8539979" y="914400"/>
                <a:ext cx="2494158" cy="310779"/>
              </a:xfrm>
              <a:prstGeom prst="rect">
                <a:avLst/>
              </a:prstGeom>
              <a:solidFill>
                <a:srgbClr val="7AACAE"/>
              </a:solidFill>
              <a:ln>
                <a:noFill/>
              </a:ln>
            </p:spPr>
            <p:txBody>
              <a:bodyPr wrap="square" rtlCol="0">
                <a:spAutoFit/>
              </a:bodyPr>
              <a:lstStyle/>
              <a:p>
                <a:pPr algn="ctr" rtl="1"/>
                <a:r>
                  <a:rPr lang="fa-IR" sz="1200" dirty="0" smtClean="0">
                    <a:cs typeface="B Homa" pitchFamily="2" charset="-78"/>
                  </a:rPr>
                  <a:t>(اثر) پیامدهای اولیه بر حواس</a:t>
                </a:r>
              </a:p>
            </p:txBody>
          </p:sp>
          <p:sp>
            <p:nvSpPr>
              <p:cNvPr id="45" name="TextBox 44"/>
              <p:cNvSpPr txBox="1"/>
              <p:nvPr/>
            </p:nvSpPr>
            <p:spPr>
              <a:xfrm>
                <a:off x="8539979" y="1905000"/>
                <a:ext cx="2494158" cy="310779"/>
              </a:xfrm>
              <a:prstGeom prst="rect">
                <a:avLst/>
              </a:prstGeom>
              <a:solidFill>
                <a:srgbClr val="7AACAE"/>
              </a:solidFill>
              <a:ln>
                <a:noFill/>
              </a:ln>
            </p:spPr>
            <p:txBody>
              <a:bodyPr wrap="square" rtlCol="0">
                <a:spAutoFit/>
              </a:bodyPr>
              <a:lstStyle/>
              <a:p>
                <a:pPr algn="ctr" rtl="1"/>
                <a:r>
                  <a:rPr lang="fa-IR" sz="1200" dirty="0" smtClean="0">
                    <a:cs typeface="B Homa" pitchFamily="2" charset="-78"/>
                  </a:rPr>
                  <a:t>عوامل ترکیب شونده، درک الگوها</a:t>
                </a:r>
              </a:p>
            </p:txBody>
          </p:sp>
          <p:sp>
            <p:nvSpPr>
              <p:cNvPr id="46" name="TextBox 45"/>
              <p:cNvSpPr txBox="1"/>
              <p:nvPr/>
            </p:nvSpPr>
            <p:spPr>
              <a:xfrm>
                <a:off x="8539980" y="2962775"/>
                <a:ext cx="2494158" cy="932338"/>
              </a:xfrm>
              <a:prstGeom prst="rect">
                <a:avLst/>
              </a:prstGeom>
              <a:solidFill>
                <a:srgbClr val="7AACAE"/>
              </a:solidFill>
              <a:ln>
                <a:noFill/>
              </a:ln>
            </p:spPr>
            <p:txBody>
              <a:bodyPr wrap="square" rtlCol="0">
                <a:spAutoFit/>
              </a:bodyPr>
              <a:lstStyle/>
              <a:p>
                <a:pPr algn="justLow" rtl="1"/>
                <a:r>
                  <a:rPr lang="fa-IR" sz="1200" dirty="0" smtClean="0">
                    <a:cs typeface="B Homa" pitchFamily="2" charset="-78"/>
                  </a:rPr>
                  <a:t>دانش پیش یا پسا ادراکی، اطلاعات حسی فیزیکی وارد ”بحثی اساسی“ برای رسیدن به شرایط چیزی که ادراک می شود.(کارسون)</a:t>
                </a:r>
              </a:p>
            </p:txBody>
          </p:sp>
          <p:sp>
            <p:nvSpPr>
              <p:cNvPr id="47" name="TextBox 46"/>
              <p:cNvSpPr txBox="1"/>
              <p:nvPr/>
            </p:nvSpPr>
            <p:spPr>
              <a:xfrm>
                <a:off x="8539979" y="4323902"/>
                <a:ext cx="2494157" cy="517966"/>
              </a:xfrm>
              <a:prstGeom prst="rect">
                <a:avLst/>
              </a:prstGeom>
              <a:solidFill>
                <a:srgbClr val="7AACAE"/>
              </a:solidFill>
              <a:ln>
                <a:noFill/>
              </a:ln>
            </p:spPr>
            <p:txBody>
              <a:bodyPr wrap="square" rtlCol="0">
                <a:spAutoFit/>
              </a:bodyPr>
              <a:lstStyle/>
              <a:p>
                <a:pPr algn="ctr" rtl="1"/>
                <a:r>
                  <a:rPr lang="fa-IR" sz="1200" dirty="0" smtClean="0">
                    <a:cs typeface="B Homa" pitchFamily="2" charset="-78"/>
                  </a:rPr>
                  <a:t>تدقیق سرشت واکنش (پاسخ) زیبایی شناسی</a:t>
                </a:r>
              </a:p>
            </p:txBody>
          </p:sp>
          <p:sp>
            <p:nvSpPr>
              <p:cNvPr id="48" name="TextBox 47"/>
              <p:cNvSpPr txBox="1"/>
              <p:nvPr/>
            </p:nvSpPr>
            <p:spPr>
              <a:xfrm>
                <a:off x="5604731" y="914400"/>
                <a:ext cx="1981200" cy="307777"/>
              </a:xfrm>
              <a:prstGeom prst="rect">
                <a:avLst/>
              </a:prstGeom>
              <a:solidFill>
                <a:srgbClr val="7AACAE"/>
              </a:solidFill>
              <a:ln>
                <a:noFill/>
              </a:ln>
            </p:spPr>
            <p:txBody>
              <a:bodyPr wrap="square" rtlCol="0">
                <a:spAutoFit/>
              </a:bodyPr>
              <a:lstStyle/>
              <a:p>
                <a:pPr algn="ctr" rtl="1"/>
                <a:r>
                  <a:rPr lang="fa-IR" sz="1400" dirty="0" smtClean="0">
                    <a:cs typeface="B Homa" pitchFamily="2" charset="-78"/>
                  </a:rPr>
                  <a:t>حواس فیزیکی</a:t>
                </a:r>
              </a:p>
            </p:txBody>
          </p:sp>
          <p:sp>
            <p:nvSpPr>
              <p:cNvPr id="49" name="TextBox 48"/>
              <p:cNvSpPr txBox="1"/>
              <p:nvPr/>
            </p:nvSpPr>
            <p:spPr>
              <a:xfrm>
                <a:off x="5604731" y="1905000"/>
                <a:ext cx="1981200" cy="307777"/>
              </a:xfrm>
              <a:prstGeom prst="rect">
                <a:avLst/>
              </a:prstGeom>
              <a:solidFill>
                <a:srgbClr val="7AACAE"/>
              </a:solidFill>
              <a:ln>
                <a:noFill/>
              </a:ln>
            </p:spPr>
            <p:txBody>
              <a:bodyPr wrap="square" rtlCol="0">
                <a:spAutoFit/>
              </a:bodyPr>
              <a:lstStyle/>
              <a:p>
                <a:pPr algn="ctr" rtl="1"/>
                <a:r>
                  <a:rPr lang="fa-IR" sz="1400" dirty="0" smtClean="0">
                    <a:cs typeface="B Homa" pitchFamily="2" charset="-78"/>
                  </a:rPr>
                  <a:t>رسمی</a:t>
                </a:r>
              </a:p>
            </p:txBody>
          </p:sp>
          <p:sp>
            <p:nvSpPr>
              <p:cNvPr id="50" name="TextBox 49"/>
              <p:cNvSpPr txBox="1"/>
              <p:nvPr/>
            </p:nvSpPr>
            <p:spPr>
              <a:xfrm>
                <a:off x="5604731" y="3273623"/>
                <a:ext cx="1981200" cy="307777"/>
              </a:xfrm>
              <a:prstGeom prst="rect">
                <a:avLst/>
              </a:prstGeom>
              <a:solidFill>
                <a:srgbClr val="7AACAE"/>
              </a:solidFill>
              <a:ln>
                <a:noFill/>
              </a:ln>
            </p:spPr>
            <p:txBody>
              <a:bodyPr wrap="square" rtlCol="0">
                <a:spAutoFit/>
              </a:bodyPr>
              <a:lstStyle/>
              <a:p>
                <a:pPr algn="ctr" rtl="1"/>
                <a:r>
                  <a:rPr lang="fa-IR" sz="1400" dirty="0" smtClean="0">
                    <a:cs typeface="B Homa" pitchFamily="2" charset="-78"/>
                  </a:rPr>
                  <a:t>بیانگر</a:t>
                </a:r>
              </a:p>
            </p:txBody>
          </p:sp>
          <p:sp>
            <p:nvSpPr>
              <p:cNvPr id="51" name="TextBox 50"/>
              <p:cNvSpPr txBox="1"/>
              <p:nvPr/>
            </p:nvSpPr>
            <p:spPr>
              <a:xfrm>
                <a:off x="5604731" y="4419600"/>
                <a:ext cx="1981200" cy="307777"/>
              </a:xfrm>
              <a:prstGeom prst="rect">
                <a:avLst/>
              </a:prstGeom>
              <a:solidFill>
                <a:srgbClr val="7AACAE"/>
              </a:solidFill>
              <a:ln>
                <a:noFill/>
              </a:ln>
            </p:spPr>
            <p:txBody>
              <a:bodyPr wrap="square" rtlCol="0">
                <a:spAutoFit/>
              </a:bodyPr>
              <a:lstStyle/>
              <a:p>
                <a:pPr algn="ctr" rtl="1"/>
                <a:r>
                  <a:rPr lang="fa-IR" sz="1400" dirty="0" smtClean="0">
                    <a:cs typeface="B Homa" pitchFamily="2" charset="-78"/>
                  </a:rPr>
                  <a:t>نشانه ای</a:t>
                </a:r>
              </a:p>
            </p:txBody>
          </p:sp>
          <p:sp>
            <p:nvSpPr>
              <p:cNvPr id="52" name="TextBox 51"/>
              <p:cNvSpPr txBox="1"/>
              <p:nvPr/>
            </p:nvSpPr>
            <p:spPr>
              <a:xfrm>
                <a:off x="3995236" y="2209800"/>
                <a:ext cx="1282391" cy="1139524"/>
              </a:xfrm>
              <a:prstGeom prst="rect">
                <a:avLst/>
              </a:prstGeom>
              <a:noFill/>
              <a:ln>
                <a:noFill/>
              </a:ln>
            </p:spPr>
            <p:txBody>
              <a:bodyPr wrap="square" rtlCol="0">
                <a:spAutoFit/>
              </a:bodyPr>
              <a:lstStyle/>
              <a:p>
                <a:pPr algn="justLow" rtl="1"/>
                <a:r>
                  <a:rPr lang="fa-IR" sz="1200" dirty="0" smtClean="0">
                    <a:cs typeface="B Homa" pitchFamily="2" charset="-78"/>
                  </a:rPr>
                  <a:t>زیبایی شناسی  شناختی (ادراکی) به تدریج به زیبایی های احساسی غلبه می کند.</a:t>
                </a:r>
              </a:p>
            </p:txBody>
          </p:sp>
          <p:cxnSp>
            <p:nvCxnSpPr>
              <p:cNvPr id="53" name="Straight Connector 52"/>
              <p:cNvCxnSpPr/>
              <p:nvPr/>
            </p:nvCxnSpPr>
            <p:spPr>
              <a:xfrm rot="5400000">
                <a:off x="4238705" y="1571907"/>
                <a:ext cx="1066801" cy="1588"/>
              </a:xfrm>
              <a:prstGeom prst="line">
                <a:avLst/>
              </a:prstGeom>
              <a:ln w="28575">
                <a:solidFill>
                  <a:srgbClr val="002060"/>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4142387" y="4096269"/>
                <a:ext cx="1251209" cy="6642"/>
              </a:xfrm>
              <a:prstGeom prst="line">
                <a:avLst/>
              </a:prstGeom>
              <a:ln w="28575">
                <a:solidFill>
                  <a:srgbClr val="002060"/>
                </a:solidFill>
                <a:tailEnd type="stealth" w="lg" len="med"/>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1202473" y="914400"/>
                <a:ext cx="2564782" cy="310779"/>
              </a:xfrm>
              <a:prstGeom prst="rect">
                <a:avLst/>
              </a:prstGeom>
              <a:solidFill>
                <a:srgbClr val="7AACAE"/>
              </a:solidFill>
              <a:ln>
                <a:noFill/>
              </a:ln>
            </p:spPr>
            <p:txBody>
              <a:bodyPr wrap="square" rtlCol="0">
                <a:spAutoFit/>
              </a:bodyPr>
              <a:lstStyle/>
              <a:p>
                <a:pPr algn="ctr" rtl="1"/>
                <a:r>
                  <a:rPr lang="fa-IR" sz="1200" dirty="0" smtClean="0">
                    <a:cs typeface="B Homa" pitchFamily="2" charset="-78"/>
                  </a:rPr>
                  <a:t>بدون نیاز به دانش(دانش ضروری نیست)</a:t>
                </a:r>
              </a:p>
            </p:txBody>
          </p:sp>
          <p:sp>
            <p:nvSpPr>
              <p:cNvPr id="56" name="TextBox 55"/>
              <p:cNvSpPr txBox="1"/>
              <p:nvPr/>
            </p:nvSpPr>
            <p:spPr>
              <a:xfrm>
                <a:off x="1202472" y="2372380"/>
                <a:ext cx="2550000" cy="319696"/>
              </a:xfrm>
              <a:prstGeom prst="rect">
                <a:avLst/>
              </a:prstGeom>
              <a:solidFill>
                <a:srgbClr val="7AACAE"/>
              </a:solidFill>
              <a:ln>
                <a:noFill/>
              </a:ln>
            </p:spPr>
            <p:txBody>
              <a:bodyPr wrap="square" rtlCol="0">
                <a:spAutoFit/>
              </a:bodyPr>
              <a:lstStyle/>
              <a:p>
                <a:pPr algn="ctr" rtl="1"/>
                <a:r>
                  <a:rPr lang="fa-IR" sz="1200" dirty="0" smtClean="0">
                    <a:cs typeface="B Homa" pitchFamily="2" charset="-78"/>
                  </a:rPr>
                  <a:t>دانش و فهم افزایش می یابد</a:t>
                </a:r>
              </a:p>
            </p:txBody>
          </p:sp>
          <p:sp>
            <p:nvSpPr>
              <p:cNvPr id="57" name="TextBox 56"/>
              <p:cNvSpPr txBox="1"/>
              <p:nvPr/>
            </p:nvSpPr>
            <p:spPr>
              <a:xfrm>
                <a:off x="1202472" y="4048780"/>
                <a:ext cx="2621161" cy="740873"/>
              </a:xfrm>
              <a:prstGeom prst="rect">
                <a:avLst/>
              </a:prstGeom>
              <a:solidFill>
                <a:srgbClr val="7AACAE"/>
              </a:solidFill>
              <a:ln>
                <a:noFill/>
              </a:ln>
            </p:spPr>
            <p:txBody>
              <a:bodyPr wrap="square" rtlCol="0">
                <a:spAutoFit/>
              </a:bodyPr>
              <a:lstStyle/>
              <a:p>
                <a:pPr algn="ctr" rtl="1"/>
                <a:r>
                  <a:rPr lang="fa-IR" sz="1200" dirty="0" smtClean="0">
                    <a:cs typeface="B Homa" pitchFamily="2" charset="-78"/>
                  </a:rPr>
                  <a:t>دانش خیلی مهم است، دانش کم ممکن است به پاسخ-واکنش نامناسب منجر شود</a:t>
                </a:r>
              </a:p>
            </p:txBody>
          </p:sp>
        </p:grpSp>
        <p:sp>
          <p:nvSpPr>
            <p:cNvPr id="35" name="Down Arrow 34"/>
            <p:cNvSpPr/>
            <p:nvPr/>
          </p:nvSpPr>
          <p:spPr>
            <a:xfrm>
              <a:off x="4800600" y="2514600"/>
              <a:ext cx="381000" cy="304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Down Arrow 35"/>
            <p:cNvSpPr/>
            <p:nvPr/>
          </p:nvSpPr>
          <p:spPr>
            <a:xfrm>
              <a:off x="4800600" y="3581400"/>
              <a:ext cx="381000" cy="304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Down Arrow 36"/>
            <p:cNvSpPr/>
            <p:nvPr/>
          </p:nvSpPr>
          <p:spPr>
            <a:xfrm>
              <a:off x="4800600" y="4648200"/>
              <a:ext cx="381000" cy="304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8" name="Straight Connector 37"/>
            <p:cNvCxnSpPr>
              <a:stCxn id="48" idx="3"/>
              <a:endCxn id="44" idx="1"/>
            </p:cNvCxnSpPr>
            <p:nvPr/>
          </p:nvCxnSpPr>
          <p:spPr>
            <a:xfrm>
              <a:off x="5867400" y="2216358"/>
              <a:ext cx="850347" cy="1338"/>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49" idx="3"/>
              <a:endCxn id="45" idx="1"/>
            </p:cNvCxnSpPr>
            <p:nvPr/>
          </p:nvCxnSpPr>
          <p:spPr>
            <a:xfrm>
              <a:off x="5867400" y="3099284"/>
              <a:ext cx="850347" cy="1338"/>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50" idx="3"/>
              <a:endCxn id="46" idx="1"/>
            </p:cNvCxnSpPr>
            <p:nvPr/>
          </p:nvCxnSpPr>
          <p:spPr>
            <a:xfrm>
              <a:off x="5867400" y="4319143"/>
              <a:ext cx="850348" cy="1277"/>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51" idx="3"/>
              <a:endCxn id="47" idx="1"/>
            </p:cNvCxnSpPr>
            <p:nvPr/>
          </p:nvCxnSpPr>
          <p:spPr>
            <a:xfrm>
              <a:off x="5867400" y="5340558"/>
              <a:ext cx="850347" cy="8375"/>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42" name="Down Arrow 41"/>
            <p:cNvSpPr/>
            <p:nvPr/>
          </p:nvSpPr>
          <p:spPr>
            <a:xfrm>
              <a:off x="990600" y="2514600"/>
              <a:ext cx="381000" cy="533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Down Arrow 42"/>
            <p:cNvSpPr/>
            <p:nvPr/>
          </p:nvSpPr>
          <p:spPr>
            <a:xfrm>
              <a:off x="990600" y="3962400"/>
              <a:ext cx="3810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85800" y="1676400"/>
            <a:ext cx="7848600" cy="3046988"/>
          </a:xfrm>
          <a:prstGeom prst="rect">
            <a:avLst/>
          </a:prstGeom>
          <a:noFill/>
          <a:ln>
            <a:noFill/>
          </a:ln>
        </p:spPr>
        <p:txBody>
          <a:bodyPr wrap="square" rtlCol="0">
            <a:spAutoFit/>
          </a:bodyPr>
          <a:lstStyle/>
          <a:p>
            <a:pPr marL="0" lvl="1" algn="just" rtl="1">
              <a:lnSpc>
                <a:spcPct val="200000"/>
              </a:lnSpc>
            </a:pPr>
            <a:r>
              <a:rPr lang="fa-IR" sz="1600" dirty="0" smtClean="0">
                <a:cs typeface="B Homa" pitchFamily="2" charset="-78"/>
              </a:rPr>
              <a:t>نمودار فوق جا به جایی پیشرو از لحظه اول مشاهده یک منظر ، وقتی اطلاعات حسی فائق است تا زمانی که ما آن را با دانش، اعتقادها و شرایط فرهنگی خود انطباق داده ایم ، را نشان می دهد.این گام ها از یک مرحله ی رسمی پیش می رود که منظور از آن کشف شکل و الگو و ساختار زیرین منظره است.تا مرحله ای که ما هوشیارانه یا به طور ناخودآگاه سعی در درک آنچه می بینیم ، داشته و دانشی را که از قبل در ذهن داریم ، بادریافت های جدیدمان مطابقت می دهیم .در نهایت در این مدل همبستگی ها را به آنچه مشاهده می کنیم ، اعمال می کنیم، این ها ممکن است معانی یا ارزش ها باشند.</a:t>
            </a:r>
            <a:endParaRPr lang="en-US" sz="1600" dirty="0">
              <a:cs typeface="B Homa" pitchFamily="2" charset="-78"/>
            </a:endParaRPr>
          </a:p>
        </p:txBody>
      </p:sp>
      <p:sp>
        <p:nvSpPr>
          <p:cNvPr id="8" name="Rectangle 7"/>
          <p:cNvSpPr/>
          <p:nvPr/>
        </p:nvSpPr>
        <p:spPr>
          <a:xfrm>
            <a:off x="325092" y="6290846"/>
            <a:ext cx="1808508"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ساختار زیبایی شناسی منظر</a:t>
            </a:r>
            <a:endParaRPr lang="en-US" sz="1600" dirty="0">
              <a:latin typeface="Segoe UI" pitchFamily="34" charset="0"/>
              <a:cs typeface="B Bardiya" pitchFamily="2" charset="-78"/>
            </a:endParaRPr>
          </a:p>
        </p:txBody>
      </p:sp>
      <p:cxnSp>
        <p:nvCxnSpPr>
          <p:cNvPr id="9" name="Straight Connector 8"/>
          <p:cNvCxnSpPr/>
          <p:nvPr/>
        </p:nvCxnSpPr>
        <p:spPr>
          <a:xfrm rot="10800000" flipV="1">
            <a:off x="1219200" y="1143000"/>
            <a:ext cx="3505200" cy="2"/>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4786634" y="914400"/>
            <a:ext cx="3892412" cy="461665"/>
          </a:xfrm>
          <a:prstGeom prst="rect">
            <a:avLst/>
          </a:prstGeom>
          <a:ln w="28575">
            <a:solidFill>
              <a:schemeClr val="accent6">
                <a:lumMod val="50000"/>
              </a:schemeClr>
            </a:solidFill>
          </a:ln>
        </p:spPr>
        <p:txBody>
          <a:bodyPr wrap="none">
            <a:spAutoFit/>
          </a:bodyPr>
          <a:lstStyle/>
          <a:p>
            <a:pPr algn="r" rtl="1"/>
            <a:r>
              <a:rPr lang="fa-IR" sz="2400" dirty="0" smtClean="0">
                <a:cs typeface="B Homa" pitchFamily="2" charset="-78"/>
              </a:rPr>
              <a:t>چارچوب ساختار زیبایی شناسی منظر</a:t>
            </a:r>
            <a:endParaRPr lang="en-US" sz="2400" dirty="0">
              <a:cs typeface="B Homa" pitchFamily="2" charset="-78"/>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rot="10800000" flipV="1">
            <a:off x="1219200" y="1143000"/>
            <a:ext cx="3505200" cy="2"/>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4786634" y="914400"/>
            <a:ext cx="3892412" cy="461665"/>
          </a:xfrm>
          <a:prstGeom prst="rect">
            <a:avLst/>
          </a:prstGeom>
          <a:ln w="28575">
            <a:solidFill>
              <a:schemeClr val="accent6">
                <a:lumMod val="50000"/>
              </a:schemeClr>
            </a:solidFill>
          </a:ln>
        </p:spPr>
        <p:txBody>
          <a:bodyPr wrap="none">
            <a:spAutoFit/>
          </a:bodyPr>
          <a:lstStyle/>
          <a:p>
            <a:pPr algn="r" rtl="1"/>
            <a:r>
              <a:rPr lang="fa-IR" sz="2400" dirty="0" smtClean="0">
                <a:cs typeface="B Homa" pitchFamily="2" charset="-78"/>
              </a:rPr>
              <a:t>چارچوب ساختار زیبایی شناسی منظر</a:t>
            </a:r>
            <a:endParaRPr lang="en-US" sz="2400" dirty="0">
              <a:cs typeface="B Homa" pitchFamily="2" charset="-78"/>
            </a:endParaRPr>
          </a:p>
        </p:txBody>
      </p:sp>
      <p:sp>
        <p:nvSpPr>
          <p:cNvPr id="34" name="Rectangle 33"/>
          <p:cNvSpPr/>
          <p:nvPr/>
        </p:nvSpPr>
        <p:spPr>
          <a:xfrm>
            <a:off x="325092" y="6290846"/>
            <a:ext cx="1808508"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ساختار زیبایی شناسی منظر</a:t>
            </a:r>
            <a:endParaRPr lang="en-US" sz="1600" dirty="0">
              <a:latin typeface="Segoe UI" pitchFamily="34" charset="0"/>
              <a:cs typeface="B Bardiya" pitchFamily="2" charset="-78"/>
            </a:endParaRPr>
          </a:p>
        </p:txBody>
      </p:sp>
      <p:sp>
        <p:nvSpPr>
          <p:cNvPr id="32" name="TextBox 31"/>
          <p:cNvSpPr txBox="1"/>
          <p:nvPr/>
        </p:nvSpPr>
        <p:spPr>
          <a:xfrm>
            <a:off x="5029200" y="2133600"/>
            <a:ext cx="3657600" cy="461665"/>
          </a:xfrm>
          <a:prstGeom prst="rect">
            <a:avLst/>
          </a:prstGeom>
          <a:noFill/>
          <a:ln>
            <a:noFill/>
          </a:ln>
        </p:spPr>
        <p:txBody>
          <a:bodyPr wrap="square" rtlCol="0">
            <a:spAutoFit/>
          </a:bodyPr>
          <a:lstStyle/>
          <a:p>
            <a:pPr algn="ctr" rtl="1"/>
            <a:r>
              <a:rPr lang="fa-IR" sz="1200" dirty="0" smtClean="0">
                <a:cs typeface="B Homa" pitchFamily="2" charset="-78"/>
              </a:rPr>
              <a:t>ارتباط احتمالی با ”زیبایی شناسی جهانی“ ، تئوری بوم شناختی (اپلتون) ، روان شناسی تکاملی</a:t>
            </a:r>
          </a:p>
        </p:txBody>
      </p:sp>
      <p:sp>
        <p:nvSpPr>
          <p:cNvPr id="33" name="TextBox 32"/>
          <p:cNvSpPr txBox="1"/>
          <p:nvPr/>
        </p:nvSpPr>
        <p:spPr>
          <a:xfrm>
            <a:off x="4876800" y="3163669"/>
            <a:ext cx="3886200" cy="646331"/>
          </a:xfrm>
          <a:prstGeom prst="rect">
            <a:avLst/>
          </a:prstGeom>
          <a:noFill/>
          <a:ln>
            <a:noFill/>
          </a:ln>
        </p:spPr>
        <p:txBody>
          <a:bodyPr wrap="square" rtlCol="0">
            <a:spAutoFit/>
          </a:bodyPr>
          <a:lstStyle/>
          <a:p>
            <a:pPr algn="ctr" rtl="1"/>
            <a:r>
              <a:rPr lang="fa-IR" sz="1200" dirty="0" smtClean="0">
                <a:cs typeface="B Homa" pitchFamily="2" charset="-78"/>
              </a:rPr>
              <a:t>با آنچه ما از الگوهای دیداری درک می کنیم مرتبط است، تئوری برداشت اولیه(مار)، روان شناسی گشتالت(کوهلر و دیگران)، اصول بصری طراحی(بل)، تمایل به الگوهای متفاوت(کاپلان)</a:t>
            </a:r>
          </a:p>
        </p:txBody>
      </p:sp>
      <p:sp>
        <p:nvSpPr>
          <p:cNvPr id="35" name="TextBox 34"/>
          <p:cNvSpPr txBox="1"/>
          <p:nvPr/>
        </p:nvSpPr>
        <p:spPr>
          <a:xfrm>
            <a:off x="4953000" y="4491335"/>
            <a:ext cx="3810000" cy="461665"/>
          </a:xfrm>
          <a:prstGeom prst="rect">
            <a:avLst/>
          </a:prstGeom>
          <a:noFill/>
          <a:ln>
            <a:noFill/>
          </a:ln>
        </p:spPr>
        <p:txBody>
          <a:bodyPr wrap="square" rtlCol="0">
            <a:spAutoFit/>
          </a:bodyPr>
          <a:lstStyle/>
          <a:p>
            <a:pPr algn="ctr" rtl="1"/>
            <a:r>
              <a:rPr lang="fa-IR" sz="1200" dirty="0" smtClean="0">
                <a:cs typeface="B Homa" pitchFamily="2" charset="-78"/>
              </a:rPr>
              <a:t>حضور یا عدم حضور ”خواست“ (شوپنهاور)، تئوری توان (گیبسون) ، زمان عمیق(رولستون)</a:t>
            </a:r>
          </a:p>
        </p:txBody>
      </p:sp>
      <p:sp>
        <p:nvSpPr>
          <p:cNvPr id="36" name="TextBox 35"/>
          <p:cNvSpPr txBox="1"/>
          <p:nvPr/>
        </p:nvSpPr>
        <p:spPr>
          <a:xfrm>
            <a:off x="4953000" y="5666601"/>
            <a:ext cx="3810000" cy="276999"/>
          </a:xfrm>
          <a:prstGeom prst="rect">
            <a:avLst/>
          </a:prstGeom>
          <a:noFill/>
          <a:ln>
            <a:noFill/>
          </a:ln>
        </p:spPr>
        <p:txBody>
          <a:bodyPr wrap="square" rtlCol="0">
            <a:spAutoFit/>
          </a:bodyPr>
          <a:lstStyle/>
          <a:p>
            <a:pPr algn="ctr" rtl="1"/>
            <a:r>
              <a:rPr lang="fa-IR" sz="1200" dirty="0" smtClean="0">
                <a:cs typeface="B Homa" pitchFamily="2" charset="-78"/>
              </a:rPr>
              <a:t>منظر یا منظر های سنتی با فرهنگ های مختلف ارتباط دارند.</a:t>
            </a:r>
          </a:p>
        </p:txBody>
      </p:sp>
      <p:sp>
        <p:nvSpPr>
          <p:cNvPr id="37" name="TextBox 36"/>
          <p:cNvSpPr txBox="1"/>
          <p:nvPr/>
        </p:nvSpPr>
        <p:spPr>
          <a:xfrm>
            <a:off x="228600" y="2133601"/>
            <a:ext cx="1524000" cy="304800"/>
          </a:xfrm>
          <a:prstGeom prst="rect">
            <a:avLst/>
          </a:prstGeom>
          <a:solidFill>
            <a:srgbClr val="7AACAE"/>
          </a:solidFill>
          <a:ln>
            <a:noFill/>
          </a:ln>
        </p:spPr>
        <p:txBody>
          <a:bodyPr wrap="square" rtlCol="0">
            <a:spAutoFit/>
          </a:bodyPr>
          <a:lstStyle/>
          <a:p>
            <a:pPr algn="ctr" rtl="1"/>
            <a:r>
              <a:rPr lang="fa-IR" sz="1400" dirty="0" smtClean="0">
                <a:cs typeface="B Homa" pitchFamily="2" charset="-78"/>
              </a:rPr>
              <a:t>حواس فیزیکی</a:t>
            </a:r>
          </a:p>
        </p:txBody>
      </p:sp>
      <p:sp>
        <p:nvSpPr>
          <p:cNvPr id="38" name="TextBox 37"/>
          <p:cNvSpPr txBox="1"/>
          <p:nvPr/>
        </p:nvSpPr>
        <p:spPr>
          <a:xfrm>
            <a:off x="228600" y="3124201"/>
            <a:ext cx="1524000" cy="304800"/>
          </a:xfrm>
          <a:prstGeom prst="rect">
            <a:avLst/>
          </a:prstGeom>
          <a:solidFill>
            <a:srgbClr val="7AACAE"/>
          </a:solidFill>
          <a:ln>
            <a:noFill/>
          </a:ln>
        </p:spPr>
        <p:txBody>
          <a:bodyPr wrap="square" rtlCol="0">
            <a:spAutoFit/>
          </a:bodyPr>
          <a:lstStyle/>
          <a:p>
            <a:pPr algn="ctr" rtl="1"/>
            <a:r>
              <a:rPr lang="fa-IR" sz="1400" dirty="0" smtClean="0">
                <a:cs typeface="B Homa" pitchFamily="2" charset="-78"/>
              </a:rPr>
              <a:t>رسمی</a:t>
            </a:r>
          </a:p>
        </p:txBody>
      </p:sp>
      <p:sp>
        <p:nvSpPr>
          <p:cNvPr id="39" name="TextBox 38"/>
          <p:cNvSpPr txBox="1"/>
          <p:nvPr/>
        </p:nvSpPr>
        <p:spPr>
          <a:xfrm>
            <a:off x="228600" y="4492824"/>
            <a:ext cx="1524000" cy="304800"/>
          </a:xfrm>
          <a:prstGeom prst="rect">
            <a:avLst/>
          </a:prstGeom>
          <a:solidFill>
            <a:srgbClr val="7AACAE"/>
          </a:solidFill>
          <a:ln>
            <a:noFill/>
          </a:ln>
        </p:spPr>
        <p:txBody>
          <a:bodyPr wrap="square" rtlCol="0">
            <a:spAutoFit/>
          </a:bodyPr>
          <a:lstStyle/>
          <a:p>
            <a:pPr algn="ctr" rtl="1"/>
            <a:r>
              <a:rPr lang="fa-IR" sz="1400" dirty="0" smtClean="0">
                <a:cs typeface="B Homa" pitchFamily="2" charset="-78"/>
              </a:rPr>
              <a:t>بیانگر</a:t>
            </a:r>
          </a:p>
        </p:txBody>
      </p:sp>
      <p:sp>
        <p:nvSpPr>
          <p:cNvPr id="40" name="TextBox 39"/>
          <p:cNvSpPr txBox="1"/>
          <p:nvPr/>
        </p:nvSpPr>
        <p:spPr>
          <a:xfrm>
            <a:off x="228600" y="5638801"/>
            <a:ext cx="1524000" cy="304800"/>
          </a:xfrm>
          <a:prstGeom prst="rect">
            <a:avLst/>
          </a:prstGeom>
          <a:solidFill>
            <a:srgbClr val="7AACAE"/>
          </a:solidFill>
          <a:ln>
            <a:noFill/>
          </a:ln>
        </p:spPr>
        <p:txBody>
          <a:bodyPr wrap="square" rtlCol="0">
            <a:spAutoFit/>
          </a:bodyPr>
          <a:lstStyle/>
          <a:p>
            <a:pPr algn="ctr" rtl="1"/>
            <a:r>
              <a:rPr lang="fa-IR" sz="1400" dirty="0" smtClean="0">
                <a:cs typeface="B Homa" pitchFamily="2" charset="-78"/>
              </a:rPr>
              <a:t>نشانه ای</a:t>
            </a:r>
          </a:p>
        </p:txBody>
      </p:sp>
      <p:sp>
        <p:nvSpPr>
          <p:cNvPr id="41" name="TextBox 40"/>
          <p:cNvSpPr txBox="1"/>
          <p:nvPr/>
        </p:nvSpPr>
        <p:spPr>
          <a:xfrm>
            <a:off x="2590800" y="2156023"/>
            <a:ext cx="1676400" cy="276999"/>
          </a:xfrm>
          <a:prstGeom prst="rect">
            <a:avLst/>
          </a:prstGeom>
          <a:solidFill>
            <a:srgbClr val="7AACAE"/>
          </a:solidFill>
          <a:ln>
            <a:noFill/>
          </a:ln>
        </p:spPr>
        <p:txBody>
          <a:bodyPr wrap="square" rtlCol="0">
            <a:spAutoFit/>
          </a:bodyPr>
          <a:lstStyle/>
          <a:p>
            <a:pPr algn="ctr" rtl="1"/>
            <a:r>
              <a:rPr lang="fa-IR" sz="1200" dirty="0" smtClean="0">
                <a:cs typeface="B Homa" pitchFamily="2" charset="-78"/>
              </a:rPr>
              <a:t>اولین تاثیر حسی</a:t>
            </a:r>
          </a:p>
        </p:txBody>
      </p:sp>
      <p:sp>
        <p:nvSpPr>
          <p:cNvPr id="42" name="TextBox 41"/>
          <p:cNvSpPr txBox="1"/>
          <p:nvPr/>
        </p:nvSpPr>
        <p:spPr>
          <a:xfrm>
            <a:off x="2590800" y="3043535"/>
            <a:ext cx="1676400" cy="461665"/>
          </a:xfrm>
          <a:prstGeom prst="rect">
            <a:avLst/>
          </a:prstGeom>
          <a:solidFill>
            <a:srgbClr val="7AACAE"/>
          </a:solidFill>
          <a:ln>
            <a:noFill/>
          </a:ln>
        </p:spPr>
        <p:txBody>
          <a:bodyPr wrap="square" rtlCol="0">
            <a:spAutoFit/>
          </a:bodyPr>
          <a:lstStyle/>
          <a:p>
            <a:pPr algn="ctr" rtl="1"/>
            <a:r>
              <a:rPr lang="fa-IR" sz="1200" dirty="0" smtClean="0">
                <a:cs typeface="B Homa" pitchFamily="2" charset="-78"/>
              </a:rPr>
              <a:t>عوامل ترکیب بندی، درک الگوها</a:t>
            </a:r>
          </a:p>
        </p:txBody>
      </p:sp>
      <p:sp>
        <p:nvSpPr>
          <p:cNvPr id="43" name="TextBox 42"/>
          <p:cNvSpPr txBox="1"/>
          <p:nvPr/>
        </p:nvSpPr>
        <p:spPr>
          <a:xfrm>
            <a:off x="2590800" y="4306669"/>
            <a:ext cx="1676400" cy="646331"/>
          </a:xfrm>
          <a:prstGeom prst="rect">
            <a:avLst/>
          </a:prstGeom>
          <a:solidFill>
            <a:srgbClr val="7AACAE"/>
          </a:solidFill>
          <a:ln>
            <a:noFill/>
          </a:ln>
        </p:spPr>
        <p:txBody>
          <a:bodyPr wrap="square" rtlCol="0">
            <a:spAutoFit/>
          </a:bodyPr>
          <a:lstStyle/>
          <a:p>
            <a:pPr algn="ctr" rtl="1"/>
            <a:r>
              <a:rPr lang="fa-IR" sz="1200" dirty="0" smtClean="0">
                <a:cs typeface="B Homa" pitchFamily="2" charset="-78"/>
              </a:rPr>
              <a:t>دانش و  اطلاعات حسی به مبحث حساسی وارد می شوند.(کارسون)</a:t>
            </a:r>
          </a:p>
        </p:txBody>
      </p:sp>
      <p:sp>
        <p:nvSpPr>
          <p:cNvPr id="44" name="TextBox 43"/>
          <p:cNvSpPr txBox="1"/>
          <p:nvPr/>
        </p:nvSpPr>
        <p:spPr>
          <a:xfrm>
            <a:off x="2590800" y="5449669"/>
            <a:ext cx="1676400" cy="646331"/>
          </a:xfrm>
          <a:prstGeom prst="rect">
            <a:avLst/>
          </a:prstGeom>
          <a:solidFill>
            <a:srgbClr val="7AACAE"/>
          </a:solidFill>
          <a:ln>
            <a:noFill/>
          </a:ln>
        </p:spPr>
        <p:txBody>
          <a:bodyPr wrap="square" rtlCol="0">
            <a:spAutoFit/>
          </a:bodyPr>
          <a:lstStyle/>
          <a:p>
            <a:pPr algn="ctr" rtl="1"/>
            <a:r>
              <a:rPr lang="fa-IR" sz="1200" dirty="0" smtClean="0">
                <a:cs typeface="B Homa" pitchFamily="2" charset="-78"/>
              </a:rPr>
              <a:t>عناصر فرهنگی دارای محتوا و معنا که به آن شکل داده است</a:t>
            </a:r>
          </a:p>
        </p:txBody>
      </p:sp>
      <p:cxnSp>
        <p:nvCxnSpPr>
          <p:cNvPr id="45" name="Straight Connector 44"/>
          <p:cNvCxnSpPr/>
          <p:nvPr/>
        </p:nvCxnSpPr>
        <p:spPr>
          <a:xfrm>
            <a:off x="4267200" y="2298700"/>
            <a:ext cx="609600" cy="1588"/>
          </a:xfrm>
          <a:prstGeom prst="line">
            <a:avLst/>
          </a:prstGeom>
          <a:ln w="28575">
            <a:solidFill>
              <a:srgbClr val="002060"/>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4267200" y="3275012"/>
            <a:ext cx="609600" cy="1588"/>
          </a:xfrm>
          <a:prstGeom prst="line">
            <a:avLst/>
          </a:prstGeom>
          <a:ln w="28575">
            <a:solidFill>
              <a:srgbClr val="002060"/>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4267200" y="4646612"/>
            <a:ext cx="609600" cy="1588"/>
          </a:xfrm>
          <a:prstGeom prst="line">
            <a:avLst/>
          </a:prstGeom>
          <a:ln w="28575">
            <a:solidFill>
              <a:srgbClr val="002060"/>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267200" y="5791200"/>
            <a:ext cx="609600" cy="1588"/>
          </a:xfrm>
          <a:prstGeom prst="line">
            <a:avLst/>
          </a:prstGeom>
          <a:ln w="28575">
            <a:solidFill>
              <a:srgbClr val="002060"/>
            </a:solidFill>
            <a:tailEnd type="stealth" w="lg" len="med"/>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266700" y="1447800"/>
            <a:ext cx="2971800" cy="369332"/>
          </a:xfrm>
          <a:prstGeom prst="rect">
            <a:avLst/>
          </a:prstGeom>
          <a:noFill/>
          <a:ln>
            <a:solidFill>
              <a:schemeClr val="accent6"/>
            </a:solidFill>
          </a:ln>
        </p:spPr>
        <p:txBody>
          <a:bodyPr wrap="square" rtlCol="0">
            <a:spAutoFit/>
          </a:bodyPr>
          <a:lstStyle/>
          <a:p>
            <a:pPr algn="l"/>
            <a:r>
              <a:rPr lang="fa-IR" dirty="0" smtClean="0">
                <a:cs typeface="B Homa" pitchFamily="2" charset="-78"/>
              </a:rPr>
              <a:t>جزئیات سرشت پاسخ زیبایی شناسی</a:t>
            </a:r>
            <a:endParaRPr lang="en-US" dirty="0">
              <a:cs typeface="B Homa" pitchFamily="2" charset="-78"/>
            </a:endParaRPr>
          </a:p>
        </p:txBody>
      </p:sp>
      <p:sp>
        <p:nvSpPr>
          <p:cNvPr id="50" name="Down Arrow 49"/>
          <p:cNvSpPr/>
          <p:nvPr/>
        </p:nvSpPr>
        <p:spPr>
          <a:xfrm>
            <a:off x="685800" y="2590800"/>
            <a:ext cx="457200" cy="381000"/>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Down Arrow 50"/>
          <p:cNvSpPr/>
          <p:nvPr/>
        </p:nvSpPr>
        <p:spPr>
          <a:xfrm>
            <a:off x="685800" y="3733800"/>
            <a:ext cx="457200" cy="381000"/>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Down Arrow 51"/>
          <p:cNvSpPr/>
          <p:nvPr/>
        </p:nvSpPr>
        <p:spPr>
          <a:xfrm>
            <a:off x="685800" y="5029200"/>
            <a:ext cx="457200" cy="381000"/>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3" name="Straight Connector 52"/>
          <p:cNvCxnSpPr/>
          <p:nvPr/>
        </p:nvCxnSpPr>
        <p:spPr>
          <a:xfrm>
            <a:off x="1752600" y="2298700"/>
            <a:ext cx="609600" cy="1588"/>
          </a:xfrm>
          <a:prstGeom prst="line">
            <a:avLst/>
          </a:prstGeom>
          <a:ln w="28575">
            <a:solidFill>
              <a:srgbClr val="002060"/>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1752600" y="3275012"/>
            <a:ext cx="609600" cy="1588"/>
          </a:xfrm>
          <a:prstGeom prst="line">
            <a:avLst/>
          </a:prstGeom>
          <a:ln w="28575">
            <a:solidFill>
              <a:srgbClr val="002060"/>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1752600" y="4646612"/>
            <a:ext cx="609600" cy="1588"/>
          </a:xfrm>
          <a:prstGeom prst="line">
            <a:avLst/>
          </a:prstGeom>
          <a:ln w="28575">
            <a:solidFill>
              <a:srgbClr val="002060"/>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1752600" y="5791200"/>
            <a:ext cx="609600" cy="1588"/>
          </a:xfrm>
          <a:prstGeom prst="line">
            <a:avLst/>
          </a:prstGeom>
          <a:ln w="28575">
            <a:solidFill>
              <a:srgbClr val="002060"/>
            </a:solidFill>
            <a:tailEnd type="stealth" w="lg"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rot="10800000" flipV="1">
            <a:off x="1371600" y="1143000"/>
            <a:ext cx="4419600" cy="2"/>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990600" y="1600200"/>
            <a:ext cx="7543800" cy="3724096"/>
          </a:xfrm>
          <a:prstGeom prst="rect">
            <a:avLst/>
          </a:prstGeom>
          <a:noFill/>
          <a:ln>
            <a:noFill/>
          </a:ln>
        </p:spPr>
        <p:txBody>
          <a:bodyPr wrap="square" rtlCol="0">
            <a:spAutoFit/>
          </a:bodyPr>
          <a:lstStyle/>
          <a:p>
            <a:pPr algn="just" rtl="1">
              <a:lnSpc>
                <a:spcPct val="200000"/>
              </a:lnSpc>
            </a:pPr>
            <a:r>
              <a:rPr lang="fa-IR" sz="1600" dirty="0" smtClean="0">
                <a:cs typeface="B Homa" pitchFamily="2" charset="-78"/>
              </a:rPr>
              <a:t>نظریه سایمون بل در چارچوب نظریه زیباشناختی ، در مجموعه ماهیت پاسخ زیباشناسی در بخش رسمی قرار می گیرد چرا که به دنبال یافتن الگویی است که فرای سنتی یا مشارکتی بودن رویکرد زیباشناسی منظر ، بتواند در درک آنچه که دیده می شود یاری کننده باشد.</a:t>
            </a:r>
            <a:endParaRPr lang="en-US" sz="1600" dirty="0" smtClean="0">
              <a:cs typeface="B Homa" pitchFamily="2" charset="-78"/>
            </a:endParaRPr>
          </a:p>
          <a:p>
            <a:pPr algn="just" rtl="1">
              <a:lnSpc>
                <a:spcPct val="200000"/>
              </a:lnSpc>
            </a:pPr>
            <a:r>
              <a:rPr lang="fa-IR" dirty="0" smtClean="0">
                <a:cs typeface="B Homa" pitchFamily="2" charset="-78"/>
              </a:rPr>
              <a:t>1.عناصر اصلی : </a:t>
            </a:r>
            <a:r>
              <a:rPr lang="fa-IR" sz="1600" dirty="0" smtClean="0">
                <a:cs typeface="B Homa" pitchFamily="2" charset="-78"/>
              </a:rPr>
              <a:t>که تمامی منظر ها براساس آن ها به وجود آمده اند.</a:t>
            </a:r>
          </a:p>
          <a:p>
            <a:pPr algn="just" rtl="1">
              <a:lnSpc>
                <a:spcPct val="200000"/>
              </a:lnSpc>
            </a:pPr>
            <a:r>
              <a:rPr lang="fa-IR" dirty="0" smtClean="0">
                <a:cs typeface="B Homa" pitchFamily="2" charset="-78"/>
              </a:rPr>
              <a:t>2.متغیر ها:   </a:t>
            </a:r>
            <a:r>
              <a:rPr lang="fa-IR" sz="1600" dirty="0" smtClean="0">
                <a:cs typeface="B Homa" pitchFamily="2" charset="-78"/>
              </a:rPr>
              <a:t>یعنی هر کدام از این عناصر اساسی ممکن است به روش های گوناگونی آورده شوند.</a:t>
            </a:r>
          </a:p>
          <a:p>
            <a:pPr algn="just" rtl="1">
              <a:lnSpc>
                <a:spcPct val="200000"/>
              </a:lnSpc>
            </a:pPr>
            <a:r>
              <a:rPr lang="fa-IR" dirty="0" smtClean="0">
                <a:cs typeface="B Homa" pitchFamily="2" charset="-78"/>
              </a:rPr>
              <a:t>3.سازماندهی: </a:t>
            </a:r>
            <a:r>
              <a:rPr lang="fa-IR" sz="1600" dirty="0" smtClean="0">
                <a:cs typeface="B Homa" pitchFamily="2" charset="-78"/>
              </a:rPr>
              <a:t>یعنی عناصر ممکن است در الگوهای مختلفی نظم داده شوند.</a:t>
            </a:r>
          </a:p>
          <a:p>
            <a:pPr algn="just" rtl="1">
              <a:lnSpc>
                <a:spcPct val="200000"/>
              </a:lnSpc>
            </a:pPr>
            <a:endParaRPr lang="fa-IR" sz="1600" dirty="0" smtClean="0">
              <a:cs typeface="B Homa" pitchFamily="2" charset="-78"/>
            </a:endParaRPr>
          </a:p>
        </p:txBody>
      </p:sp>
      <p:sp>
        <p:nvSpPr>
          <p:cNvPr id="6" name="TextBox 5"/>
          <p:cNvSpPr txBox="1"/>
          <p:nvPr/>
        </p:nvSpPr>
        <p:spPr>
          <a:xfrm>
            <a:off x="6019800" y="914400"/>
            <a:ext cx="2743200" cy="523220"/>
          </a:xfrm>
          <a:prstGeom prst="rect">
            <a:avLst/>
          </a:prstGeom>
          <a:noFill/>
          <a:ln w="28575">
            <a:solidFill>
              <a:schemeClr val="accent6">
                <a:lumMod val="50000"/>
              </a:schemeClr>
            </a:solidFill>
          </a:ln>
        </p:spPr>
        <p:txBody>
          <a:bodyPr wrap="square" rtlCol="0">
            <a:spAutoFit/>
          </a:bodyPr>
          <a:lstStyle/>
          <a:p>
            <a:pPr algn="r" rtl="1"/>
            <a:r>
              <a:rPr lang="fa-IR" sz="2800" dirty="0" smtClean="0">
                <a:cs typeface="B Homa" pitchFamily="2" charset="-78"/>
              </a:rPr>
              <a:t>نظریه سایمون بل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61"/>
          <p:cNvGrpSpPr/>
          <p:nvPr/>
        </p:nvGrpSpPr>
        <p:grpSpPr>
          <a:xfrm>
            <a:off x="228600" y="2933700"/>
            <a:ext cx="2057400" cy="1990725"/>
            <a:chOff x="3124200" y="2428875"/>
            <a:chExt cx="2057400" cy="1990725"/>
          </a:xfrm>
        </p:grpSpPr>
        <p:grpSp>
          <p:nvGrpSpPr>
            <p:cNvPr id="11" name="Group 59"/>
            <p:cNvGrpSpPr/>
            <p:nvPr/>
          </p:nvGrpSpPr>
          <p:grpSpPr>
            <a:xfrm>
              <a:off x="3124200" y="2428875"/>
              <a:ext cx="2057400" cy="924699"/>
              <a:chOff x="4886325" y="2466975"/>
              <a:chExt cx="2057400" cy="924699"/>
            </a:xfrm>
          </p:grpSpPr>
          <p:sp>
            <p:nvSpPr>
              <p:cNvPr id="3" name="TextBox 2"/>
              <p:cNvSpPr txBox="1"/>
              <p:nvPr/>
            </p:nvSpPr>
            <p:spPr>
              <a:xfrm>
                <a:off x="5800725" y="2468146"/>
                <a:ext cx="1143000" cy="338554"/>
              </a:xfrm>
              <a:prstGeom prst="rect">
                <a:avLst/>
              </a:prstGeom>
              <a:solidFill>
                <a:schemeClr val="accent6"/>
              </a:solidFill>
              <a:ln w="28575">
                <a:noFill/>
              </a:ln>
              <a:effectLst>
                <a:outerShdw blurRad="50800" dist="38100" dir="2700000" algn="tl" rotWithShape="0">
                  <a:prstClr val="black">
                    <a:alpha val="40000"/>
                  </a:prstClr>
                </a:outerShdw>
              </a:effectLst>
            </p:spPr>
            <p:txBody>
              <a:bodyPr wrap="square" rtlCol="0">
                <a:spAutoFit/>
              </a:bodyPr>
              <a:lstStyle/>
              <a:p>
                <a:pPr algn="ctr"/>
                <a:r>
                  <a:rPr lang="fa-IR" sz="1600" dirty="0" smtClean="0">
                    <a:solidFill>
                      <a:schemeClr val="bg1"/>
                    </a:solidFill>
                    <a:cs typeface="B Homa" pitchFamily="2" charset="-78"/>
                  </a:rPr>
                  <a:t>اهداف طراحی</a:t>
                </a:r>
              </a:p>
            </p:txBody>
          </p:sp>
          <p:sp>
            <p:nvSpPr>
              <p:cNvPr id="4" name="TextBox 3"/>
              <p:cNvSpPr txBox="1"/>
              <p:nvPr/>
            </p:nvSpPr>
            <p:spPr>
              <a:xfrm>
                <a:off x="4886325" y="2466975"/>
                <a:ext cx="838200" cy="276999"/>
              </a:xfrm>
              <a:prstGeom prst="rect">
                <a:avLst/>
              </a:prstGeom>
              <a:solidFill>
                <a:schemeClr val="accent6">
                  <a:lumMod val="60000"/>
                  <a:lumOff val="40000"/>
                </a:schemeClr>
              </a:solidFill>
              <a:ln w="28575">
                <a:noFill/>
              </a:ln>
              <a:effectLst>
                <a:outerShdw blurRad="50800" dist="38100" dir="2700000" algn="tl" rotWithShape="0">
                  <a:prstClr val="black">
                    <a:alpha val="40000"/>
                  </a:prstClr>
                </a:outerShdw>
              </a:effectLst>
            </p:spPr>
            <p:txBody>
              <a:bodyPr wrap="square" rtlCol="0">
                <a:spAutoFit/>
              </a:bodyPr>
              <a:lstStyle/>
              <a:p>
                <a:pPr algn="ctr"/>
                <a:r>
                  <a:rPr lang="fa-IR" sz="1200" dirty="0" smtClean="0">
                    <a:cs typeface="B Homa" pitchFamily="2" charset="-78"/>
                  </a:rPr>
                  <a:t>وحدت</a:t>
                </a:r>
              </a:p>
            </p:txBody>
          </p:sp>
          <p:sp>
            <p:nvSpPr>
              <p:cNvPr id="5" name="TextBox 4"/>
              <p:cNvSpPr txBox="1"/>
              <p:nvPr/>
            </p:nvSpPr>
            <p:spPr>
              <a:xfrm>
                <a:off x="4886325" y="2790825"/>
                <a:ext cx="838200" cy="276999"/>
              </a:xfrm>
              <a:prstGeom prst="rect">
                <a:avLst/>
              </a:prstGeom>
              <a:solidFill>
                <a:schemeClr val="accent6">
                  <a:lumMod val="60000"/>
                  <a:lumOff val="40000"/>
                </a:schemeClr>
              </a:solidFill>
              <a:ln w="28575">
                <a:noFill/>
              </a:ln>
              <a:effectLst>
                <a:outerShdw blurRad="50800" dist="38100" dir="2700000" algn="tl" rotWithShape="0">
                  <a:prstClr val="black">
                    <a:alpha val="40000"/>
                  </a:prstClr>
                </a:outerShdw>
              </a:effectLst>
            </p:spPr>
            <p:txBody>
              <a:bodyPr wrap="square" rtlCol="0">
                <a:spAutoFit/>
              </a:bodyPr>
              <a:lstStyle/>
              <a:p>
                <a:pPr algn="ctr"/>
                <a:r>
                  <a:rPr lang="fa-IR" sz="1200" dirty="0" smtClean="0">
                    <a:cs typeface="B Homa" pitchFamily="2" charset="-78"/>
                  </a:rPr>
                  <a:t>تنوع/کثرت</a:t>
                </a:r>
              </a:p>
            </p:txBody>
          </p:sp>
          <p:sp>
            <p:nvSpPr>
              <p:cNvPr id="6" name="TextBox 5"/>
              <p:cNvSpPr txBox="1"/>
              <p:nvPr/>
            </p:nvSpPr>
            <p:spPr>
              <a:xfrm>
                <a:off x="4886325" y="3114675"/>
                <a:ext cx="838200" cy="276999"/>
              </a:xfrm>
              <a:prstGeom prst="rect">
                <a:avLst/>
              </a:prstGeom>
              <a:solidFill>
                <a:schemeClr val="accent6">
                  <a:lumMod val="60000"/>
                  <a:lumOff val="40000"/>
                </a:schemeClr>
              </a:solidFill>
              <a:ln w="28575">
                <a:noFill/>
              </a:ln>
              <a:effectLst>
                <a:outerShdw blurRad="50800" dist="38100" dir="2700000" algn="tl" rotWithShape="0">
                  <a:prstClr val="black">
                    <a:alpha val="40000"/>
                  </a:prstClr>
                </a:outerShdw>
              </a:effectLst>
            </p:spPr>
            <p:txBody>
              <a:bodyPr wrap="square" rtlCol="0">
                <a:spAutoFit/>
              </a:bodyPr>
              <a:lstStyle/>
              <a:p>
                <a:pPr algn="ctr"/>
                <a:r>
                  <a:rPr lang="fa-IR" sz="1200" dirty="0" smtClean="0">
                    <a:cs typeface="B Homa" pitchFamily="2" charset="-78"/>
                  </a:rPr>
                  <a:t>حس مکان</a:t>
                </a:r>
              </a:p>
            </p:txBody>
          </p:sp>
        </p:grpSp>
        <p:grpSp>
          <p:nvGrpSpPr>
            <p:cNvPr id="12" name="Group 60"/>
            <p:cNvGrpSpPr/>
            <p:nvPr/>
          </p:nvGrpSpPr>
          <p:grpSpPr>
            <a:xfrm>
              <a:off x="3124200" y="3507800"/>
              <a:ext cx="2057400" cy="911800"/>
              <a:chOff x="4876800" y="4442024"/>
              <a:chExt cx="2057400" cy="911800"/>
            </a:xfrm>
            <a:solidFill>
              <a:srgbClr val="595A95"/>
            </a:solidFill>
          </p:grpSpPr>
          <p:sp>
            <p:nvSpPr>
              <p:cNvPr id="2" name="TextBox 1"/>
              <p:cNvSpPr txBox="1"/>
              <p:nvPr/>
            </p:nvSpPr>
            <p:spPr>
              <a:xfrm>
                <a:off x="5791200" y="4442024"/>
                <a:ext cx="1143000" cy="584775"/>
              </a:xfrm>
              <a:prstGeom prst="rect">
                <a:avLst/>
              </a:prstGeom>
              <a:solidFill>
                <a:schemeClr val="accent6"/>
              </a:solidFill>
              <a:ln w="28575">
                <a:noFill/>
              </a:ln>
              <a:effectLst>
                <a:outerShdw blurRad="50800" dist="38100" dir="2700000" algn="tl" rotWithShape="0">
                  <a:prstClr val="black">
                    <a:alpha val="40000"/>
                  </a:prstClr>
                </a:outerShdw>
              </a:effectLst>
            </p:spPr>
            <p:txBody>
              <a:bodyPr wrap="square" rtlCol="0">
                <a:spAutoFit/>
              </a:bodyPr>
              <a:lstStyle/>
              <a:p>
                <a:pPr algn="ctr" rtl="1"/>
                <a:r>
                  <a:rPr lang="fa-IR" sz="1600" dirty="0" smtClean="0">
                    <a:solidFill>
                      <a:schemeClr val="bg1"/>
                    </a:solidFill>
                    <a:cs typeface="B Homa" pitchFamily="2" charset="-78"/>
                  </a:rPr>
                  <a:t>اصول سازماندهی</a:t>
                </a:r>
              </a:p>
            </p:txBody>
          </p:sp>
          <p:sp>
            <p:nvSpPr>
              <p:cNvPr id="7" name="TextBox 6"/>
              <p:cNvSpPr txBox="1"/>
              <p:nvPr/>
            </p:nvSpPr>
            <p:spPr>
              <a:xfrm>
                <a:off x="4876800" y="4442996"/>
                <a:ext cx="838200" cy="276999"/>
              </a:xfrm>
              <a:prstGeom prst="rect">
                <a:avLst/>
              </a:prstGeom>
              <a:solidFill>
                <a:schemeClr val="accent6">
                  <a:lumMod val="60000"/>
                  <a:lumOff val="40000"/>
                </a:schemeClr>
              </a:solidFill>
              <a:ln w="28575">
                <a:noFill/>
              </a:ln>
              <a:effectLst>
                <a:outerShdw blurRad="50800" dist="38100" dir="2700000" algn="tl" rotWithShape="0">
                  <a:prstClr val="black">
                    <a:alpha val="40000"/>
                  </a:prstClr>
                </a:outerShdw>
              </a:effectLst>
            </p:spPr>
            <p:txBody>
              <a:bodyPr wrap="square" rtlCol="0">
                <a:spAutoFit/>
              </a:bodyPr>
              <a:lstStyle/>
              <a:p>
                <a:pPr algn="ctr"/>
                <a:r>
                  <a:rPr lang="fa-IR" sz="1200" dirty="0" smtClean="0">
                    <a:cs typeface="B Homa" pitchFamily="2" charset="-78"/>
                  </a:rPr>
                  <a:t>ساختاری</a:t>
                </a:r>
                <a:endParaRPr lang="fa-IR" dirty="0" smtClean="0">
                  <a:cs typeface="B Homa" pitchFamily="2" charset="-78"/>
                </a:endParaRPr>
              </a:p>
            </p:txBody>
          </p:sp>
          <p:sp>
            <p:nvSpPr>
              <p:cNvPr id="8" name="TextBox 7"/>
              <p:cNvSpPr txBox="1"/>
              <p:nvPr/>
            </p:nvSpPr>
            <p:spPr>
              <a:xfrm>
                <a:off x="4876800" y="4762500"/>
                <a:ext cx="838200" cy="276999"/>
              </a:xfrm>
              <a:prstGeom prst="rect">
                <a:avLst/>
              </a:prstGeom>
              <a:solidFill>
                <a:schemeClr val="accent6">
                  <a:lumMod val="60000"/>
                  <a:lumOff val="40000"/>
                </a:schemeClr>
              </a:solidFill>
              <a:ln w="28575">
                <a:noFill/>
              </a:ln>
              <a:effectLst>
                <a:outerShdw blurRad="50800" dist="38100" dir="2700000" algn="tl" rotWithShape="0">
                  <a:prstClr val="black">
                    <a:alpha val="40000"/>
                  </a:prstClr>
                </a:outerShdw>
              </a:effectLst>
            </p:spPr>
            <p:txBody>
              <a:bodyPr wrap="square" rtlCol="0">
                <a:spAutoFit/>
              </a:bodyPr>
              <a:lstStyle/>
              <a:p>
                <a:pPr algn="ctr"/>
                <a:r>
                  <a:rPr lang="fa-IR" sz="1200" dirty="0" smtClean="0">
                    <a:cs typeface="B Homa" pitchFamily="2" charset="-78"/>
                  </a:rPr>
                  <a:t>فضایی</a:t>
                </a:r>
                <a:endParaRPr lang="fa-IR" dirty="0" smtClean="0">
                  <a:cs typeface="B Homa" pitchFamily="2" charset="-78"/>
                </a:endParaRPr>
              </a:p>
            </p:txBody>
          </p:sp>
          <p:sp>
            <p:nvSpPr>
              <p:cNvPr id="9" name="TextBox 8"/>
              <p:cNvSpPr txBox="1"/>
              <p:nvPr/>
            </p:nvSpPr>
            <p:spPr>
              <a:xfrm>
                <a:off x="4876800" y="5076825"/>
                <a:ext cx="838200" cy="276999"/>
              </a:xfrm>
              <a:prstGeom prst="rect">
                <a:avLst/>
              </a:prstGeom>
              <a:solidFill>
                <a:schemeClr val="accent6">
                  <a:lumMod val="60000"/>
                  <a:lumOff val="40000"/>
                </a:schemeClr>
              </a:solidFill>
              <a:ln w="28575">
                <a:noFill/>
              </a:ln>
              <a:effectLst>
                <a:outerShdw blurRad="50800" dist="38100" dir="2700000" algn="tl" rotWithShape="0">
                  <a:prstClr val="black">
                    <a:alpha val="40000"/>
                  </a:prstClr>
                </a:outerShdw>
              </a:effectLst>
            </p:spPr>
            <p:txBody>
              <a:bodyPr wrap="square" rtlCol="0">
                <a:spAutoFit/>
              </a:bodyPr>
              <a:lstStyle/>
              <a:p>
                <a:pPr algn="ctr"/>
                <a:r>
                  <a:rPr lang="fa-IR" sz="1200" dirty="0" smtClean="0">
                    <a:cs typeface="B Homa" pitchFamily="2" charset="-78"/>
                  </a:rPr>
                  <a:t>نظم دهی</a:t>
                </a:r>
              </a:p>
            </p:txBody>
          </p:sp>
        </p:grpSp>
      </p:grpSp>
      <p:sp>
        <p:nvSpPr>
          <p:cNvPr id="24" name="TextBox 23"/>
          <p:cNvSpPr txBox="1"/>
          <p:nvPr/>
        </p:nvSpPr>
        <p:spPr>
          <a:xfrm>
            <a:off x="5867400" y="1905000"/>
            <a:ext cx="1295400" cy="400110"/>
          </a:xfrm>
          <a:prstGeom prst="rect">
            <a:avLst/>
          </a:prstGeom>
          <a:solidFill>
            <a:schemeClr val="accent6">
              <a:lumMod val="75000"/>
            </a:schemeClr>
          </a:solidFill>
          <a:ln w="28575">
            <a:noFill/>
          </a:ln>
          <a:effectLst>
            <a:outerShdw blurRad="50800" dist="38100" dir="2700000" algn="tl" rotWithShape="0">
              <a:prstClr val="black">
                <a:alpha val="40000"/>
              </a:prstClr>
            </a:outerShdw>
          </a:effectLst>
        </p:spPr>
        <p:txBody>
          <a:bodyPr wrap="square" rtlCol="0">
            <a:spAutoFit/>
          </a:bodyPr>
          <a:lstStyle/>
          <a:p>
            <a:pPr algn="ctr"/>
            <a:r>
              <a:rPr lang="fa-IR" sz="2000" dirty="0" smtClean="0">
                <a:solidFill>
                  <a:schemeClr val="bg1"/>
                </a:solidFill>
                <a:cs typeface="B Homa" pitchFamily="2" charset="-78"/>
              </a:rPr>
              <a:t>عناصر اصلی</a:t>
            </a:r>
          </a:p>
        </p:txBody>
      </p:sp>
      <p:grpSp>
        <p:nvGrpSpPr>
          <p:cNvPr id="13" name="Group 57"/>
          <p:cNvGrpSpPr/>
          <p:nvPr/>
        </p:nvGrpSpPr>
        <p:grpSpPr>
          <a:xfrm>
            <a:off x="6029325" y="2888476"/>
            <a:ext cx="904875" cy="1226324"/>
            <a:chOff x="2362200" y="790575"/>
            <a:chExt cx="609600" cy="1226324"/>
          </a:xfrm>
          <a:solidFill>
            <a:schemeClr val="accent6"/>
          </a:solidFill>
        </p:grpSpPr>
        <p:sp>
          <p:nvSpPr>
            <p:cNvPr id="25" name="TextBox 24"/>
            <p:cNvSpPr txBox="1"/>
            <p:nvPr/>
          </p:nvSpPr>
          <p:spPr>
            <a:xfrm>
              <a:off x="2362200" y="790575"/>
              <a:ext cx="609600" cy="276999"/>
            </a:xfrm>
            <a:prstGeom prst="rect">
              <a:avLst/>
            </a:prstGeom>
            <a:grpFill/>
            <a:ln w="28575">
              <a:noFill/>
            </a:ln>
            <a:effectLst>
              <a:outerShdw blurRad="50800" dist="38100" dir="2700000" algn="tl" rotWithShape="0">
                <a:prstClr val="black">
                  <a:alpha val="40000"/>
                </a:prstClr>
              </a:outerShdw>
            </a:effectLst>
          </p:spPr>
          <p:txBody>
            <a:bodyPr wrap="square" rtlCol="0">
              <a:spAutoFit/>
            </a:bodyPr>
            <a:lstStyle/>
            <a:p>
              <a:pPr algn="ctr"/>
              <a:r>
                <a:rPr lang="fa-IR" sz="1200" dirty="0" smtClean="0">
                  <a:solidFill>
                    <a:schemeClr val="bg1"/>
                  </a:solidFill>
                  <a:cs typeface="B Homa" pitchFamily="2" charset="-78"/>
                </a:rPr>
                <a:t>نقطه</a:t>
              </a:r>
            </a:p>
          </p:txBody>
        </p:sp>
        <p:sp>
          <p:nvSpPr>
            <p:cNvPr id="26" name="TextBox 25"/>
            <p:cNvSpPr txBox="1"/>
            <p:nvPr/>
          </p:nvSpPr>
          <p:spPr>
            <a:xfrm>
              <a:off x="2362200" y="1104900"/>
              <a:ext cx="609600" cy="276999"/>
            </a:xfrm>
            <a:prstGeom prst="rect">
              <a:avLst/>
            </a:prstGeom>
            <a:grpFill/>
            <a:ln w="28575">
              <a:noFill/>
            </a:ln>
            <a:effectLst>
              <a:outerShdw blurRad="50800" dist="38100" dir="2700000" algn="tl" rotWithShape="0">
                <a:prstClr val="black">
                  <a:alpha val="40000"/>
                </a:prstClr>
              </a:outerShdw>
            </a:effectLst>
          </p:spPr>
          <p:txBody>
            <a:bodyPr wrap="square" rtlCol="0">
              <a:spAutoFit/>
            </a:bodyPr>
            <a:lstStyle/>
            <a:p>
              <a:pPr algn="ctr"/>
              <a:r>
                <a:rPr lang="fa-IR" sz="1200" dirty="0" smtClean="0">
                  <a:solidFill>
                    <a:schemeClr val="bg1"/>
                  </a:solidFill>
                  <a:cs typeface="B Homa" pitchFamily="2" charset="-78"/>
                </a:rPr>
                <a:t>خط</a:t>
              </a:r>
            </a:p>
          </p:txBody>
        </p:sp>
        <p:sp>
          <p:nvSpPr>
            <p:cNvPr id="27" name="TextBox 26"/>
            <p:cNvSpPr txBox="1"/>
            <p:nvPr/>
          </p:nvSpPr>
          <p:spPr>
            <a:xfrm>
              <a:off x="2362200" y="1422400"/>
              <a:ext cx="609600" cy="276999"/>
            </a:xfrm>
            <a:prstGeom prst="rect">
              <a:avLst/>
            </a:prstGeom>
            <a:grpFill/>
            <a:ln w="28575">
              <a:noFill/>
            </a:ln>
            <a:effectLst>
              <a:outerShdw blurRad="50800" dist="38100" dir="2700000" algn="tl" rotWithShape="0">
                <a:prstClr val="black">
                  <a:alpha val="40000"/>
                </a:prstClr>
              </a:outerShdw>
            </a:effectLst>
          </p:spPr>
          <p:txBody>
            <a:bodyPr wrap="square" rtlCol="0">
              <a:spAutoFit/>
            </a:bodyPr>
            <a:lstStyle/>
            <a:p>
              <a:pPr algn="ctr"/>
              <a:r>
                <a:rPr lang="fa-IR" sz="1200" dirty="0" smtClean="0">
                  <a:solidFill>
                    <a:schemeClr val="bg1"/>
                  </a:solidFill>
                  <a:cs typeface="B Homa" pitchFamily="2" charset="-78"/>
                </a:rPr>
                <a:t>سطح</a:t>
              </a:r>
            </a:p>
          </p:txBody>
        </p:sp>
        <p:sp>
          <p:nvSpPr>
            <p:cNvPr id="28" name="TextBox 27"/>
            <p:cNvSpPr txBox="1"/>
            <p:nvPr/>
          </p:nvSpPr>
          <p:spPr>
            <a:xfrm>
              <a:off x="2362200" y="1739900"/>
              <a:ext cx="609600" cy="276999"/>
            </a:xfrm>
            <a:prstGeom prst="rect">
              <a:avLst/>
            </a:prstGeom>
            <a:grpFill/>
            <a:ln w="28575">
              <a:noFill/>
            </a:ln>
            <a:effectLst>
              <a:outerShdw blurRad="50800" dist="38100" dir="2700000" algn="tl" rotWithShape="0">
                <a:prstClr val="black">
                  <a:alpha val="40000"/>
                </a:prstClr>
              </a:outerShdw>
            </a:effectLst>
          </p:spPr>
          <p:txBody>
            <a:bodyPr wrap="square" rtlCol="0">
              <a:spAutoFit/>
            </a:bodyPr>
            <a:lstStyle/>
            <a:p>
              <a:pPr algn="ctr"/>
              <a:r>
                <a:rPr lang="fa-IR" sz="1200" dirty="0" smtClean="0">
                  <a:solidFill>
                    <a:schemeClr val="bg1"/>
                  </a:solidFill>
                  <a:cs typeface="B Homa" pitchFamily="2" charset="-78"/>
                </a:rPr>
                <a:t>حجم</a:t>
              </a:r>
            </a:p>
          </p:txBody>
        </p:sp>
      </p:grpSp>
      <p:sp>
        <p:nvSpPr>
          <p:cNvPr id="30" name="TextBox 29"/>
          <p:cNvSpPr txBox="1"/>
          <p:nvPr/>
        </p:nvSpPr>
        <p:spPr>
          <a:xfrm>
            <a:off x="3505200" y="1914525"/>
            <a:ext cx="1285874" cy="400110"/>
          </a:xfrm>
          <a:prstGeom prst="rect">
            <a:avLst/>
          </a:prstGeom>
          <a:solidFill>
            <a:schemeClr val="accent6">
              <a:lumMod val="75000"/>
            </a:schemeClr>
          </a:solidFill>
          <a:ln w="28575">
            <a:noFill/>
          </a:ln>
          <a:effectLst>
            <a:outerShdw blurRad="50800" dist="38100" dir="2700000" algn="tl" rotWithShape="0">
              <a:prstClr val="black">
                <a:alpha val="40000"/>
              </a:prstClr>
            </a:outerShdw>
          </a:effectLst>
        </p:spPr>
        <p:txBody>
          <a:bodyPr wrap="square" rtlCol="0">
            <a:spAutoFit/>
          </a:bodyPr>
          <a:lstStyle/>
          <a:p>
            <a:pPr algn="ctr"/>
            <a:r>
              <a:rPr lang="fa-IR" sz="2000" dirty="0" smtClean="0">
                <a:solidFill>
                  <a:schemeClr val="bg1"/>
                </a:solidFill>
                <a:cs typeface="B Homa" pitchFamily="2" charset="-78"/>
              </a:rPr>
              <a:t>متغیرها</a:t>
            </a:r>
          </a:p>
        </p:txBody>
      </p:sp>
      <p:grpSp>
        <p:nvGrpSpPr>
          <p:cNvPr id="14" name="Group 58"/>
          <p:cNvGrpSpPr/>
          <p:nvPr/>
        </p:nvGrpSpPr>
        <p:grpSpPr>
          <a:xfrm>
            <a:off x="3733800" y="2921000"/>
            <a:ext cx="914400" cy="3489325"/>
            <a:chOff x="2057400" y="2924175"/>
            <a:chExt cx="914400" cy="3489325"/>
          </a:xfrm>
          <a:solidFill>
            <a:schemeClr val="accent6"/>
          </a:solidFill>
        </p:grpSpPr>
        <p:sp>
          <p:nvSpPr>
            <p:cNvPr id="31" name="TextBox 30"/>
            <p:cNvSpPr txBox="1"/>
            <p:nvPr/>
          </p:nvSpPr>
          <p:spPr>
            <a:xfrm>
              <a:off x="2057400" y="2924175"/>
              <a:ext cx="914400" cy="276999"/>
            </a:xfrm>
            <a:prstGeom prst="rect">
              <a:avLst/>
            </a:prstGeom>
            <a:grpFill/>
            <a:ln w="28575">
              <a:noFill/>
            </a:ln>
            <a:effectLst>
              <a:outerShdw blurRad="50800" dist="38100" dir="2700000" algn="tl" rotWithShape="0">
                <a:prstClr val="black">
                  <a:alpha val="40000"/>
                </a:prstClr>
              </a:outerShdw>
            </a:effectLst>
          </p:spPr>
          <p:txBody>
            <a:bodyPr wrap="square" rtlCol="0">
              <a:spAutoFit/>
            </a:bodyPr>
            <a:lstStyle/>
            <a:p>
              <a:pPr algn="ctr"/>
              <a:r>
                <a:rPr lang="fa-IR" sz="1200" dirty="0" smtClean="0">
                  <a:solidFill>
                    <a:schemeClr val="bg1"/>
                  </a:solidFill>
                  <a:cs typeface="B Homa" pitchFamily="2" charset="-78"/>
                </a:rPr>
                <a:t>تعداد</a:t>
              </a:r>
            </a:p>
          </p:txBody>
        </p:sp>
        <p:sp>
          <p:nvSpPr>
            <p:cNvPr id="32" name="TextBox 31"/>
            <p:cNvSpPr txBox="1"/>
            <p:nvPr/>
          </p:nvSpPr>
          <p:spPr>
            <a:xfrm>
              <a:off x="2057400" y="3238500"/>
              <a:ext cx="914400" cy="276999"/>
            </a:xfrm>
            <a:prstGeom prst="rect">
              <a:avLst/>
            </a:prstGeom>
            <a:grpFill/>
            <a:ln w="28575">
              <a:noFill/>
            </a:ln>
            <a:effectLst>
              <a:outerShdw blurRad="50800" dist="38100" dir="2700000" algn="tl" rotWithShape="0">
                <a:prstClr val="black">
                  <a:alpha val="40000"/>
                </a:prstClr>
              </a:outerShdw>
            </a:effectLst>
          </p:spPr>
          <p:txBody>
            <a:bodyPr wrap="square" rtlCol="0">
              <a:spAutoFit/>
            </a:bodyPr>
            <a:lstStyle/>
            <a:p>
              <a:pPr algn="ctr"/>
              <a:r>
                <a:rPr lang="fa-IR" sz="1200" dirty="0" smtClean="0">
                  <a:solidFill>
                    <a:schemeClr val="bg1"/>
                  </a:solidFill>
                  <a:cs typeface="B Homa" pitchFamily="2" charset="-78"/>
                </a:rPr>
                <a:t>وضعیت</a:t>
              </a:r>
            </a:p>
          </p:txBody>
        </p:sp>
        <p:sp>
          <p:nvSpPr>
            <p:cNvPr id="33" name="TextBox 32"/>
            <p:cNvSpPr txBox="1"/>
            <p:nvPr/>
          </p:nvSpPr>
          <p:spPr>
            <a:xfrm>
              <a:off x="2057400" y="3556000"/>
              <a:ext cx="914400" cy="276999"/>
            </a:xfrm>
            <a:prstGeom prst="rect">
              <a:avLst/>
            </a:prstGeom>
            <a:grpFill/>
            <a:ln w="28575">
              <a:noFill/>
            </a:ln>
            <a:effectLst>
              <a:outerShdw blurRad="50800" dist="38100" dir="2700000" algn="tl" rotWithShape="0">
                <a:prstClr val="black">
                  <a:alpha val="40000"/>
                </a:prstClr>
              </a:outerShdw>
            </a:effectLst>
          </p:spPr>
          <p:txBody>
            <a:bodyPr wrap="square" rtlCol="0">
              <a:spAutoFit/>
            </a:bodyPr>
            <a:lstStyle/>
            <a:p>
              <a:pPr algn="ctr"/>
              <a:r>
                <a:rPr lang="fa-IR" sz="1200" dirty="0" smtClean="0">
                  <a:solidFill>
                    <a:schemeClr val="bg1"/>
                  </a:solidFill>
                  <a:cs typeface="B Homa" pitchFamily="2" charset="-78"/>
                </a:rPr>
                <a:t>جهت</a:t>
              </a:r>
            </a:p>
          </p:txBody>
        </p:sp>
        <p:sp>
          <p:nvSpPr>
            <p:cNvPr id="34" name="TextBox 33"/>
            <p:cNvSpPr txBox="1"/>
            <p:nvPr/>
          </p:nvSpPr>
          <p:spPr>
            <a:xfrm>
              <a:off x="2057400" y="3870325"/>
              <a:ext cx="914400" cy="276999"/>
            </a:xfrm>
            <a:prstGeom prst="rect">
              <a:avLst/>
            </a:prstGeom>
            <a:grpFill/>
            <a:ln w="28575">
              <a:noFill/>
            </a:ln>
            <a:effectLst>
              <a:outerShdw blurRad="50800" dist="38100" dir="2700000" algn="tl" rotWithShape="0">
                <a:prstClr val="black">
                  <a:alpha val="40000"/>
                </a:prstClr>
              </a:outerShdw>
            </a:effectLst>
          </p:spPr>
          <p:txBody>
            <a:bodyPr wrap="square" rtlCol="0">
              <a:spAutoFit/>
            </a:bodyPr>
            <a:lstStyle/>
            <a:p>
              <a:pPr algn="ctr"/>
              <a:r>
                <a:rPr lang="fa-IR" sz="1200" dirty="0" smtClean="0">
                  <a:solidFill>
                    <a:schemeClr val="bg1"/>
                  </a:solidFill>
                  <a:cs typeface="B Homa" pitchFamily="2" charset="-78"/>
                </a:rPr>
                <a:t>اندازه</a:t>
              </a:r>
            </a:p>
          </p:txBody>
        </p:sp>
        <p:sp>
          <p:nvSpPr>
            <p:cNvPr id="35" name="TextBox 34"/>
            <p:cNvSpPr txBox="1"/>
            <p:nvPr/>
          </p:nvSpPr>
          <p:spPr>
            <a:xfrm>
              <a:off x="2057400" y="4191000"/>
              <a:ext cx="914400" cy="276999"/>
            </a:xfrm>
            <a:prstGeom prst="rect">
              <a:avLst/>
            </a:prstGeom>
            <a:grpFill/>
            <a:ln w="28575">
              <a:noFill/>
            </a:ln>
            <a:effectLst>
              <a:outerShdw blurRad="50800" dist="38100" dir="2700000" algn="tl" rotWithShape="0">
                <a:prstClr val="black">
                  <a:alpha val="40000"/>
                </a:prstClr>
              </a:outerShdw>
            </a:effectLst>
          </p:spPr>
          <p:txBody>
            <a:bodyPr wrap="square" rtlCol="0">
              <a:spAutoFit/>
            </a:bodyPr>
            <a:lstStyle/>
            <a:p>
              <a:pPr algn="ctr"/>
              <a:r>
                <a:rPr lang="fa-IR" sz="1200" dirty="0" smtClean="0">
                  <a:solidFill>
                    <a:schemeClr val="bg1"/>
                  </a:solidFill>
                  <a:cs typeface="B Homa" pitchFamily="2" charset="-78"/>
                </a:rPr>
                <a:t>شکل</a:t>
              </a:r>
            </a:p>
          </p:txBody>
        </p:sp>
        <p:sp>
          <p:nvSpPr>
            <p:cNvPr id="36" name="TextBox 35"/>
            <p:cNvSpPr txBox="1"/>
            <p:nvPr/>
          </p:nvSpPr>
          <p:spPr>
            <a:xfrm>
              <a:off x="2057400" y="4508500"/>
              <a:ext cx="914400" cy="276999"/>
            </a:xfrm>
            <a:prstGeom prst="rect">
              <a:avLst/>
            </a:prstGeom>
            <a:grpFill/>
            <a:ln w="28575">
              <a:noFill/>
            </a:ln>
            <a:effectLst>
              <a:outerShdw blurRad="50800" dist="38100" dir="2700000" algn="tl" rotWithShape="0">
                <a:prstClr val="black">
                  <a:alpha val="40000"/>
                </a:prstClr>
              </a:outerShdw>
            </a:effectLst>
          </p:spPr>
          <p:txBody>
            <a:bodyPr wrap="square" rtlCol="0">
              <a:spAutoFit/>
            </a:bodyPr>
            <a:lstStyle/>
            <a:p>
              <a:pPr algn="ctr"/>
              <a:r>
                <a:rPr lang="fa-IR" sz="1200" dirty="0" smtClean="0">
                  <a:solidFill>
                    <a:schemeClr val="bg1"/>
                  </a:solidFill>
                  <a:cs typeface="B Homa" pitchFamily="2" charset="-78"/>
                </a:rPr>
                <a:t>فاصله</a:t>
              </a:r>
            </a:p>
          </p:txBody>
        </p:sp>
        <p:sp>
          <p:nvSpPr>
            <p:cNvPr id="37" name="TextBox 36"/>
            <p:cNvSpPr txBox="1"/>
            <p:nvPr/>
          </p:nvSpPr>
          <p:spPr>
            <a:xfrm>
              <a:off x="2057400" y="4826000"/>
              <a:ext cx="914400" cy="276999"/>
            </a:xfrm>
            <a:prstGeom prst="rect">
              <a:avLst/>
            </a:prstGeom>
            <a:grpFill/>
            <a:ln w="28575">
              <a:noFill/>
            </a:ln>
            <a:effectLst>
              <a:outerShdw blurRad="50800" dist="38100" dir="2700000" algn="tl" rotWithShape="0">
                <a:prstClr val="black">
                  <a:alpha val="40000"/>
                </a:prstClr>
              </a:outerShdw>
            </a:effectLst>
          </p:spPr>
          <p:txBody>
            <a:bodyPr wrap="square" rtlCol="0">
              <a:spAutoFit/>
            </a:bodyPr>
            <a:lstStyle/>
            <a:p>
              <a:pPr algn="ctr"/>
              <a:r>
                <a:rPr lang="fa-IR" sz="1200" dirty="0" smtClean="0">
                  <a:solidFill>
                    <a:schemeClr val="bg1"/>
                  </a:solidFill>
                  <a:cs typeface="B Homa" pitchFamily="2" charset="-78"/>
                </a:rPr>
                <a:t>بافت</a:t>
              </a:r>
            </a:p>
          </p:txBody>
        </p:sp>
        <p:sp>
          <p:nvSpPr>
            <p:cNvPr id="38" name="TextBox 37"/>
            <p:cNvSpPr txBox="1"/>
            <p:nvPr/>
          </p:nvSpPr>
          <p:spPr>
            <a:xfrm>
              <a:off x="2057400" y="5149076"/>
              <a:ext cx="914400" cy="276999"/>
            </a:xfrm>
            <a:prstGeom prst="rect">
              <a:avLst/>
            </a:prstGeom>
            <a:grpFill/>
            <a:ln w="28575">
              <a:noFill/>
            </a:ln>
            <a:effectLst>
              <a:outerShdw blurRad="50800" dist="38100" dir="2700000" algn="tl" rotWithShape="0">
                <a:prstClr val="black">
                  <a:alpha val="40000"/>
                </a:prstClr>
              </a:outerShdw>
            </a:effectLst>
          </p:spPr>
          <p:txBody>
            <a:bodyPr wrap="square" rtlCol="0">
              <a:spAutoFit/>
            </a:bodyPr>
            <a:lstStyle/>
            <a:p>
              <a:pPr algn="ctr"/>
              <a:r>
                <a:rPr lang="fa-IR" sz="1200" dirty="0" smtClean="0">
                  <a:solidFill>
                    <a:schemeClr val="bg1"/>
                  </a:solidFill>
                  <a:cs typeface="B Homa" pitchFamily="2" charset="-78"/>
                </a:rPr>
                <a:t>تراکم</a:t>
              </a:r>
            </a:p>
          </p:txBody>
        </p:sp>
        <p:sp>
          <p:nvSpPr>
            <p:cNvPr id="39" name="TextBox 38"/>
            <p:cNvSpPr txBox="1"/>
            <p:nvPr/>
          </p:nvSpPr>
          <p:spPr>
            <a:xfrm>
              <a:off x="2057400" y="5476101"/>
              <a:ext cx="914400" cy="276999"/>
            </a:xfrm>
            <a:prstGeom prst="rect">
              <a:avLst/>
            </a:prstGeom>
            <a:grpFill/>
            <a:ln w="28575">
              <a:noFill/>
            </a:ln>
            <a:effectLst>
              <a:outerShdw blurRad="50800" dist="38100" dir="2700000" algn="tl" rotWithShape="0">
                <a:prstClr val="black">
                  <a:alpha val="40000"/>
                </a:prstClr>
              </a:outerShdw>
            </a:effectLst>
          </p:spPr>
          <p:txBody>
            <a:bodyPr wrap="square" rtlCol="0">
              <a:spAutoFit/>
            </a:bodyPr>
            <a:lstStyle/>
            <a:p>
              <a:pPr algn="ctr"/>
              <a:r>
                <a:rPr lang="fa-IR" sz="1200" dirty="0" smtClean="0">
                  <a:solidFill>
                    <a:schemeClr val="bg1"/>
                  </a:solidFill>
                  <a:cs typeface="B Homa" pitchFamily="2" charset="-78"/>
                </a:rPr>
                <a:t>نور</a:t>
              </a:r>
            </a:p>
          </p:txBody>
        </p:sp>
        <p:sp>
          <p:nvSpPr>
            <p:cNvPr id="40" name="TextBox 39"/>
            <p:cNvSpPr txBox="1"/>
            <p:nvPr/>
          </p:nvSpPr>
          <p:spPr>
            <a:xfrm>
              <a:off x="2057400" y="5806301"/>
              <a:ext cx="914400" cy="276999"/>
            </a:xfrm>
            <a:prstGeom prst="rect">
              <a:avLst/>
            </a:prstGeom>
            <a:grpFill/>
            <a:ln w="28575">
              <a:noFill/>
            </a:ln>
            <a:effectLst>
              <a:outerShdw blurRad="50800" dist="38100" dir="2700000" algn="tl" rotWithShape="0">
                <a:prstClr val="black">
                  <a:alpha val="40000"/>
                </a:prstClr>
              </a:outerShdw>
            </a:effectLst>
          </p:spPr>
          <p:txBody>
            <a:bodyPr wrap="square" rtlCol="0">
              <a:spAutoFit/>
            </a:bodyPr>
            <a:lstStyle/>
            <a:p>
              <a:pPr algn="ctr"/>
              <a:r>
                <a:rPr lang="fa-IR" sz="1200" dirty="0" smtClean="0">
                  <a:solidFill>
                    <a:schemeClr val="bg1"/>
                  </a:solidFill>
                  <a:cs typeface="B Homa" pitchFamily="2" charset="-78"/>
                </a:rPr>
                <a:t>نیروهای بصری</a:t>
              </a:r>
            </a:p>
          </p:txBody>
        </p:sp>
        <p:sp>
          <p:nvSpPr>
            <p:cNvPr id="41" name="TextBox 40"/>
            <p:cNvSpPr txBox="1"/>
            <p:nvPr/>
          </p:nvSpPr>
          <p:spPr>
            <a:xfrm>
              <a:off x="2057400" y="6136501"/>
              <a:ext cx="914400" cy="276999"/>
            </a:xfrm>
            <a:prstGeom prst="rect">
              <a:avLst/>
            </a:prstGeom>
            <a:grpFill/>
            <a:ln w="28575">
              <a:noFill/>
            </a:ln>
            <a:effectLst>
              <a:outerShdw blurRad="50800" dist="38100" dir="2700000" algn="tl" rotWithShape="0">
                <a:prstClr val="black">
                  <a:alpha val="40000"/>
                </a:prstClr>
              </a:outerShdw>
            </a:effectLst>
          </p:spPr>
          <p:txBody>
            <a:bodyPr wrap="square" rtlCol="0">
              <a:spAutoFit/>
            </a:bodyPr>
            <a:lstStyle/>
            <a:p>
              <a:pPr algn="ctr"/>
              <a:r>
                <a:rPr lang="fa-IR" sz="1200" dirty="0" smtClean="0">
                  <a:solidFill>
                    <a:schemeClr val="bg1"/>
                  </a:solidFill>
                  <a:cs typeface="B Homa" pitchFamily="2" charset="-78"/>
                </a:rPr>
                <a:t>سنگینی بصری</a:t>
              </a:r>
            </a:p>
          </p:txBody>
        </p:sp>
      </p:grpSp>
      <p:sp>
        <p:nvSpPr>
          <p:cNvPr id="51" name="TextBox 50"/>
          <p:cNvSpPr txBox="1"/>
          <p:nvPr/>
        </p:nvSpPr>
        <p:spPr>
          <a:xfrm>
            <a:off x="1219200" y="1928396"/>
            <a:ext cx="1285874" cy="400110"/>
          </a:xfrm>
          <a:prstGeom prst="rect">
            <a:avLst/>
          </a:prstGeom>
          <a:solidFill>
            <a:schemeClr val="accent6">
              <a:lumMod val="75000"/>
            </a:schemeClr>
          </a:solidFill>
          <a:ln w="28575">
            <a:noFill/>
          </a:ln>
          <a:effectLst>
            <a:outerShdw blurRad="50800" dist="38100" dir="2700000" algn="tl" rotWithShape="0">
              <a:prstClr val="black">
                <a:alpha val="40000"/>
              </a:prstClr>
            </a:outerShdw>
          </a:effectLst>
        </p:spPr>
        <p:txBody>
          <a:bodyPr wrap="square" rtlCol="0">
            <a:spAutoFit/>
          </a:bodyPr>
          <a:lstStyle/>
          <a:p>
            <a:pPr algn="ctr"/>
            <a:r>
              <a:rPr lang="fa-IR" sz="2000" dirty="0" smtClean="0">
                <a:solidFill>
                  <a:schemeClr val="bg1"/>
                </a:solidFill>
                <a:cs typeface="B Homa" pitchFamily="2" charset="-78"/>
              </a:rPr>
              <a:t>سازماندهی</a:t>
            </a:r>
          </a:p>
        </p:txBody>
      </p:sp>
      <p:sp>
        <p:nvSpPr>
          <p:cNvPr id="64" name="Down Arrow 63"/>
          <p:cNvSpPr/>
          <p:nvPr/>
        </p:nvSpPr>
        <p:spPr>
          <a:xfrm>
            <a:off x="6248400" y="2447924"/>
            <a:ext cx="381000" cy="371475"/>
          </a:xfrm>
          <a:prstGeom prst="downArrow">
            <a:avLst/>
          </a:prstGeom>
          <a:solidFill>
            <a:schemeClr val="accent6">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Down Arrow 64"/>
          <p:cNvSpPr/>
          <p:nvPr/>
        </p:nvSpPr>
        <p:spPr>
          <a:xfrm>
            <a:off x="3962400" y="2447924"/>
            <a:ext cx="381000" cy="371475"/>
          </a:xfrm>
          <a:prstGeom prst="downArrow">
            <a:avLst/>
          </a:prstGeom>
          <a:solidFill>
            <a:schemeClr val="accent6">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Down Arrow 65"/>
          <p:cNvSpPr/>
          <p:nvPr/>
        </p:nvSpPr>
        <p:spPr>
          <a:xfrm>
            <a:off x="1676400" y="2447924"/>
            <a:ext cx="381000" cy="371475"/>
          </a:xfrm>
          <a:prstGeom prst="downArrow">
            <a:avLst/>
          </a:prstGeom>
          <a:solidFill>
            <a:schemeClr val="accent6">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8" name="Straight Arrow Connector 67"/>
          <p:cNvCxnSpPr/>
          <p:nvPr/>
        </p:nvCxnSpPr>
        <p:spPr>
          <a:xfrm rot="10800000">
            <a:off x="4914900" y="2143125"/>
            <a:ext cx="838200" cy="1588"/>
          </a:xfrm>
          <a:prstGeom prst="straightConnector1">
            <a:avLst/>
          </a:prstGeom>
          <a:ln w="38100">
            <a:prstDash val="sysDot"/>
            <a:tailEnd type="stealth"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rot="10800000">
            <a:off x="2552700" y="2143125"/>
            <a:ext cx="838200" cy="1588"/>
          </a:xfrm>
          <a:prstGeom prst="straightConnector1">
            <a:avLst/>
          </a:prstGeom>
          <a:ln w="38100">
            <a:prstDash val="sysDot"/>
            <a:tailEnd type="stealth"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6477000" y="895290"/>
            <a:ext cx="2286000" cy="461665"/>
          </a:xfrm>
          <a:prstGeom prst="rect">
            <a:avLst/>
          </a:prstGeom>
          <a:solidFill>
            <a:schemeClr val="accent2">
              <a:lumMod val="75000"/>
            </a:schemeClr>
          </a:solidFill>
          <a:ln w="28575">
            <a:noFill/>
          </a:ln>
          <a:effectLst>
            <a:outerShdw blurRad="50800" dist="38100" dir="2700000" algn="tl" rotWithShape="0">
              <a:prstClr val="black">
                <a:alpha val="40000"/>
              </a:prstClr>
            </a:outerShdw>
          </a:effectLst>
        </p:spPr>
        <p:txBody>
          <a:bodyPr wrap="square" rtlCol="0">
            <a:spAutoFit/>
          </a:bodyPr>
          <a:lstStyle/>
          <a:p>
            <a:pPr algn="ctr"/>
            <a:r>
              <a:rPr lang="fa-IR" sz="2400" dirty="0" smtClean="0">
                <a:solidFill>
                  <a:schemeClr val="bg1"/>
                </a:solidFill>
                <a:cs typeface="B Homa" pitchFamily="2" charset="-78"/>
              </a:rPr>
              <a:t>تکنیک سایمون بل</a:t>
            </a:r>
          </a:p>
        </p:txBody>
      </p:sp>
      <p:sp>
        <p:nvSpPr>
          <p:cNvPr id="81" name="Down Arrow 80"/>
          <p:cNvSpPr/>
          <p:nvPr/>
        </p:nvSpPr>
        <p:spPr>
          <a:xfrm>
            <a:off x="6705600" y="1447800"/>
            <a:ext cx="381000" cy="371475"/>
          </a:xfrm>
          <a:prstGeom prst="downArrow">
            <a:avLst/>
          </a:prstGeom>
          <a:solidFill>
            <a:schemeClr val="accent2">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rot="10800000" flipV="1">
            <a:off x="1371600" y="1143000"/>
            <a:ext cx="4419600" cy="2"/>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838200" y="1677412"/>
            <a:ext cx="7772400" cy="3046988"/>
          </a:xfrm>
          <a:prstGeom prst="rect">
            <a:avLst/>
          </a:prstGeom>
          <a:noFill/>
          <a:ln>
            <a:noFill/>
          </a:ln>
        </p:spPr>
        <p:txBody>
          <a:bodyPr wrap="square" rtlCol="0">
            <a:spAutoFit/>
          </a:bodyPr>
          <a:lstStyle/>
          <a:p>
            <a:pPr algn="just" rtl="1">
              <a:lnSpc>
                <a:spcPct val="200000"/>
              </a:lnSpc>
            </a:pPr>
            <a:r>
              <a:rPr lang="fa-IR" sz="1600" dirty="0" smtClean="0">
                <a:cs typeface="B Homa" pitchFamily="2" charset="-78"/>
              </a:rPr>
              <a:t>روش عملی اجرای این ساختار ، عکس برداری از منظر و در نظر گرفتن تک تک عناصر و بررسی این که چطور این عناصر در منظر به کار رفته اند و سپس تهیه یک کپی از عکس و رسم تصویر مختصر مدادی از آن راه های مفیدی برای ثبت عناصر کلیدی و تعریف کننده ی چیز های متمایز هر چشم انداز هستند.مسائل بصری را می توان شناسایی کرد و جنبه هایی را که چشم انداز را ویژه و خاص می کنند یادداشت کرد و برای حفاظت یا لحاظ کردن در طراحی به کار گرفت. </a:t>
            </a:r>
          </a:p>
          <a:p>
            <a:pPr algn="just" rtl="1">
              <a:lnSpc>
                <a:spcPct val="200000"/>
              </a:lnSpc>
            </a:pPr>
            <a:endParaRPr lang="fa-IR" sz="1600" dirty="0" smtClean="0">
              <a:cs typeface="B Homa" pitchFamily="2" charset="-78"/>
            </a:endParaRPr>
          </a:p>
        </p:txBody>
      </p:sp>
      <p:sp>
        <p:nvSpPr>
          <p:cNvPr id="6" name="TextBox 5"/>
          <p:cNvSpPr txBox="1"/>
          <p:nvPr/>
        </p:nvSpPr>
        <p:spPr>
          <a:xfrm>
            <a:off x="6019800" y="914400"/>
            <a:ext cx="2743200" cy="523220"/>
          </a:xfrm>
          <a:prstGeom prst="rect">
            <a:avLst/>
          </a:prstGeom>
          <a:noFill/>
          <a:ln w="28575">
            <a:solidFill>
              <a:schemeClr val="accent6">
                <a:lumMod val="50000"/>
              </a:schemeClr>
            </a:solidFill>
          </a:ln>
        </p:spPr>
        <p:txBody>
          <a:bodyPr wrap="square" rtlCol="0">
            <a:spAutoFit/>
          </a:bodyPr>
          <a:lstStyle/>
          <a:p>
            <a:pPr algn="r" rtl="1"/>
            <a:r>
              <a:rPr lang="fa-IR" sz="2800" dirty="0" smtClean="0">
                <a:cs typeface="B Homa" pitchFamily="2" charset="-78"/>
              </a:rPr>
              <a:t>نظریه سایمون بل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57200" y="990600"/>
            <a:ext cx="8229600" cy="2554545"/>
          </a:xfrm>
          <a:prstGeom prst="rect">
            <a:avLst/>
          </a:prstGeom>
          <a:noFill/>
          <a:ln>
            <a:noFill/>
          </a:ln>
        </p:spPr>
        <p:txBody>
          <a:bodyPr wrap="square" rtlCol="0">
            <a:spAutoFit/>
          </a:bodyPr>
          <a:lstStyle/>
          <a:p>
            <a:pPr algn="r" rtl="1">
              <a:lnSpc>
                <a:spcPct val="200000"/>
              </a:lnSpc>
            </a:pPr>
            <a:endParaRPr lang="fa-IR" sz="1600" dirty="0" smtClean="0">
              <a:cs typeface="B Homa" pitchFamily="2" charset="-78"/>
            </a:endParaRPr>
          </a:p>
          <a:p>
            <a:pPr algn="r" rtl="1">
              <a:lnSpc>
                <a:spcPct val="200000"/>
              </a:lnSpc>
            </a:pPr>
            <a:r>
              <a:rPr lang="fa-IR" sz="1600" dirty="0" smtClean="0">
                <a:cs typeface="B Homa" pitchFamily="2" charset="-78"/>
              </a:rPr>
              <a:t>1.نقطه دارای بعد نیست اما ، جایی را در فضا مشخص می کند.</a:t>
            </a:r>
          </a:p>
          <a:p>
            <a:pPr algn="r" rtl="1">
              <a:lnSpc>
                <a:spcPct val="200000"/>
              </a:lnSpc>
            </a:pPr>
            <a:r>
              <a:rPr lang="fa-IR" sz="1600" dirty="0" smtClean="0">
                <a:cs typeface="B Homa" pitchFamily="2" charset="-78"/>
              </a:rPr>
              <a:t>2.اشیای کوچک می توانند نقطه ای دیده شوند.</a:t>
            </a:r>
          </a:p>
          <a:p>
            <a:pPr algn="r" rtl="1">
              <a:lnSpc>
                <a:spcPct val="200000"/>
              </a:lnSpc>
            </a:pPr>
            <a:r>
              <a:rPr lang="fa-IR" sz="1600" dirty="0" smtClean="0">
                <a:cs typeface="B Homa" pitchFamily="2" charset="-78"/>
              </a:rPr>
              <a:t>3.ویژگی نقطه ممکن است با بیان قدرت و مالکیت همبستگی داشته باشد و به صورت نمادین در همه ی زمینه ها به کار رود.</a:t>
            </a:r>
          </a:p>
        </p:txBody>
      </p:sp>
      <p:sp>
        <p:nvSpPr>
          <p:cNvPr id="6" name="Rectangle 5"/>
          <p:cNvSpPr/>
          <p:nvPr/>
        </p:nvSpPr>
        <p:spPr>
          <a:xfrm>
            <a:off x="914400" y="6290846"/>
            <a:ext cx="885179"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عناصر اصلی</a:t>
            </a:r>
            <a:endParaRPr lang="en-US" sz="1600" dirty="0">
              <a:latin typeface="Segoe UI" pitchFamily="34" charset="0"/>
              <a:cs typeface="B Bardiya" pitchFamily="2" charset="-78"/>
            </a:endParaRPr>
          </a:p>
        </p:txBody>
      </p:sp>
      <p:cxnSp>
        <p:nvCxnSpPr>
          <p:cNvPr id="7" name="Straight Connector 6"/>
          <p:cNvCxnSpPr/>
          <p:nvPr/>
        </p:nvCxnSpPr>
        <p:spPr>
          <a:xfrm rot="10800000" flipV="1">
            <a:off x="1371600" y="1143000"/>
            <a:ext cx="6248400" cy="2"/>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696200" y="914400"/>
            <a:ext cx="1066800" cy="461665"/>
          </a:xfrm>
          <a:prstGeom prst="rect">
            <a:avLst/>
          </a:prstGeom>
          <a:noFill/>
          <a:ln w="28575">
            <a:solidFill>
              <a:schemeClr val="accent6">
                <a:lumMod val="50000"/>
              </a:schemeClr>
            </a:solidFill>
          </a:ln>
        </p:spPr>
        <p:txBody>
          <a:bodyPr wrap="square" rtlCol="0">
            <a:spAutoFit/>
          </a:bodyPr>
          <a:lstStyle/>
          <a:p>
            <a:pPr algn="ctr" rtl="1"/>
            <a:r>
              <a:rPr lang="fa-IR" sz="2400" dirty="0" smtClean="0">
                <a:cs typeface="B Homa" pitchFamily="2" charset="-78"/>
              </a:rPr>
              <a:t>نقطه</a:t>
            </a:r>
          </a:p>
        </p:txBody>
      </p:sp>
      <p:pic>
        <p:nvPicPr>
          <p:cNvPr id="1026" name="Picture 2" descr="C:\Users\user\Desktop\Picture 008.jpg"/>
          <p:cNvPicPr>
            <a:picLocks noChangeAspect="1" noChangeArrowheads="1"/>
          </p:cNvPicPr>
          <p:nvPr/>
        </p:nvPicPr>
        <p:blipFill>
          <a:blip r:embed="rId2" cstate="screen">
            <a:clrChange>
              <a:clrFrom>
                <a:srgbClr val="F6F6F6"/>
              </a:clrFrom>
              <a:clrTo>
                <a:srgbClr val="F6F6F6">
                  <a:alpha val="0"/>
                </a:srgbClr>
              </a:clrTo>
            </a:clrChange>
            <a:lum/>
            <a:extLst>
              <a:ext uri="{28A0092B-C50C-407E-A947-70E740481C1C}">
                <a14:useLocalDpi xmlns:a14="http://schemas.microsoft.com/office/drawing/2010/main"/>
              </a:ext>
            </a:extLst>
          </a:blip>
          <a:srcRect/>
          <a:stretch>
            <a:fillRect/>
          </a:stretch>
        </p:blipFill>
        <p:spPr bwMode="auto">
          <a:xfrm rot="10800000">
            <a:off x="533400" y="2819400"/>
            <a:ext cx="4137856" cy="3349625"/>
          </a:xfrm>
          <a:prstGeom prst="rect">
            <a:avLst/>
          </a:prstGeom>
          <a:noFill/>
        </p:spPr>
      </p:pic>
      <p:sp>
        <p:nvSpPr>
          <p:cNvPr id="12" name="TextBox 11"/>
          <p:cNvSpPr txBox="1"/>
          <p:nvPr/>
        </p:nvSpPr>
        <p:spPr>
          <a:xfrm>
            <a:off x="4191000" y="4186171"/>
            <a:ext cx="4495800" cy="1681229"/>
          </a:xfrm>
          <a:prstGeom prst="rect">
            <a:avLst/>
          </a:prstGeom>
          <a:noFill/>
          <a:ln>
            <a:noFill/>
          </a:ln>
        </p:spPr>
        <p:txBody>
          <a:bodyPr wrap="square" rtlCol="0">
            <a:spAutoFit/>
          </a:bodyPr>
          <a:lstStyle/>
          <a:p>
            <a:pPr algn="r" rtl="1">
              <a:lnSpc>
                <a:spcPct val="150000"/>
              </a:lnSpc>
            </a:pPr>
            <a:r>
              <a:rPr lang="fa-IR" sz="1400" dirty="0" smtClean="0">
                <a:cs typeface="B Homa" pitchFamily="2" charset="-78"/>
              </a:rPr>
              <a:t>بسیاری از شاخص ها در منظر می توانند به عنوان نقطه مطرح می شوند:</a:t>
            </a:r>
          </a:p>
          <a:p>
            <a:pPr algn="r" rtl="1">
              <a:lnSpc>
                <a:spcPct val="150000"/>
              </a:lnSpc>
            </a:pPr>
            <a:r>
              <a:rPr lang="en-US" sz="1400" dirty="0" smtClean="0">
                <a:cs typeface="B Homa" pitchFamily="2" charset="-78"/>
              </a:rPr>
              <a:t>.a</a:t>
            </a:r>
            <a:r>
              <a:rPr lang="fa-IR" sz="1400" dirty="0" smtClean="0">
                <a:cs typeface="B Homa" pitchFamily="2" charset="-78"/>
              </a:rPr>
              <a:t>یک کلیسا یا شیئی نظیر آن در افق</a:t>
            </a:r>
          </a:p>
          <a:p>
            <a:pPr algn="r" rtl="1">
              <a:lnSpc>
                <a:spcPct val="150000"/>
              </a:lnSpc>
            </a:pPr>
            <a:r>
              <a:rPr lang="en-US" sz="1400" dirty="0" smtClean="0">
                <a:cs typeface="B Homa" pitchFamily="2" charset="-78"/>
              </a:rPr>
              <a:t>.b</a:t>
            </a:r>
            <a:r>
              <a:rPr lang="fa-IR" sz="1400" dirty="0" smtClean="0">
                <a:cs typeface="B Homa" pitchFamily="2" charset="-78"/>
              </a:rPr>
              <a:t>یک نقطه نورانی مانند ستاره ای در آسمان</a:t>
            </a:r>
          </a:p>
          <a:p>
            <a:pPr algn="r" rtl="1">
              <a:lnSpc>
                <a:spcPct val="150000"/>
              </a:lnSpc>
            </a:pPr>
            <a:r>
              <a:rPr lang="en-US" sz="1400" dirty="0" smtClean="0">
                <a:cs typeface="B Homa" pitchFamily="2" charset="-78"/>
              </a:rPr>
              <a:t>.c</a:t>
            </a:r>
            <a:r>
              <a:rPr lang="fa-IR" sz="1400" dirty="0" smtClean="0">
                <a:cs typeface="B Homa" pitchFamily="2" charset="-78"/>
              </a:rPr>
              <a:t>نقطه ی تلاقی خطوط موازی</a:t>
            </a:r>
          </a:p>
          <a:p>
            <a:pPr algn="r" rtl="1">
              <a:lnSpc>
                <a:spcPct val="150000"/>
              </a:lnSpc>
            </a:pPr>
            <a:r>
              <a:rPr lang="en-US" sz="1400" dirty="0" smtClean="0">
                <a:cs typeface="B Homa" pitchFamily="2" charset="-78"/>
              </a:rPr>
              <a:t>.d</a:t>
            </a:r>
            <a:r>
              <a:rPr lang="fa-IR" sz="1400" dirty="0" smtClean="0">
                <a:cs typeface="B Homa" pitchFamily="2" charset="-78"/>
              </a:rPr>
              <a:t>خطوط یا شیئی در افق که نقطه ی گریز را تشکیل می دهند.</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914400" y="6290846"/>
            <a:ext cx="885179"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عناصر اصلی</a:t>
            </a:r>
            <a:endParaRPr lang="en-US" sz="1600" dirty="0">
              <a:latin typeface="Segoe UI" pitchFamily="34" charset="0"/>
              <a:cs typeface="B Bardiya" pitchFamily="2" charset="-78"/>
            </a:endParaRPr>
          </a:p>
        </p:txBody>
      </p:sp>
      <p:cxnSp>
        <p:nvCxnSpPr>
          <p:cNvPr id="7" name="Straight Connector 6"/>
          <p:cNvCxnSpPr/>
          <p:nvPr/>
        </p:nvCxnSpPr>
        <p:spPr>
          <a:xfrm rot="10800000" flipV="1">
            <a:off x="1371600" y="1143000"/>
            <a:ext cx="6248400" cy="2"/>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696200" y="914400"/>
            <a:ext cx="1066800" cy="461665"/>
          </a:xfrm>
          <a:prstGeom prst="rect">
            <a:avLst/>
          </a:prstGeom>
          <a:noFill/>
          <a:ln w="28575">
            <a:solidFill>
              <a:schemeClr val="accent6">
                <a:lumMod val="50000"/>
              </a:schemeClr>
            </a:solidFill>
          </a:ln>
        </p:spPr>
        <p:txBody>
          <a:bodyPr wrap="square" rtlCol="0">
            <a:spAutoFit/>
          </a:bodyPr>
          <a:lstStyle/>
          <a:p>
            <a:pPr algn="ctr" rtl="1"/>
            <a:r>
              <a:rPr lang="fa-IR" sz="2400" dirty="0" smtClean="0">
                <a:cs typeface="B Homa" pitchFamily="2" charset="-78"/>
              </a:rPr>
              <a:t>نقطه</a:t>
            </a:r>
          </a:p>
        </p:txBody>
      </p:sp>
      <p:pic>
        <p:nvPicPr>
          <p:cNvPr id="2050" name="Picture 2" descr="C:\Users\user\Desktop\New Folder\1.jpg"/>
          <p:cNvPicPr>
            <a:picLocks noChangeAspect="1" noChangeArrowheads="1"/>
          </p:cNvPicPr>
          <p:nvPr/>
        </p:nvPicPr>
        <p:blipFill>
          <a:blip r:embed="rId2" cstate="print"/>
          <a:srcRect/>
          <a:stretch>
            <a:fillRect/>
          </a:stretch>
        </p:blipFill>
        <p:spPr bwMode="auto">
          <a:xfrm>
            <a:off x="1066800" y="1371600"/>
            <a:ext cx="3539465" cy="4191000"/>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pic>
        <p:nvPicPr>
          <p:cNvPr id="2051" name="Picture 3" descr="C:\Users\user\Desktop\New Folder\3.jpg"/>
          <p:cNvPicPr>
            <a:picLocks noChangeAspect="1" noChangeArrowheads="1"/>
          </p:cNvPicPr>
          <p:nvPr/>
        </p:nvPicPr>
        <p:blipFill>
          <a:blip r:embed="rId3" cstate="print"/>
          <a:srcRect/>
          <a:stretch>
            <a:fillRect/>
          </a:stretch>
        </p:blipFill>
        <p:spPr bwMode="auto">
          <a:xfrm>
            <a:off x="5213987" y="1371600"/>
            <a:ext cx="2025013" cy="4191000"/>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
        <p:nvSpPr>
          <p:cNvPr id="11" name="Rectangle 10"/>
          <p:cNvSpPr/>
          <p:nvPr/>
        </p:nvSpPr>
        <p:spPr>
          <a:xfrm>
            <a:off x="5334000" y="5715000"/>
            <a:ext cx="1830950" cy="307777"/>
          </a:xfrm>
          <a:prstGeom prst="rect">
            <a:avLst/>
          </a:prstGeom>
        </p:spPr>
        <p:txBody>
          <a:bodyPr wrap="none">
            <a:spAutoFit/>
          </a:bodyPr>
          <a:lstStyle/>
          <a:p>
            <a:r>
              <a:rPr lang="fa-IR" sz="1400" dirty="0" smtClean="0">
                <a:cs typeface="B Homa" pitchFamily="2" charset="-78"/>
              </a:rPr>
              <a:t>نقطه ی تلاقی خطوط موازی</a:t>
            </a:r>
            <a:endParaRPr lang="en-US" sz="1400" dirty="0"/>
          </a:p>
        </p:txBody>
      </p:sp>
      <p:sp>
        <p:nvSpPr>
          <p:cNvPr id="13" name="Rectangle 12"/>
          <p:cNvSpPr/>
          <p:nvPr/>
        </p:nvSpPr>
        <p:spPr>
          <a:xfrm>
            <a:off x="3657600" y="5715000"/>
            <a:ext cx="955711" cy="307777"/>
          </a:xfrm>
          <a:prstGeom prst="rect">
            <a:avLst/>
          </a:prstGeom>
        </p:spPr>
        <p:txBody>
          <a:bodyPr wrap="none">
            <a:spAutoFit/>
          </a:bodyPr>
          <a:lstStyle/>
          <a:p>
            <a:r>
              <a:rPr lang="fa-IR" sz="1400" dirty="0" smtClean="0">
                <a:cs typeface="B Homa" pitchFamily="2" charset="-78"/>
              </a:rPr>
              <a:t>شیئی در افق</a:t>
            </a:r>
            <a:endParaRPr lang="en-US" sz="14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28600" y="1404640"/>
            <a:ext cx="8610600" cy="4462760"/>
          </a:xfrm>
          <a:prstGeom prst="rect">
            <a:avLst/>
          </a:prstGeom>
          <a:noFill/>
          <a:ln>
            <a:noFill/>
          </a:ln>
        </p:spPr>
        <p:txBody>
          <a:bodyPr wrap="square" rtlCol="0">
            <a:spAutoFit/>
          </a:bodyPr>
          <a:lstStyle/>
          <a:p>
            <a:pPr algn="r" rtl="1">
              <a:lnSpc>
                <a:spcPct val="200000"/>
              </a:lnSpc>
            </a:pPr>
            <a:r>
              <a:rPr lang="fa-IR" sz="1600" dirty="0" smtClean="0">
                <a:cs typeface="B Homa" pitchFamily="2" charset="-78"/>
              </a:rPr>
              <a:t>1.گسترش یک نقطه در یک جهت خط را به وجود می آورد.</a:t>
            </a:r>
          </a:p>
          <a:p>
            <a:pPr algn="r" rtl="1">
              <a:lnSpc>
                <a:spcPct val="200000"/>
              </a:lnSpc>
            </a:pPr>
            <a:r>
              <a:rPr lang="fa-IR" sz="1600" dirty="0" smtClean="0">
                <a:cs typeface="B Homa" pitchFamily="2" charset="-78"/>
              </a:rPr>
              <a:t>2.خط می تواند به طور غیر مستقیم از طریق موقعیت نقاط ایجاد شود.</a:t>
            </a:r>
          </a:p>
          <a:p>
            <a:pPr algn="r" rtl="1">
              <a:lnSpc>
                <a:spcPct val="200000"/>
              </a:lnSpc>
            </a:pPr>
            <a:r>
              <a:rPr lang="fa-IR" sz="1600" dirty="0" smtClean="0">
                <a:cs typeface="B Homa" pitchFamily="2" charset="-78"/>
              </a:rPr>
              <a:t>3.خطوط می توانند تخیلی ولی هنوز تاثیرگذار باشند.</a:t>
            </a:r>
          </a:p>
          <a:p>
            <a:pPr algn="r" rtl="1">
              <a:lnSpc>
                <a:spcPct val="200000"/>
              </a:lnSpc>
            </a:pPr>
            <a:r>
              <a:rPr lang="fa-IR" sz="1600" dirty="0" smtClean="0">
                <a:cs typeface="B Homa" pitchFamily="2" charset="-78"/>
              </a:rPr>
              <a:t>4.لبه های سطوح به صورت خط دیده می شوند.</a:t>
            </a:r>
          </a:p>
          <a:p>
            <a:pPr algn="r" rtl="1">
              <a:lnSpc>
                <a:spcPct val="200000"/>
              </a:lnSpc>
            </a:pPr>
            <a:r>
              <a:rPr lang="fa-IR" sz="1600" dirty="0" smtClean="0">
                <a:cs typeface="B Homa" pitchFamily="2" charset="-78"/>
              </a:rPr>
              <a:t>5.خطوط می توانند صفات خاص خودشان را داشته باشند.</a:t>
            </a:r>
          </a:p>
          <a:p>
            <a:pPr algn="r" rtl="1">
              <a:lnSpc>
                <a:spcPct val="200000"/>
              </a:lnSpc>
            </a:pPr>
            <a:r>
              <a:rPr lang="fa-IR" sz="1600" dirty="0" smtClean="0">
                <a:cs typeface="B Homa" pitchFamily="2" charset="-78"/>
              </a:rPr>
              <a:t>6.خطوط طبیعی در منظر رایج و  مهم اند.</a:t>
            </a:r>
          </a:p>
          <a:p>
            <a:pPr algn="r" rtl="1">
              <a:lnSpc>
                <a:spcPct val="200000"/>
              </a:lnSpc>
            </a:pPr>
            <a:r>
              <a:rPr lang="fa-IR" sz="1600" dirty="0" smtClean="0">
                <a:cs typeface="B Homa" pitchFamily="2" charset="-78"/>
              </a:rPr>
              <a:t>7.خطوط انسان ساخت در منظر بی شمارند.</a:t>
            </a:r>
          </a:p>
          <a:p>
            <a:pPr algn="r" rtl="1">
              <a:lnSpc>
                <a:spcPct val="200000"/>
              </a:lnSpc>
            </a:pPr>
            <a:r>
              <a:rPr lang="fa-IR" sz="1600" dirty="0" smtClean="0">
                <a:cs typeface="B Homa" pitchFamily="2" charset="-78"/>
              </a:rPr>
              <a:t>8.خطوط در بسیاری از مواقع به صورت مرز استفاده می شوند.</a:t>
            </a:r>
          </a:p>
          <a:p>
            <a:pPr algn="r" rtl="1">
              <a:lnSpc>
                <a:spcPct val="200000"/>
              </a:lnSpc>
            </a:pPr>
            <a:r>
              <a:rPr lang="fa-IR" sz="1600" dirty="0" smtClean="0">
                <a:cs typeface="B Homa" pitchFamily="2" charset="-78"/>
              </a:rPr>
              <a:t>9.خطوط می توانند به صورت عنصر تعریف کننده در معماری عمل کنند.</a:t>
            </a:r>
          </a:p>
        </p:txBody>
      </p:sp>
      <p:sp>
        <p:nvSpPr>
          <p:cNvPr id="7" name="Rectangle 6"/>
          <p:cNvSpPr/>
          <p:nvPr/>
        </p:nvSpPr>
        <p:spPr>
          <a:xfrm>
            <a:off x="914400" y="6290846"/>
            <a:ext cx="885179"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عناصر اصلی</a:t>
            </a:r>
            <a:endParaRPr lang="en-US" sz="1600" dirty="0">
              <a:latin typeface="Segoe UI" pitchFamily="34" charset="0"/>
              <a:cs typeface="B Bardiya" pitchFamily="2" charset="-78"/>
            </a:endParaRPr>
          </a:p>
        </p:txBody>
      </p:sp>
      <p:cxnSp>
        <p:nvCxnSpPr>
          <p:cNvPr id="8" name="Straight Connector 7"/>
          <p:cNvCxnSpPr/>
          <p:nvPr/>
        </p:nvCxnSpPr>
        <p:spPr>
          <a:xfrm rot="10800000">
            <a:off x="1219200" y="1143003"/>
            <a:ext cx="6248400" cy="2231"/>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620000" y="914400"/>
            <a:ext cx="1066800" cy="461665"/>
          </a:xfrm>
          <a:prstGeom prst="rect">
            <a:avLst/>
          </a:prstGeom>
          <a:noFill/>
          <a:ln w="28575">
            <a:solidFill>
              <a:schemeClr val="accent6">
                <a:lumMod val="50000"/>
              </a:schemeClr>
            </a:solidFill>
          </a:ln>
        </p:spPr>
        <p:txBody>
          <a:bodyPr wrap="square" rtlCol="0">
            <a:spAutoFit/>
          </a:bodyPr>
          <a:lstStyle/>
          <a:p>
            <a:pPr algn="ctr" rtl="1"/>
            <a:r>
              <a:rPr lang="fa-IR" sz="2400" dirty="0" smtClean="0">
                <a:cs typeface="B Homa" pitchFamily="2" charset="-78"/>
              </a:rPr>
              <a:t>خط</a:t>
            </a:r>
          </a:p>
        </p:txBody>
      </p:sp>
      <p:pic>
        <p:nvPicPr>
          <p:cNvPr id="3074" name="Picture 2" descr="C:\Users\user\Desktop\New Folder\6.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85800" y="1371600"/>
            <a:ext cx="2911047" cy="4011613"/>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
        <p:nvSpPr>
          <p:cNvPr id="12" name="Rectangle 11"/>
          <p:cNvSpPr/>
          <p:nvPr/>
        </p:nvSpPr>
        <p:spPr>
          <a:xfrm>
            <a:off x="609600" y="5486400"/>
            <a:ext cx="1447832" cy="307777"/>
          </a:xfrm>
          <a:prstGeom prst="rect">
            <a:avLst/>
          </a:prstGeom>
        </p:spPr>
        <p:txBody>
          <a:bodyPr wrap="none">
            <a:spAutoFit/>
          </a:bodyPr>
          <a:lstStyle/>
          <a:p>
            <a:r>
              <a:rPr lang="fa-IR" sz="1400" dirty="0" smtClean="0">
                <a:cs typeface="B Homa" pitchFamily="2" charset="-78"/>
              </a:rPr>
              <a:t>خطوط انسان ساخت </a:t>
            </a:r>
            <a:endParaRPr lang="en-US" sz="14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914400" y="6290846"/>
            <a:ext cx="885179"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عناصر اصلی</a:t>
            </a:r>
            <a:endParaRPr lang="en-US" sz="1600" dirty="0">
              <a:latin typeface="Segoe UI" pitchFamily="34" charset="0"/>
              <a:cs typeface="B Bardiya" pitchFamily="2" charset="-78"/>
            </a:endParaRPr>
          </a:p>
        </p:txBody>
      </p:sp>
      <p:cxnSp>
        <p:nvCxnSpPr>
          <p:cNvPr id="8" name="Straight Connector 7"/>
          <p:cNvCxnSpPr/>
          <p:nvPr/>
        </p:nvCxnSpPr>
        <p:spPr>
          <a:xfrm rot="10800000">
            <a:off x="1219200" y="1143003"/>
            <a:ext cx="6248400" cy="2231"/>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620000" y="914400"/>
            <a:ext cx="1066800" cy="461665"/>
          </a:xfrm>
          <a:prstGeom prst="rect">
            <a:avLst/>
          </a:prstGeom>
          <a:noFill/>
          <a:ln w="28575">
            <a:solidFill>
              <a:schemeClr val="accent6">
                <a:lumMod val="50000"/>
              </a:schemeClr>
            </a:solidFill>
          </a:ln>
        </p:spPr>
        <p:txBody>
          <a:bodyPr wrap="square" rtlCol="0">
            <a:spAutoFit/>
          </a:bodyPr>
          <a:lstStyle/>
          <a:p>
            <a:pPr algn="ctr" rtl="1"/>
            <a:r>
              <a:rPr lang="fa-IR" sz="2400" dirty="0" smtClean="0">
                <a:cs typeface="B Homa" pitchFamily="2" charset="-78"/>
              </a:rPr>
              <a:t>خط</a:t>
            </a:r>
          </a:p>
        </p:txBody>
      </p:sp>
      <p:pic>
        <p:nvPicPr>
          <p:cNvPr id="4098" name="Picture 2" descr="C:\Users\user\Desktop\New Folder\5.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14400" y="1524000"/>
            <a:ext cx="4113756" cy="2778270"/>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pic>
        <p:nvPicPr>
          <p:cNvPr id="4099" name="Picture 3" descr="C:\Users\user\Desktop\New Folder\2.jpg"/>
          <p:cNvPicPr>
            <a:picLocks noChangeAspect="1" noChangeArrowheads="1"/>
          </p:cNvPicPr>
          <p:nvPr/>
        </p:nvPicPr>
        <p:blipFill>
          <a:blip r:embed="rId3" cstate="print"/>
          <a:srcRect/>
          <a:stretch>
            <a:fillRect/>
          </a:stretch>
        </p:blipFill>
        <p:spPr bwMode="auto">
          <a:xfrm>
            <a:off x="5562600" y="1752600"/>
            <a:ext cx="2786430" cy="4008437"/>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
        <p:nvSpPr>
          <p:cNvPr id="11" name="Rectangle 10"/>
          <p:cNvSpPr/>
          <p:nvPr/>
        </p:nvSpPr>
        <p:spPr>
          <a:xfrm>
            <a:off x="914400" y="4419600"/>
            <a:ext cx="1002197" cy="307777"/>
          </a:xfrm>
          <a:prstGeom prst="rect">
            <a:avLst/>
          </a:prstGeom>
        </p:spPr>
        <p:txBody>
          <a:bodyPr wrap="none">
            <a:spAutoFit/>
          </a:bodyPr>
          <a:lstStyle/>
          <a:p>
            <a:r>
              <a:rPr lang="fa-IR" sz="1400" dirty="0" smtClean="0">
                <a:cs typeface="B Homa" pitchFamily="2" charset="-78"/>
              </a:rPr>
              <a:t>خطوط طبیعی</a:t>
            </a:r>
            <a:endParaRPr lang="en-US" sz="1400" dirty="0"/>
          </a:p>
        </p:txBody>
      </p:sp>
      <p:sp>
        <p:nvSpPr>
          <p:cNvPr id="13" name="Rectangle 12"/>
          <p:cNvSpPr/>
          <p:nvPr/>
        </p:nvSpPr>
        <p:spPr>
          <a:xfrm>
            <a:off x="6934168" y="5864423"/>
            <a:ext cx="1447832" cy="307777"/>
          </a:xfrm>
          <a:prstGeom prst="rect">
            <a:avLst/>
          </a:prstGeom>
        </p:spPr>
        <p:txBody>
          <a:bodyPr wrap="none">
            <a:spAutoFit/>
          </a:bodyPr>
          <a:lstStyle/>
          <a:p>
            <a:r>
              <a:rPr lang="fa-IR" sz="1400" dirty="0" smtClean="0">
                <a:cs typeface="B Homa" pitchFamily="2" charset="-78"/>
              </a:rPr>
              <a:t>خطوط انسان ساخت </a:t>
            </a:r>
            <a:endParaRPr lang="en-US" sz="1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10800000">
            <a:off x="1295400" y="914402"/>
            <a:ext cx="4800600" cy="33008"/>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09600" y="1295400"/>
            <a:ext cx="7848600" cy="3539430"/>
          </a:xfrm>
          <a:prstGeom prst="rect">
            <a:avLst/>
          </a:prstGeom>
          <a:noFill/>
        </p:spPr>
        <p:txBody>
          <a:bodyPr wrap="square" rtlCol="0">
            <a:spAutoFit/>
          </a:bodyPr>
          <a:lstStyle/>
          <a:p>
            <a:pPr algn="just" rtl="1">
              <a:lnSpc>
                <a:spcPct val="200000"/>
              </a:lnSpc>
            </a:pPr>
            <a:r>
              <a:rPr lang="fa-IR" sz="1600" dirty="0" smtClean="0">
                <a:cs typeface="B Homa" pitchFamily="2" charset="-78"/>
              </a:rPr>
              <a:t>اهمیت منظر شهری از آنروست که کلیت شهر را به مثابه ی یک ”</a:t>
            </a:r>
            <a:r>
              <a:rPr lang="fa-IR" sz="1600" u="sng" dirty="0" smtClean="0">
                <a:cs typeface="B Homa" pitchFamily="2" charset="-78"/>
              </a:rPr>
              <a:t>متن</a:t>
            </a:r>
            <a:r>
              <a:rPr lang="fa-IR" sz="1600" dirty="0" smtClean="0">
                <a:cs typeface="B Homa" pitchFamily="2" charset="-78"/>
              </a:rPr>
              <a:t>“ آشکار ساخته، </a:t>
            </a:r>
            <a:r>
              <a:rPr lang="fa-IR" sz="1600" u="sng" dirty="0" smtClean="0">
                <a:cs typeface="B Homa" pitchFamily="2" charset="-78"/>
              </a:rPr>
              <a:t>امکان قرائت و خوانش </a:t>
            </a:r>
            <a:r>
              <a:rPr lang="fa-IR" sz="1600" dirty="0" smtClean="0">
                <a:cs typeface="B Homa" pitchFamily="2" charset="-78"/>
              </a:rPr>
              <a:t>این متن را فراهم می آورد.</a:t>
            </a:r>
          </a:p>
          <a:p>
            <a:pPr algn="just" rtl="1">
              <a:lnSpc>
                <a:spcPct val="200000"/>
              </a:lnSpc>
            </a:pPr>
            <a:r>
              <a:rPr lang="fa-IR" sz="1600" dirty="0" smtClean="0">
                <a:cs typeface="B Homa" pitchFamily="2" charset="-78"/>
              </a:rPr>
              <a:t>جین جیکوبز در وصف اهمیت خیابان و منظر شهری می گوید: ”به شهر می اندیشید و چه به خاطر خواهد آمد؟ خیابان های آن! هنگامی که خیابان های شهر زیبا و جالب باشد آن شهر سرزنده و زمانی که خیابان های شهر زشت و خسته کننده باشد، آن شهر ملال آور به خاطر آورده خواهد شد“.</a:t>
            </a:r>
          </a:p>
          <a:p>
            <a:pPr algn="just" rtl="1">
              <a:lnSpc>
                <a:spcPct val="200000"/>
              </a:lnSpc>
            </a:pPr>
            <a:r>
              <a:rPr lang="fa-IR" sz="1600" dirty="0" smtClean="0">
                <a:cs typeface="B Homa" pitchFamily="2" charset="-78"/>
              </a:rPr>
              <a:t>اساسا منظر شهری، </a:t>
            </a:r>
            <a:r>
              <a:rPr lang="fa-IR" sz="1600" u="sng" dirty="0" smtClean="0">
                <a:cs typeface="B Homa" pitchFamily="2" charset="-78"/>
              </a:rPr>
              <a:t>سطح تماس (</a:t>
            </a:r>
            <a:r>
              <a:rPr lang="en-US" sz="1600" u="sng" dirty="0" smtClean="0">
                <a:cs typeface="B Homa" pitchFamily="2" charset="-78"/>
              </a:rPr>
              <a:t>Interface</a:t>
            </a:r>
            <a:r>
              <a:rPr lang="fa-IR" sz="1600" u="sng" dirty="0" smtClean="0">
                <a:cs typeface="B Homa" pitchFamily="2" charset="-78"/>
              </a:rPr>
              <a:t>) ”انسان“ و ”پدیده شهر“ </a:t>
            </a:r>
            <a:r>
              <a:rPr lang="fa-IR" sz="1600" dirty="0" smtClean="0">
                <a:cs typeface="B Homa" pitchFamily="2" charset="-78"/>
              </a:rPr>
              <a:t>و از اینرو بخش قابل توجهی از دانش و عواطف محیطی شهروندان تحت تاثیر آن شکل می گیرد.</a:t>
            </a:r>
            <a:endParaRPr lang="en-US" sz="1600" dirty="0" smtClean="0">
              <a:cs typeface="B Homa" pitchFamily="2" charset="-78"/>
            </a:endParaRPr>
          </a:p>
        </p:txBody>
      </p:sp>
      <p:sp>
        <p:nvSpPr>
          <p:cNvPr id="6" name="TextBox 5"/>
          <p:cNvSpPr txBox="1"/>
          <p:nvPr/>
        </p:nvSpPr>
        <p:spPr>
          <a:xfrm>
            <a:off x="6172200" y="685800"/>
            <a:ext cx="2590800" cy="523220"/>
          </a:xfrm>
          <a:prstGeom prst="rect">
            <a:avLst/>
          </a:prstGeom>
          <a:noFill/>
          <a:ln w="28575">
            <a:solidFill>
              <a:schemeClr val="accent1"/>
            </a:solidFill>
          </a:ln>
        </p:spPr>
        <p:txBody>
          <a:bodyPr wrap="square" rtlCol="0">
            <a:spAutoFit/>
          </a:bodyPr>
          <a:lstStyle/>
          <a:p>
            <a:pPr algn="r" rtl="1"/>
            <a:r>
              <a:rPr lang="fa-IR" sz="2800" dirty="0" smtClean="0">
                <a:cs typeface="B Homa" pitchFamily="2" charset="-78"/>
              </a:rPr>
              <a:t>اهمیت منظر شهری</a:t>
            </a:r>
            <a:endParaRPr lang="en-US" sz="2800" dirty="0"/>
          </a:p>
        </p:txBody>
      </p:sp>
      <p:sp>
        <p:nvSpPr>
          <p:cNvPr id="7" name="Rectangle 6"/>
          <p:cNvSpPr/>
          <p:nvPr/>
        </p:nvSpPr>
        <p:spPr>
          <a:xfrm>
            <a:off x="603900" y="6290846"/>
            <a:ext cx="137730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مفهوم منظر شهری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rot="10800000" flipV="1">
            <a:off x="1371600" y="1143000"/>
            <a:ext cx="5943600" cy="2"/>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057400" y="1571179"/>
            <a:ext cx="6629400" cy="4462760"/>
          </a:xfrm>
          <a:prstGeom prst="rect">
            <a:avLst/>
          </a:prstGeom>
          <a:noFill/>
          <a:ln>
            <a:noFill/>
          </a:ln>
        </p:spPr>
        <p:txBody>
          <a:bodyPr wrap="square" rtlCol="0">
            <a:spAutoFit/>
          </a:bodyPr>
          <a:lstStyle/>
          <a:p>
            <a:pPr algn="r" rtl="1">
              <a:lnSpc>
                <a:spcPct val="200000"/>
              </a:lnSpc>
            </a:pPr>
            <a:r>
              <a:rPr lang="fa-IR" sz="1600" dirty="0" smtClean="0">
                <a:cs typeface="B Homa" pitchFamily="2" charset="-78"/>
              </a:rPr>
              <a:t>1.یک خط تک بهدی اگر گسترده شود، یک صفحه ی دو بعدی ایجاد می کند.</a:t>
            </a:r>
          </a:p>
          <a:p>
            <a:pPr algn="r" rtl="1">
              <a:lnSpc>
                <a:spcPct val="200000"/>
              </a:lnSpc>
            </a:pPr>
            <a:r>
              <a:rPr lang="fa-IR" sz="1600" dirty="0" smtClean="0">
                <a:cs typeface="B Homa" pitchFamily="2" charset="-78"/>
              </a:rPr>
              <a:t>2.سطوح می توانند مسطح ، پیچ خورده یا منحنی باشند.</a:t>
            </a:r>
          </a:p>
          <a:p>
            <a:pPr algn="r" rtl="1">
              <a:lnSpc>
                <a:spcPct val="200000"/>
              </a:lnSpc>
            </a:pPr>
            <a:r>
              <a:rPr lang="fa-IR" sz="1600" dirty="0" smtClean="0">
                <a:cs typeface="B Homa" pitchFamily="2" charset="-78"/>
              </a:rPr>
              <a:t>3.سطوح ممکن است القایی یا واقعی باشند.</a:t>
            </a:r>
          </a:p>
          <a:p>
            <a:pPr algn="r" rtl="1">
              <a:lnSpc>
                <a:spcPct val="200000"/>
              </a:lnSpc>
            </a:pPr>
            <a:r>
              <a:rPr lang="fa-IR" sz="1600" dirty="0" smtClean="0">
                <a:cs typeface="B Homa" pitchFamily="2" charset="-78"/>
              </a:rPr>
              <a:t>4.سطوح در موقعیت های متفاوت می توانند موجب محصوریت فضا شوند.</a:t>
            </a:r>
          </a:p>
          <a:p>
            <a:pPr algn="r" rtl="1">
              <a:lnSpc>
                <a:spcPct val="200000"/>
              </a:lnSpc>
            </a:pPr>
            <a:r>
              <a:rPr lang="fa-IR" sz="1600" dirty="0" smtClean="0">
                <a:cs typeface="B Homa" pitchFamily="2" charset="-78"/>
              </a:rPr>
              <a:t>5.سطوح طبیعی بی نقص بسیار اندک اند.</a:t>
            </a:r>
          </a:p>
          <a:p>
            <a:pPr algn="r" rtl="1">
              <a:lnSpc>
                <a:spcPct val="200000"/>
              </a:lnSpc>
            </a:pPr>
            <a:r>
              <a:rPr lang="fa-IR" sz="1600" dirty="0" smtClean="0">
                <a:cs typeface="B Homa" pitchFamily="2" charset="-78"/>
              </a:rPr>
              <a:t>6.سیمای شکل های مصنوع از سطح تشکیل شده است.</a:t>
            </a:r>
          </a:p>
          <a:p>
            <a:pPr algn="r" rtl="1">
              <a:lnSpc>
                <a:spcPct val="200000"/>
              </a:lnSpc>
            </a:pPr>
            <a:r>
              <a:rPr lang="fa-IR" sz="1600" dirty="0" smtClean="0">
                <a:cs typeface="B Homa" pitchFamily="2" charset="-78"/>
              </a:rPr>
              <a:t>7.سطوح می توانند به عنوان ابزاری برای بیان منظورهای دیگر به کار روند.</a:t>
            </a:r>
          </a:p>
          <a:p>
            <a:pPr algn="r" rtl="1">
              <a:lnSpc>
                <a:spcPct val="200000"/>
              </a:lnSpc>
            </a:pPr>
            <a:r>
              <a:rPr lang="fa-IR" sz="1600" dirty="0" smtClean="0">
                <a:cs typeface="B Homa" pitchFamily="2" charset="-78"/>
              </a:rPr>
              <a:t>8.سطوح می توانند برای بیان قدرت ذاتی شان مانند انعکاس استفاده شوند.</a:t>
            </a:r>
          </a:p>
          <a:p>
            <a:pPr algn="r" rtl="1">
              <a:lnSpc>
                <a:spcPct val="200000"/>
              </a:lnSpc>
            </a:pPr>
            <a:endParaRPr lang="fa-IR" sz="1600" dirty="0" smtClean="0">
              <a:cs typeface="B Homa" pitchFamily="2" charset="-78"/>
            </a:endParaRPr>
          </a:p>
        </p:txBody>
      </p:sp>
      <p:sp>
        <p:nvSpPr>
          <p:cNvPr id="7" name="TextBox 6"/>
          <p:cNvSpPr txBox="1"/>
          <p:nvPr/>
        </p:nvSpPr>
        <p:spPr>
          <a:xfrm>
            <a:off x="7467600" y="914400"/>
            <a:ext cx="1219200" cy="461665"/>
          </a:xfrm>
          <a:prstGeom prst="rect">
            <a:avLst/>
          </a:prstGeom>
          <a:noFill/>
          <a:ln w="28575">
            <a:solidFill>
              <a:schemeClr val="accent6">
                <a:lumMod val="50000"/>
              </a:schemeClr>
            </a:solidFill>
          </a:ln>
        </p:spPr>
        <p:txBody>
          <a:bodyPr wrap="square" rtlCol="0">
            <a:spAutoFit/>
          </a:bodyPr>
          <a:lstStyle/>
          <a:p>
            <a:pPr algn="ctr" rtl="1"/>
            <a:r>
              <a:rPr lang="fa-IR" sz="2400" dirty="0" smtClean="0">
                <a:cs typeface="B Homa" pitchFamily="2" charset="-78"/>
              </a:rPr>
              <a:t>سطح</a:t>
            </a:r>
          </a:p>
        </p:txBody>
      </p:sp>
      <p:sp>
        <p:nvSpPr>
          <p:cNvPr id="9" name="Rectangle 8"/>
          <p:cNvSpPr/>
          <p:nvPr/>
        </p:nvSpPr>
        <p:spPr>
          <a:xfrm>
            <a:off x="914400" y="6290846"/>
            <a:ext cx="885179"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عناصر اصلی</a:t>
            </a:r>
            <a:endParaRPr lang="en-US" sz="1600" dirty="0">
              <a:latin typeface="Segoe UI" pitchFamily="34" charset="0"/>
              <a:cs typeface="B Bardiya" pitchFamily="2" charset="-78"/>
            </a:endParaRPr>
          </a:p>
        </p:txBody>
      </p:sp>
      <p:pic>
        <p:nvPicPr>
          <p:cNvPr id="7170" name="Picture 2" descr="C:\Users\user\Desktop\New Folder\12.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81000" y="1749623"/>
            <a:ext cx="2725126" cy="3581400"/>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
        <p:nvSpPr>
          <p:cNvPr id="10" name="Rectangle 9"/>
          <p:cNvSpPr/>
          <p:nvPr/>
        </p:nvSpPr>
        <p:spPr>
          <a:xfrm>
            <a:off x="381000" y="5407223"/>
            <a:ext cx="2776722" cy="307777"/>
          </a:xfrm>
          <a:prstGeom prst="rect">
            <a:avLst/>
          </a:prstGeom>
        </p:spPr>
        <p:txBody>
          <a:bodyPr wrap="none">
            <a:spAutoFit/>
          </a:bodyPr>
          <a:lstStyle/>
          <a:p>
            <a:r>
              <a:rPr lang="fa-IR" sz="1400" dirty="0" smtClean="0">
                <a:cs typeface="B Homa" pitchFamily="2" charset="-78"/>
              </a:rPr>
              <a:t>ترکیبی از سطوح عمودی و افقی و شیب دار</a:t>
            </a:r>
            <a:endParaRPr lang="en-US" sz="14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rot="10800000">
            <a:off x="1371600" y="1066800"/>
            <a:ext cx="6096000" cy="1588"/>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3581400" y="1550075"/>
            <a:ext cx="5181600" cy="4524315"/>
          </a:xfrm>
          <a:prstGeom prst="rect">
            <a:avLst/>
          </a:prstGeom>
          <a:noFill/>
          <a:ln>
            <a:noFill/>
          </a:ln>
        </p:spPr>
        <p:txBody>
          <a:bodyPr wrap="square" rtlCol="0">
            <a:spAutoFit/>
          </a:bodyPr>
          <a:lstStyle/>
          <a:p>
            <a:pPr algn="r" rtl="1">
              <a:lnSpc>
                <a:spcPct val="200000"/>
              </a:lnSpc>
            </a:pPr>
            <a:r>
              <a:rPr lang="fa-IR" sz="1600" dirty="0" smtClean="0">
                <a:cs typeface="B Homa" pitchFamily="2" charset="-78"/>
              </a:rPr>
              <a:t>1.حجم عبارت است از گسترش سه بعدی یک سطح دو بعدی.</a:t>
            </a:r>
          </a:p>
          <a:p>
            <a:pPr algn="r" rtl="1">
              <a:lnSpc>
                <a:spcPct val="200000"/>
              </a:lnSpc>
            </a:pPr>
            <a:r>
              <a:rPr lang="fa-IR" sz="1600" dirty="0" smtClean="0">
                <a:cs typeface="B Homa" pitchFamily="2" charset="-78"/>
              </a:rPr>
              <a:t>2.حجم ممکن است باز یا بسته باشد.</a:t>
            </a:r>
          </a:p>
          <a:p>
            <a:pPr algn="r" rtl="1">
              <a:lnSpc>
                <a:spcPct val="200000"/>
              </a:lnSpc>
            </a:pPr>
            <a:r>
              <a:rPr lang="fa-IR" sz="1600" dirty="0" smtClean="0">
                <a:cs typeface="B Homa" pitchFamily="2" charset="-78"/>
              </a:rPr>
              <a:t>3.احجام بسته ممکن است هندسی یا نامنظم باشند.</a:t>
            </a:r>
          </a:p>
          <a:p>
            <a:pPr algn="r" rtl="1">
              <a:lnSpc>
                <a:spcPct val="200000"/>
              </a:lnSpc>
            </a:pPr>
            <a:r>
              <a:rPr lang="fa-IR" sz="1600" dirty="0" smtClean="0">
                <a:cs typeface="B Homa" pitchFamily="2" charset="-78"/>
              </a:rPr>
              <a:t>4.ساختمان ها ، شکل های زمین و درختان ، همه احجام توپر-به صورت توده در فضا-هستند.</a:t>
            </a:r>
          </a:p>
          <a:p>
            <a:pPr algn="r" rtl="1">
              <a:lnSpc>
                <a:spcPct val="200000"/>
              </a:lnSpc>
            </a:pPr>
            <a:r>
              <a:rPr lang="fa-IR" sz="1600" dirty="0" smtClean="0">
                <a:cs typeface="B Homa" pitchFamily="2" charset="-78"/>
              </a:rPr>
              <a:t>5.احجام باز توسط سطوح یا سایر احجام توپر ، برای ایجاد فضای محصور شده تعریف می شوند.</a:t>
            </a:r>
          </a:p>
          <a:p>
            <a:pPr algn="r" rtl="1">
              <a:lnSpc>
                <a:spcPct val="200000"/>
              </a:lnSpc>
            </a:pPr>
            <a:r>
              <a:rPr lang="fa-IR" sz="1600" dirty="0" smtClean="0">
                <a:cs typeface="B Homa" pitchFamily="2" charset="-78"/>
              </a:rPr>
              <a:t>6.فضای داخلی ساختمان ها، دره های عمیق و فضاهای زیرین چتر درختان همه احجام بازند. </a:t>
            </a:r>
          </a:p>
        </p:txBody>
      </p:sp>
      <p:sp>
        <p:nvSpPr>
          <p:cNvPr id="7" name="Rectangle 6"/>
          <p:cNvSpPr/>
          <p:nvPr/>
        </p:nvSpPr>
        <p:spPr>
          <a:xfrm>
            <a:off x="914400" y="6290846"/>
            <a:ext cx="885179"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عناصر اصلی</a:t>
            </a:r>
            <a:endParaRPr lang="en-US" sz="1600" dirty="0">
              <a:latin typeface="Segoe UI" pitchFamily="34" charset="0"/>
              <a:cs typeface="B Bardiya" pitchFamily="2" charset="-78"/>
            </a:endParaRPr>
          </a:p>
        </p:txBody>
      </p:sp>
      <p:sp>
        <p:nvSpPr>
          <p:cNvPr id="8" name="TextBox 7"/>
          <p:cNvSpPr txBox="1"/>
          <p:nvPr/>
        </p:nvSpPr>
        <p:spPr>
          <a:xfrm>
            <a:off x="7543800" y="838200"/>
            <a:ext cx="1066800" cy="461665"/>
          </a:xfrm>
          <a:prstGeom prst="rect">
            <a:avLst/>
          </a:prstGeom>
          <a:noFill/>
          <a:ln w="28575">
            <a:solidFill>
              <a:schemeClr val="accent6">
                <a:lumMod val="50000"/>
              </a:schemeClr>
            </a:solidFill>
          </a:ln>
        </p:spPr>
        <p:txBody>
          <a:bodyPr wrap="square" rtlCol="0">
            <a:spAutoFit/>
          </a:bodyPr>
          <a:lstStyle/>
          <a:p>
            <a:pPr algn="ctr" rtl="1"/>
            <a:r>
              <a:rPr lang="fa-IR" sz="2400" dirty="0" smtClean="0">
                <a:cs typeface="B Homa" pitchFamily="2" charset="-78"/>
              </a:rPr>
              <a:t>حجم</a:t>
            </a:r>
          </a:p>
        </p:txBody>
      </p:sp>
      <p:pic>
        <p:nvPicPr>
          <p:cNvPr id="5125" name="Picture 5" descr="C:\Users\user\Desktop\New Folder\10.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33400" y="1524000"/>
            <a:ext cx="3124200" cy="2760040"/>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
        <p:nvSpPr>
          <p:cNvPr id="13" name="Rectangle 12"/>
          <p:cNvSpPr/>
          <p:nvPr/>
        </p:nvSpPr>
        <p:spPr>
          <a:xfrm>
            <a:off x="533400" y="4419600"/>
            <a:ext cx="776968" cy="415498"/>
          </a:xfrm>
          <a:prstGeom prst="rect">
            <a:avLst/>
          </a:prstGeom>
        </p:spPr>
        <p:txBody>
          <a:bodyPr wrap="square">
            <a:spAutoFit/>
          </a:bodyPr>
          <a:lstStyle/>
          <a:p>
            <a:pPr algn="just" rtl="1">
              <a:lnSpc>
                <a:spcPct val="150000"/>
              </a:lnSpc>
            </a:pPr>
            <a:r>
              <a:rPr lang="fa-IR" sz="1400" dirty="0" smtClean="0">
                <a:cs typeface="B Homa" pitchFamily="2" charset="-78"/>
              </a:rPr>
              <a:t>حجم پر</a:t>
            </a:r>
            <a:endParaRPr lang="en-US" sz="14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cxnSp>
        <p:nvCxnSpPr>
          <p:cNvPr id="4" name="Straight Connector 3"/>
          <p:cNvCxnSpPr/>
          <p:nvPr/>
        </p:nvCxnSpPr>
        <p:spPr>
          <a:xfrm rot="10800000">
            <a:off x="1371600" y="1066800"/>
            <a:ext cx="6096000" cy="1588"/>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914400" y="6290846"/>
            <a:ext cx="885179"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عناصر اصلی</a:t>
            </a:r>
            <a:endParaRPr lang="en-US" sz="1600" dirty="0">
              <a:latin typeface="Segoe UI" pitchFamily="34" charset="0"/>
              <a:cs typeface="B Bardiya" pitchFamily="2" charset="-78"/>
            </a:endParaRPr>
          </a:p>
        </p:txBody>
      </p:sp>
      <p:sp>
        <p:nvSpPr>
          <p:cNvPr id="8" name="TextBox 7"/>
          <p:cNvSpPr txBox="1"/>
          <p:nvPr/>
        </p:nvSpPr>
        <p:spPr>
          <a:xfrm>
            <a:off x="7543800" y="838200"/>
            <a:ext cx="1066800" cy="461665"/>
          </a:xfrm>
          <a:prstGeom prst="rect">
            <a:avLst/>
          </a:prstGeom>
          <a:noFill/>
          <a:ln w="28575">
            <a:solidFill>
              <a:schemeClr val="accent6">
                <a:lumMod val="50000"/>
              </a:schemeClr>
            </a:solidFill>
          </a:ln>
        </p:spPr>
        <p:txBody>
          <a:bodyPr wrap="square" rtlCol="0">
            <a:spAutoFit/>
          </a:bodyPr>
          <a:lstStyle/>
          <a:p>
            <a:pPr algn="ctr" rtl="1"/>
            <a:r>
              <a:rPr lang="fa-IR" sz="2400" dirty="0" smtClean="0">
                <a:cs typeface="B Homa" pitchFamily="2" charset="-78"/>
              </a:rPr>
              <a:t>حجم</a:t>
            </a:r>
          </a:p>
        </p:txBody>
      </p:sp>
      <p:pic>
        <p:nvPicPr>
          <p:cNvPr id="5122" name="Picture 2" descr="C:\Users\user\Desktop\New Folder\4.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09600" y="1524000"/>
            <a:ext cx="4620207" cy="2627313"/>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pic>
        <p:nvPicPr>
          <p:cNvPr id="5124" name="Picture 4" descr="C:\Users\user\Desktop\New Folder\8.jpg"/>
          <p:cNvPicPr>
            <a:picLocks noChangeAspect="1" noChangeArrowheads="1"/>
          </p:cNvPicPr>
          <p:nvPr/>
        </p:nvPicPr>
        <p:blipFill>
          <a:blip r:embed="rId4" cstate="print"/>
          <a:stretch>
            <a:fillRect/>
          </a:stretch>
        </p:blipFill>
        <p:spPr bwMode="auto">
          <a:xfrm>
            <a:off x="5576397" y="2895600"/>
            <a:ext cx="3231080" cy="2378075"/>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
        <p:nvSpPr>
          <p:cNvPr id="10" name="Rectangle 9"/>
          <p:cNvSpPr/>
          <p:nvPr/>
        </p:nvSpPr>
        <p:spPr>
          <a:xfrm>
            <a:off x="685800" y="4343400"/>
            <a:ext cx="4510768" cy="1061829"/>
          </a:xfrm>
          <a:prstGeom prst="rect">
            <a:avLst/>
          </a:prstGeom>
        </p:spPr>
        <p:txBody>
          <a:bodyPr wrap="square">
            <a:spAutoFit/>
          </a:bodyPr>
          <a:lstStyle/>
          <a:p>
            <a:pPr algn="just" rtl="1">
              <a:lnSpc>
                <a:spcPct val="150000"/>
              </a:lnSpc>
            </a:pPr>
            <a:r>
              <a:rPr lang="fa-IR" sz="1400" dirty="0" smtClean="0">
                <a:cs typeface="B Homa" pitchFamily="2" charset="-78"/>
              </a:rPr>
              <a:t>احجام باز می توانند توسط ساختار فضایی مشبک تعریف شوند یا ممکن است توسط سطوح بسته به صورت حفره یا فضای توپر ترکیب شوند و یک حفره یا فضای خالی را شکل دهند.</a:t>
            </a:r>
            <a:endParaRPr lang="en-US" sz="1400" dirty="0"/>
          </a:p>
        </p:txBody>
      </p:sp>
      <p:sp>
        <p:nvSpPr>
          <p:cNvPr id="11" name="Rectangle 10"/>
          <p:cNvSpPr/>
          <p:nvPr/>
        </p:nvSpPr>
        <p:spPr>
          <a:xfrm>
            <a:off x="7391400" y="5349875"/>
            <a:ext cx="1462768" cy="415498"/>
          </a:xfrm>
          <a:prstGeom prst="rect">
            <a:avLst/>
          </a:prstGeom>
        </p:spPr>
        <p:txBody>
          <a:bodyPr wrap="square">
            <a:spAutoFit/>
          </a:bodyPr>
          <a:lstStyle/>
          <a:p>
            <a:pPr algn="just" rtl="1">
              <a:lnSpc>
                <a:spcPct val="150000"/>
              </a:lnSpc>
            </a:pPr>
            <a:r>
              <a:rPr lang="fa-IR" sz="1400" dirty="0" smtClean="0">
                <a:cs typeface="B Homa" pitchFamily="2" charset="-78"/>
              </a:rPr>
              <a:t>حجم باز چتر درختان</a:t>
            </a:r>
            <a:endParaRPr lang="en-US" sz="1400"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rot="10800000">
            <a:off x="1371600" y="1066800"/>
            <a:ext cx="5029200" cy="1588"/>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914400" y="6290846"/>
            <a:ext cx="885179"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عناصر اصلی</a:t>
            </a:r>
            <a:endParaRPr lang="en-US" sz="1600" dirty="0">
              <a:latin typeface="Segoe UI" pitchFamily="34" charset="0"/>
              <a:cs typeface="B Bardiya" pitchFamily="2" charset="-78"/>
            </a:endParaRPr>
          </a:p>
        </p:txBody>
      </p:sp>
      <p:sp>
        <p:nvSpPr>
          <p:cNvPr id="8" name="TextBox 7"/>
          <p:cNvSpPr txBox="1"/>
          <p:nvPr/>
        </p:nvSpPr>
        <p:spPr>
          <a:xfrm>
            <a:off x="6629400" y="838200"/>
            <a:ext cx="1981200" cy="461665"/>
          </a:xfrm>
          <a:prstGeom prst="rect">
            <a:avLst/>
          </a:prstGeom>
          <a:noFill/>
          <a:ln w="28575">
            <a:solidFill>
              <a:schemeClr val="accent6">
                <a:lumMod val="50000"/>
              </a:schemeClr>
            </a:solidFill>
          </a:ln>
        </p:spPr>
        <p:txBody>
          <a:bodyPr wrap="square" rtlCol="0">
            <a:spAutoFit/>
          </a:bodyPr>
          <a:lstStyle/>
          <a:p>
            <a:pPr algn="ctr" rtl="1"/>
            <a:r>
              <a:rPr lang="fa-IR" sz="2400" dirty="0" smtClean="0">
                <a:cs typeface="B Homa" pitchFamily="2" charset="-78"/>
              </a:rPr>
              <a:t>ترکیب عناصر</a:t>
            </a:r>
          </a:p>
        </p:txBody>
      </p:sp>
      <p:sp>
        <p:nvSpPr>
          <p:cNvPr id="13" name="TextBox 12"/>
          <p:cNvSpPr txBox="1"/>
          <p:nvPr/>
        </p:nvSpPr>
        <p:spPr>
          <a:xfrm>
            <a:off x="990600" y="1550075"/>
            <a:ext cx="7772400" cy="1569660"/>
          </a:xfrm>
          <a:prstGeom prst="rect">
            <a:avLst/>
          </a:prstGeom>
          <a:noFill/>
          <a:ln>
            <a:noFill/>
          </a:ln>
        </p:spPr>
        <p:txBody>
          <a:bodyPr wrap="square" rtlCol="0">
            <a:spAutoFit/>
          </a:bodyPr>
          <a:lstStyle/>
          <a:p>
            <a:pPr algn="r" rtl="1">
              <a:lnSpc>
                <a:spcPct val="200000"/>
              </a:lnSpc>
            </a:pPr>
            <a:r>
              <a:rPr lang="fa-IR" sz="1600" dirty="0" smtClean="0">
                <a:cs typeface="B Homa" pitchFamily="2" charset="-78"/>
              </a:rPr>
              <a:t>1.بسیار نادر است که عنصر پایه ای به صورت مجرد وجود داشته باشد.</a:t>
            </a:r>
          </a:p>
          <a:p>
            <a:pPr algn="r" rtl="1">
              <a:lnSpc>
                <a:spcPct val="200000"/>
              </a:lnSpc>
            </a:pPr>
            <a:r>
              <a:rPr lang="fa-IR" sz="1600" dirty="0" smtClean="0">
                <a:cs typeface="B Homa" pitchFamily="2" charset="-78"/>
              </a:rPr>
              <a:t>2.تمایز بین عناصر ممکن است مبهم باشد.</a:t>
            </a:r>
          </a:p>
          <a:p>
            <a:pPr algn="r" rtl="1">
              <a:lnSpc>
                <a:spcPct val="200000"/>
              </a:lnSpc>
            </a:pPr>
            <a:r>
              <a:rPr lang="fa-IR" sz="1600" dirty="0" smtClean="0">
                <a:cs typeface="B Homa" pitchFamily="2" charset="-78"/>
              </a:rPr>
              <a:t>3.فاصله ممکن است ادراکی را که عنصر ارائه می کند، تغییر دهد.</a:t>
            </a:r>
          </a:p>
        </p:txBody>
      </p:sp>
      <p:pic>
        <p:nvPicPr>
          <p:cNvPr id="8194" name="Picture 2" descr="C:\Users\user\Desktop\Picture 009.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62000" y="3152241"/>
            <a:ext cx="4419600" cy="2992972"/>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286000" y="1473875"/>
            <a:ext cx="6629400" cy="3046988"/>
          </a:xfrm>
          <a:prstGeom prst="rect">
            <a:avLst/>
          </a:prstGeom>
          <a:noFill/>
          <a:ln>
            <a:noFill/>
          </a:ln>
        </p:spPr>
        <p:txBody>
          <a:bodyPr wrap="square" rtlCol="0">
            <a:spAutoFit/>
          </a:bodyPr>
          <a:lstStyle/>
          <a:p>
            <a:pPr algn="r" rtl="1">
              <a:lnSpc>
                <a:spcPct val="200000"/>
              </a:lnSpc>
            </a:pPr>
            <a:r>
              <a:rPr lang="fa-IR" sz="1600" dirty="0" smtClean="0">
                <a:cs typeface="B Homa" pitchFamily="2" charset="-78"/>
              </a:rPr>
              <a:t>1.عناصر به صورت مجزا یا به عنوان یکی از تعد</a:t>
            </a:r>
            <a:r>
              <a:rPr lang="en-US" sz="1600" dirty="0" smtClean="0">
                <a:cs typeface="B Homa" pitchFamily="2" charset="-78"/>
              </a:rPr>
              <a:t>h</a:t>
            </a:r>
            <a:r>
              <a:rPr lang="fa-IR" sz="1600" dirty="0" smtClean="0">
                <a:cs typeface="B Homa" pitchFamily="2" charset="-78"/>
              </a:rPr>
              <a:t>د ی از عناصر وجود دارند.</a:t>
            </a:r>
          </a:p>
          <a:p>
            <a:pPr algn="r" rtl="1">
              <a:lnSpc>
                <a:spcPct val="200000"/>
              </a:lnSpc>
            </a:pPr>
            <a:r>
              <a:rPr lang="fa-IR" sz="1600" dirty="0" smtClean="0">
                <a:cs typeface="B Homa" pitchFamily="2" charset="-78"/>
              </a:rPr>
              <a:t>2.تعداد بیشتر اغلب به معنای پیچیدگی بیشتر است.</a:t>
            </a:r>
          </a:p>
          <a:p>
            <a:pPr algn="r" rtl="1">
              <a:lnSpc>
                <a:spcPct val="200000"/>
              </a:lnSpc>
            </a:pPr>
            <a:r>
              <a:rPr lang="fa-IR" sz="1600" dirty="0" smtClean="0">
                <a:cs typeface="B Homa" pitchFamily="2" charset="-78"/>
              </a:rPr>
              <a:t>3.تعداد از راه های مختلف بیان می شود.</a:t>
            </a:r>
          </a:p>
          <a:p>
            <a:pPr algn="r" rtl="1">
              <a:lnSpc>
                <a:spcPct val="200000"/>
              </a:lnSpc>
            </a:pPr>
            <a:r>
              <a:rPr lang="fa-IR" sz="1600" dirty="0" smtClean="0">
                <a:cs typeface="B Homa" pitchFamily="2" charset="-78"/>
              </a:rPr>
              <a:t>4.ممکن است در این که تعداد شامل چیست، ابهام وجود داشته باشد.</a:t>
            </a:r>
          </a:p>
          <a:p>
            <a:pPr algn="r" rtl="1">
              <a:lnSpc>
                <a:spcPct val="200000"/>
              </a:lnSpc>
            </a:pPr>
            <a:r>
              <a:rPr lang="fa-IR" sz="1600" dirty="0" smtClean="0">
                <a:cs typeface="B Homa" pitchFamily="2" charset="-78"/>
              </a:rPr>
              <a:t>5.تعداد به صورت نسبت ها و سری های عددی می تواند یافته شود.</a:t>
            </a:r>
          </a:p>
          <a:p>
            <a:pPr algn="r" rtl="1">
              <a:lnSpc>
                <a:spcPct val="200000"/>
              </a:lnSpc>
            </a:pPr>
            <a:endParaRPr lang="fa-IR" sz="1600" dirty="0" smtClean="0">
              <a:cs typeface="B Homa" pitchFamily="2" charset="-78"/>
            </a:endParaRPr>
          </a:p>
        </p:txBody>
      </p:sp>
      <p:sp>
        <p:nvSpPr>
          <p:cNvPr id="7" name="Rectangle 6"/>
          <p:cNvSpPr/>
          <p:nvPr/>
        </p:nvSpPr>
        <p:spPr>
          <a:xfrm>
            <a:off x="914400" y="6290846"/>
            <a:ext cx="662362"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متغیرها</a:t>
            </a:r>
            <a:endParaRPr lang="en-US" sz="1600" dirty="0">
              <a:latin typeface="Segoe UI" pitchFamily="34" charset="0"/>
              <a:cs typeface="B Bardiya" pitchFamily="2" charset="-78"/>
            </a:endParaRPr>
          </a:p>
        </p:txBody>
      </p:sp>
      <p:cxnSp>
        <p:nvCxnSpPr>
          <p:cNvPr id="11" name="Straight Connector 10"/>
          <p:cNvCxnSpPr/>
          <p:nvPr/>
        </p:nvCxnSpPr>
        <p:spPr>
          <a:xfrm rot="10800000">
            <a:off x="1371600" y="1066800"/>
            <a:ext cx="6096000" cy="1588"/>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543800" y="838200"/>
            <a:ext cx="1066800" cy="461665"/>
          </a:xfrm>
          <a:prstGeom prst="rect">
            <a:avLst/>
          </a:prstGeom>
          <a:noFill/>
          <a:ln w="28575">
            <a:solidFill>
              <a:schemeClr val="accent6">
                <a:lumMod val="50000"/>
              </a:schemeClr>
            </a:solidFill>
          </a:ln>
        </p:spPr>
        <p:txBody>
          <a:bodyPr wrap="square" rtlCol="0">
            <a:spAutoFit/>
          </a:bodyPr>
          <a:lstStyle/>
          <a:p>
            <a:pPr algn="ctr" rtl="1"/>
            <a:r>
              <a:rPr lang="fa-IR" sz="2400" dirty="0" smtClean="0">
                <a:cs typeface="B Homa" pitchFamily="2" charset="-78"/>
              </a:rPr>
              <a:t>تعداد</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914400" y="6290846"/>
            <a:ext cx="662362"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متغیرها</a:t>
            </a:r>
            <a:endParaRPr lang="en-US" sz="1600" dirty="0">
              <a:latin typeface="Segoe UI" pitchFamily="34" charset="0"/>
              <a:cs typeface="B Bardiya" pitchFamily="2" charset="-78"/>
            </a:endParaRPr>
          </a:p>
        </p:txBody>
      </p:sp>
      <p:sp>
        <p:nvSpPr>
          <p:cNvPr id="9" name="TextBox 8"/>
          <p:cNvSpPr txBox="1"/>
          <p:nvPr/>
        </p:nvSpPr>
        <p:spPr>
          <a:xfrm>
            <a:off x="609600" y="1379309"/>
            <a:ext cx="8229600" cy="3539430"/>
          </a:xfrm>
          <a:prstGeom prst="rect">
            <a:avLst/>
          </a:prstGeom>
          <a:noFill/>
          <a:ln>
            <a:noFill/>
          </a:ln>
        </p:spPr>
        <p:txBody>
          <a:bodyPr wrap="square" rtlCol="0">
            <a:spAutoFit/>
          </a:bodyPr>
          <a:lstStyle/>
          <a:p>
            <a:pPr algn="r" rtl="1">
              <a:lnSpc>
                <a:spcPct val="200000"/>
              </a:lnSpc>
            </a:pPr>
            <a:r>
              <a:rPr lang="fa-IR" sz="1600" dirty="0" smtClean="0">
                <a:cs typeface="B Homa" pitchFamily="2" charset="-78"/>
              </a:rPr>
              <a:t>1.سه وضعیت اصلی افقی، عمودی و مایل وجود دارد.</a:t>
            </a:r>
          </a:p>
          <a:p>
            <a:pPr algn="r" rtl="1">
              <a:lnSpc>
                <a:spcPct val="200000"/>
              </a:lnSpc>
            </a:pPr>
            <a:r>
              <a:rPr lang="fa-IR" sz="1600" dirty="0" smtClean="0">
                <a:cs typeface="B Homa" pitchFamily="2" charset="-78"/>
              </a:rPr>
              <a:t>2.نقاط با در نظر داشتن فضایی که اشغال می کنند ، جانمایی می شوند.</a:t>
            </a:r>
          </a:p>
          <a:p>
            <a:pPr algn="r" rtl="1">
              <a:lnSpc>
                <a:spcPct val="200000"/>
              </a:lnSpc>
            </a:pPr>
            <a:r>
              <a:rPr lang="fa-IR" sz="1600" dirty="0" smtClean="0">
                <a:cs typeface="B Homa" pitchFamily="2" charset="-78"/>
              </a:rPr>
              <a:t>3.خطوط، بسته به وضعیت قرارگیریشان  می توانند موجب ایجاد تنش و نیروهای بصری شوند.</a:t>
            </a:r>
          </a:p>
          <a:p>
            <a:pPr algn="r" rtl="1">
              <a:lnSpc>
                <a:spcPct val="200000"/>
              </a:lnSpc>
            </a:pPr>
            <a:r>
              <a:rPr lang="fa-IR" sz="1600" dirty="0" smtClean="0">
                <a:cs typeface="B Homa" pitchFamily="2" charset="-78"/>
              </a:rPr>
              <a:t>4.صفحات ممکن است با هم تداخل یا همپوشانی داشته باشند.</a:t>
            </a:r>
          </a:p>
          <a:p>
            <a:pPr algn="r" rtl="1">
              <a:lnSpc>
                <a:spcPct val="200000"/>
              </a:lnSpc>
            </a:pPr>
            <a:r>
              <a:rPr lang="fa-IR" sz="1600" dirty="0" smtClean="0">
                <a:cs typeface="B Homa" pitchFamily="2" charset="-78"/>
              </a:rPr>
              <a:t>5.وضعیت صفحات ممکن است با شکل زمین در تعامل باشند.</a:t>
            </a:r>
          </a:p>
          <a:p>
            <a:pPr algn="r" rtl="1">
              <a:lnSpc>
                <a:spcPct val="200000"/>
              </a:lnSpc>
            </a:pPr>
            <a:r>
              <a:rPr lang="fa-IR" sz="1600" dirty="0" smtClean="0">
                <a:cs typeface="B Homa" pitchFamily="2" charset="-78"/>
              </a:rPr>
              <a:t>6.وضعیت ساختمان ها می توانند با یکدیگر، با شکل زمین یا با عوامل دیگری مزتبط باشند.</a:t>
            </a:r>
          </a:p>
          <a:p>
            <a:pPr algn="r" rtl="1">
              <a:lnSpc>
                <a:spcPct val="200000"/>
              </a:lnSpc>
            </a:pPr>
            <a:r>
              <a:rPr lang="fa-IR" sz="1600" dirty="0" smtClean="0">
                <a:cs typeface="B Homa" pitchFamily="2" charset="-78"/>
              </a:rPr>
              <a:t>7.دلایل غیر بصری در وضعیت قرارگیری می توانند بر الگوها و ساختارهای بصری تاثیر بگذارند.</a:t>
            </a:r>
          </a:p>
        </p:txBody>
      </p:sp>
      <p:cxnSp>
        <p:nvCxnSpPr>
          <p:cNvPr id="10" name="Straight Connector 9"/>
          <p:cNvCxnSpPr/>
          <p:nvPr/>
        </p:nvCxnSpPr>
        <p:spPr>
          <a:xfrm rot="10800000">
            <a:off x="1371600" y="1066800"/>
            <a:ext cx="6096000" cy="1588"/>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543800" y="838200"/>
            <a:ext cx="1066800" cy="461665"/>
          </a:xfrm>
          <a:prstGeom prst="rect">
            <a:avLst/>
          </a:prstGeom>
          <a:noFill/>
          <a:ln w="28575">
            <a:solidFill>
              <a:schemeClr val="accent6">
                <a:lumMod val="50000"/>
              </a:schemeClr>
            </a:solidFill>
          </a:ln>
        </p:spPr>
        <p:txBody>
          <a:bodyPr wrap="square" rtlCol="0">
            <a:spAutoFit/>
          </a:bodyPr>
          <a:lstStyle/>
          <a:p>
            <a:pPr algn="ctr" rtl="1"/>
            <a:r>
              <a:rPr lang="fa-IR" sz="2400" dirty="0" smtClean="0">
                <a:cs typeface="B Homa" pitchFamily="2" charset="-78"/>
              </a:rPr>
              <a:t>وضعیت</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914400" y="6290846"/>
            <a:ext cx="662362"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متغیرها</a:t>
            </a:r>
            <a:endParaRPr lang="en-US" sz="1600" dirty="0">
              <a:latin typeface="Segoe UI" pitchFamily="34" charset="0"/>
              <a:cs typeface="B Bardiya" pitchFamily="2" charset="-78"/>
            </a:endParaRPr>
          </a:p>
        </p:txBody>
      </p:sp>
      <p:cxnSp>
        <p:nvCxnSpPr>
          <p:cNvPr id="10" name="Straight Connector 9"/>
          <p:cNvCxnSpPr/>
          <p:nvPr/>
        </p:nvCxnSpPr>
        <p:spPr>
          <a:xfrm rot="10800000">
            <a:off x="1371600" y="1066800"/>
            <a:ext cx="6096000" cy="1588"/>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543800" y="838200"/>
            <a:ext cx="1066800" cy="461665"/>
          </a:xfrm>
          <a:prstGeom prst="rect">
            <a:avLst/>
          </a:prstGeom>
          <a:noFill/>
          <a:ln w="28575">
            <a:solidFill>
              <a:schemeClr val="accent6">
                <a:lumMod val="50000"/>
              </a:schemeClr>
            </a:solidFill>
          </a:ln>
        </p:spPr>
        <p:txBody>
          <a:bodyPr wrap="square" rtlCol="0">
            <a:spAutoFit/>
          </a:bodyPr>
          <a:lstStyle/>
          <a:p>
            <a:pPr algn="ctr" rtl="1"/>
            <a:r>
              <a:rPr lang="fa-IR" sz="2400" dirty="0" smtClean="0">
                <a:cs typeface="B Homa" pitchFamily="2" charset="-78"/>
              </a:rPr>
              <a:t>وضعیت</a:t>
            </a:r>
          </a:p>
        </p:txBody>
      </p:sp>
      <p:pic>
        <p:nvPicPr>
          <p:cNvPr id="1026" name="Picture 2" descr="C:\Users\user\Desktop\sssss\1.jpg"/>
          <p:cNvPicPr>
            <a:picLocks noChangeAspect="1" noChangeArrowheads="1"/>
          </p:cNvPicPr>
          <p:nvPr/>
        </p:nvPicPr>
        <p:blipFill>
          <a:blip r:embed="rId2" cstate="screen">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685800" y="1600201"/>
            <a:ext cx="4114800" cy="1285875"/>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pic>
        <p:nvPicPr>
          <p:cNvPr id="8" name="Picture 2" descr="C:\Users\user\Desktop\sssss\1.jpg"/>
          <p:cNvPicPr>
            <a:picLocks noChangeAspect="1" noChangeArrowheads="1"/>
          </p:cNvPicPr>
          <p:nvPr/>
        </p:nvPicPr>
        <p:blipFill>
          <a:blip r:embed="rId3" cstate="screen">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685798" y="3276600"/>
            <a:ext cx="4114800" cy="1235549"/>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
        <p:nvSpPr>
          <p:cNvPr id="9" name="TextBox 8"/>
          <p:cNvSpPr txBox="1"/>
          <p:nvPr/>
        </p:nvSpPr>
        <p:spPr>
          <a:xfrm>
            <a:off x="5029200" y="1371600"/>
            <a:ext cx="3886200" cy="1708160"/>
          </a:xfrm>
          <a:prstGeom prst="rect">
            <a:avLst/>
          </a:prstGeom>
          <a:noFill/>
          <a:ln>
            <a:noFill/>
          </a:ln>
        </p:spPr>
        <p:txBody>
          <a:bodyPr wrap="square" rtlCol="0">
            <a:spAutoFit/>
          </a:bodyPr>
          <a:lstStyle/>
          <a:p>
            <a:pPr marL="342900" indent="-342900" algn="r" rtl="1">
              <a:lnSpc>
                <a:spcPct val="150000"/>
              </a:lnSpc>
            </a:pPr>
            <a:r>
              <a:rPr lang="fa-IR" sz="1400" dirty="0" smtClean="0">
                <a:cs typeface="B Homa" pitchFamily="2" charset="-78"/>
              </a:rPr>
              <a:t>نمایش ارتباط وضعیت یکی نقطه و یک صفحه</a:t>
            </a:r>
          </a:p>
          <a:p>
            <a:pPr marL="342900" indent="-342900" algn="r" rtl="1">
              <a:lnSpc>
                <a:spcPct val="150000"/>
              </a:lnSpc>
              <a:buAutoNum type="alphaLcPeriod"/>
            </a:pPr>
            <a:r>
              <a:rPr lang="fa-IR" sz="1400" dirty="0" smtClean="0">
                <a:cs typeface="B Homa" pitchFamily="2" charset="-78"/>
              </a:rPr>
              <a:t>داخل ، در مرکز ، پایدار</a:t>
            </a:r>
          </a:p>
          <a:p>
            <a:pPr marL="342900" indent="-342900" algn="r" rtl="1">
              <a:lnSpc>
                <a:spcPct val="150000"/>
              </a:lnSpc>
              <a:buAutoNum type="alphaLcPeriod"/>
            </a:pPr>
            <a:r>
              <a:rPr lang="fa-IR" sz="1400" dirty="0" smtClean="0">
                <a:cs typeface="B Homa" pitchFamily="2" charset="-78"/>
              </a:rPr>
              <a:t>خارج در مزکز ، بالقوه ناپایدار</a:t>
            </a:r>
          </a:p>
          <a:p>
            <a:pPr marL="342900" indent="-342900" algn="r" rtl="1">
              <a:lnSpc>
                <a:spcPct val="150000"/>
              </a:lnSpc>
              <a:buAutoNum type="alphaLcPeriod"/>
            </a:pPr>
            <a:r>
              <a:rPr lang="fa-IR" sz="1400" dirty="0" smtClean="0">
                <a:cs typeface="B Homa" pitchFamily="2" charset="-78"/>
              </a:rPr>
              <a:t>داخل، خارج از مرکز ، پایدار</a:t>
            </a:r>
          </a:p>
          <a:p>
            <a:pPr marL="342900" indent="-342900" algn="r" rtl="1">
              <a:lnSpc>
                <a:spcPct val="150000"/>
              </a:lnSpc>
              <a:buAutoNum type="alphaLcPeriod"/>
            </a:pPr>
            <a:r>
              <a:rPr lang="fa-IR" sz="1400" dirty="0" smtClean="0">
                <a:cs typeface="B Homa" pitchFamily="2" charset="-78"/>
              </a:rPr>
              <a:t>داخل ، مماس با لبه ، پویا</a:t>
            </a:r>
          </a:p>
        </p:txBody>
      </p:sp>
      <p:sp>
        <p:nvSpPr>
          <p:cNvPr id="12" name="TextBox 11"/>
          <p:cNvSpPr txBox="1"/>
          <p:nvPr/>
        </p:nvSpPr>
        <p:spPr>
          <a:xfrm>
            <a:off x="5029200" y="3352800"/>
            <a:ext cx="3886200" cy="2031325"/>
          </a:xfrm>
          <a:prstGeom prst="rect">
            <a:avLst/>
          </a:prstGeom>
          <a:noFill/>
          <a:ln>
            <a:noFill/>
          </a:ln>
        </p:spPr>
        <p:txBody>
          <a:bodyPr wrap="square" rtlCol="0">
            <a:spAutoFit/>
          </a:bodyPr>
          <a:lstStyle/>
          <a:p>
            <a:pPr marL="342900" indent="-342900" algn="r" rtl="1">
              <a:lnSpc>
                <a:spcPct val="150000"/>
              </a:lnSpc>
            </a:pPr>
            <a:r>
              <a:rPr lang="fa-IR" sz="1400" dirty="0" smtClean="0">
                <a:cs typeface="B Homa" pitchFamily="2" charset="-78"/>
              </a:rPr>
              <a:t>نمایش انواع قرارگیری خطوط متقاطع در رابطه با یک صفحه</a:t>
            </a:r>
          </a:p>
          <a:p>
            <a:pPr marL="342900" indent="-342900" algn="r" rtl="1">
              <a:lnSpc>
                <a:spcPct val="150000"/>
              </a:lnSpc>
              <a:buAutoNum type="alphaLcPeriod"/>
            </a:pPr>
            <a:r>
              <a:rPr lang="fa-IR" sz="1400" dirty="0" smtClean="0">
                <a:cs typeface="B Homa" pitchFamily="2" charset="-78"/>
              </a:rPr>
              <a:t>موازی داخل لبه ها ، متعادل اما شناور</a:t>
            </a:r>
          </a:p>
          <a:p>
            <a:pPr marL="342900" indent="-342900" algn="r" rtl="1">
              <a:lnSpc>
                <a:spcPct val="150000"/>
              </a:lnSpc>
              <a:buAutoNum type="alphaLcPeriod"/>
            </a:pPr>
            <a:r>
              <a:rPr lang="fa-IR" sz="1400" dirty="0" smtClean="0">
                <a:cs typeface="B Homa" pitchFamily="2" charset="-78"/>
              </a:rPr>
              <a:t>موازی و بیرون زده از لبه ها ، متعادل و متحد</a:t>
            </a:r>
          </a:p>
          <a:p>
            <a:pPr marL="342900" indent="-342900" algn="r" rtl="1">
              <a:lnSpc>
                <a:spcPct val="150000"/>
              </a:lnSpc>
              <a:buAutoNum type="alphaLcPeriod"/>
            </a:pPr>
            <a:r>
              <a:rPr lang="fa-IR" sz="1400" dirty="0" smtClean="0">
                <a:cs typeface="B Homa" pitchFamily="2" charset="-78"/>
              </a:rPr>
              <a:t>موازی و مماس با لبه ها ، تقسیم کننده صفحه</a:t>
            </a:r>
          </a:p>
          <a:p>
            <a:pPr marL="342900" indent="-342900" algn="r" rtl="1">
              <a:lnSpc>
                <a:spcPct val="150000"/>
              </a:lnSpc>
              <a:buAutoNum type="alphaLcPeriod"/>
            </a:pPr>
            <a:r>
              <a:rPr lang="fa-IR" sz="1400" dirty="0" smtClean="0">
                <a:cs typeface="B Homa" pitchFamily="2" charset="-78"/>
              </a:rPr>
              <a:t>مایل ، به گوشه ها رسیده ، متعادل </a:t>
            </a:r>
          </a:p>
          <a:p>
            <a:pPr marL="342900" indent="-342900" algn="r" rtl="1">
              <a:lnSpc>
                <a:spcPct val="150000"/>
              </a:lnSpc>
              <a:buAutoNum type="alphaLcPeriod"/>
            </a:pPr>
            <a:r>
              <a:rPr lang="fa-IR" sz="1400" dirty="0" smtClean="0">
                <a:cs typeface="B Homa" pitchFamily="2" charset="-78"/>
              </a:rPr>
              <a:t>مایل ، به گوشه ها نرسیده ، نامتعادل ، تنش زا</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914400" y="6290846"/>
            <a:ext cx="662362"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متغیرها</a:t>
            </a:r>
            <a:endParaRPr lang="en-US" sz="1600" dirty="0">
              <a:latin typeface="Segoe UI" pitchFamily="34" charset="0"/>
              <a:cs typeface="B Bardiya" pitchFamily="2" charset="-78"/>
            </a:endParaRPr>
          </a:p>
        </p:txBody>
      </p:sp>
      <p:sp>
        <p:nvSpPr>
          <p:cNvPr id="9" name="TextBox 8"/>
          <p:cNvSpPr txBox="1"/>
          <p:nvPr/>
        </p:nvSpPr>
        <p:spPr>
          <a:xfrm>
            <a:off x="1066800" y="1143000"/>
            <a:ext cx="7848600" cy="3046988"/>
          </a:xfrm>
          <a:prstGeom prst="rect">
            <a:avLst/>
          </a:prstGeom>
          <a:noFill/>
          <a:ln>
            <a:noFill/>
          </a:ln>
        </p:spPr>
        <p:txBody>
          <a:bodyPr wrap="square" rtlCol="0">
            <a:spAutoFit/>
          </a:bodyPr>
          <a:lstStyle/>
          <a:p>
            <a:pPr algn="r" rtl="1">
              <a:lnSpc>
                <a:spcPct val="200000"/>
              </a:lnSpc>
            </a:pPr>
            <a:endParaRPr lang="fa-IR" sz="1600" dirty="0" smtClean="0">
              <a:cs typeface="B Homa" pitchFamily="2" charset="-78"/>
            </a:endParaRPr>
          </a:p>
          <a:p>
            <a:pPr algn="r" rtl="1">
              <a:lnSpc>
                <a:spcPct val="200000"/>
              </a:lnSpc>
            </a:pPr>
            <a:r>
              <a:rPr lang="fa-IR" sz="1600" dirty="0" smtClean="0">
                <a:cs typeface="B Homa" pitchFamily="2" charset="-78"/>
              </a:rPr>
              <a:t>1.عناصر ممکن است نسبت به جهت خاصی قرار گیرند.</a:t>
            </a:r>
          </a:p>
          <a:p>
            <a:pPr algn="r" rtl="1">
              <a:lnSpc>
                <a:spcPct val="200000"/>
              </a:lnSpc>
            </a:pPr>
            <a:r>
              <a:rPr lang="fa-IR" sz="1600" dirty="0" smtClean="0">
                <a:cs typeface="B Homa" pitchFamily="2" charset="-78"/>
              </a:rPr>
              <a:t>2.شکل یک عنصر ممکن است جهت را نشان دهد.</a:t>
            </a:r>
          </a:p>
          <a:p>
            <a:pPr algn="r" rtl="1">
              <a:lnSpc>
                <a:spcPct val="200000"/>
              </a:lnSpc>
            </a:pPr>
            <a:r>
              <a:rPr lang="fa-IR" sz="1600" dirty="0" smtClean="0">
                <a:cs typeface="B Homa" pitchFamily="2" charset="-78"/>
              </a:rPr>
              <a:t>3.خطوط در منظر ممکن است یک جهت را القا کرده یا بیننده را به ترکیب دعوت کنند.</a:t>
            </a:r>
          </a:p>
          <a:p>
            <a:pPr algn="r" rtl="1">
              <a:lnSpc>
                <a:spcPct val="200000"/>
              </a:lnSpc>
            </a:pPr>
            <a:r>
              <a:rPr lang="fa-IR" sz="1600" dirty="0" smtClean="0">
                <a:cs typeface="B Homa" pitchFamily="2" charset="-78"/>
              </a:rPr>
              <a:t>4.عناصر طبیعی جهت ها را بر اساس نیروهایی مثل باد یا موج نشان می دهد.</a:t>
            </a:r>
          </a:p>
          <a:p>
            <a:pPr algn="r" rtl="1">
              <a:lnSpc>
                <a:spcPct val="200000"/>
              </a:lnSpc>
            </a:pPr>
            <a:endParaRPr lang="fa-IR" sz="1600" dirty="0" smtClean="0">
              <a:cs typeface="B Homa" pitchFamily="2" charset="-78"/>
            </a:endParaRPr>
          </a:p>
        </p:txBody>
      </p:sp>
      <p:cxnSp>
        <p:nvCxnSpPr>
          <p:cNvPr id="10" name="Straight Connector 9"/>
          <p:cNvCxnSpPr/>
          <p:nvPr/>
        </p:nvCxnSpPr>
        <p:spPr>
          <a:xfrm rot="10800000">
            <a:off x="1371600" y="1066800"/>
            <a:ext cx="6096000" cy="1588"/>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543800" y="838200"/>
            <a:ext cx="1066800" cy="461665"/>
          </a:xfrm>
          <a:prstGeom prst="rect">
            <a:avLst/>
          </a:prstGeom>
          <a:noFill/>
          <a:ln w="28575">
            <a:solidFill>
              <a:schemeClr val="accent6">
                <a:lumMod val="50000"/>
              </a:schemeClr>
            </a:solidFill>
          </a:ln>
        </p:spPr>
        <p:txBody>
          <a:bodyPr wrap="square" rtlCol="0">
            <a:spAutoFit/>
          </a:bodyPr>
          <a:lstStyle/>
          <a:p>
            <a:pPr algn="ctr" rtl="1"/>
            <a:r>
              <a:rPr lang="fa-IR" sz="2400" dirty="0" smtClean="0">
                <a:cs typeface="B Homa" pitchFamily="2" charset="-78"/>
              </a:rPr>
              <a:t>جهت</a:t>
            </a:r>
          </a:p>
        </p:txBody>
      </p:sp>
      <p:pic>
        <p:nvPicPr>
          <p:cNvPr id="2050" name="Picture 2" descr="C:\Users\user\Desktop\sssss\Picture 002.jpg"/>
          <p:cNvPicPr>
            <a:picLocks noChangeAspect="1" noChangeArrowheads="1"/>
          </p:cNvPicPr>
          <p:nvPr/>
        </p:nvPicPr>
        <p:blipFill>
          <a:blip r:embed="rId2" cstate="screen">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4400" y="3657600"/>
            <a:ext cx="3929063" cy="2249487"/>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914400" y="6290846"/>
            <a:ext cx="662362"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متغیرها</a:t>
            </a:r>
            <a:endParaRPr lang="en-US" sz="1600" dirty="0">
              <a:latin typeface="Segoe UI" pitchFamily="34" charset="0"/>
              <a:cs typeface="B Bardiya" pitchFamily="2" charset="-78"/>
            </a:endParaRPr>
          </a:p>
        </p:txBody>
      </p:sp>
      <p:sp>
        <p:nvSpPr>
          <p:cNvPr id="9" name="TextBox 8"/>
          <p:cNvSpPr txBox="1"/>
          <p:nvPr/>
        </p:nvSpPr>
        <p:spPr>
          <a:xfrm>
            <a:off x="1219200" y="1636455"/>
            <a:ext cx="7239000" cy="2554545"/>
          </a:xfrm>
          <a:prstGeom prst="rect">
            <a:avLst/>
          </a:prstGeom>
          <a:noFill/>
          <a:ln>
            <a:noFill/>
          </a:ln>
        </p:spPr>
        <p:txBody>
          <a:bodyPr wrap="square" rtlCol="0">
            <a:spAutoFit/>
          </a:bodyPr>
          <a:lstStyle/>
          <a:p>
            <a:pPr algn="r" rtl="1">
              <a:lnSpc>
                <a:spcPct val="200000"/>
              </a:lnSpc>
            </a:pPr>
            <a:r>
              <a:rPr lang="fa-IR" sz="1600" dirty="0" smtClean="0">
                <a:cs typeface="B Homa" pitchFamily="2" charset="-78"/>
              </a:rPr>
              <a:t>1.سمت تلفیقی از وضعیت و جهت است.</a:t>
            </a:r>
          </a:p>
          <a:p>
            <a:pPr algn="r" rtl="1">
              <a:lnSpc>
                <a:spcPct val="200000"/>
              </a:lnSpc>
            </a:pPr>
            <a:r>
              <a:rPr lang="fa-IR" sz="1600" dirty="0" smtClean="0">
                <a:cs typeface="B Homa" pitchFamily="2" charset="-78"/>
              </a:rPr>
              <a:t>2. معنای ادبی و لغوی سمت ”رو به شرق“ است.</a:t>
            </a:r>
          </a:p>
          <a:p>
            <a:pPr algn="r" rtl="1">
              <a:lnSpc>
                <a:spcPct val="200000"/>
              </a:lnSpc>
            </a:pPr>
            <a:r>
              <a:rPr lang="fa-IR" sz="1600" dirty="0" smtClean="0">
                <a:cs typeface="B Homa" pitchFamily="2" charset="-78"/>
              </a:rPr>
              <a:t>3.سه نوع سمت داریم:</a:t>
            </a:r>
          </a:p>
          <a:p>
            <a:pPr algn="r" rtl="1">
              <a:lnSpc>
                <a:spcPct val="200000"/>
              </a:lnSpc>
            </a:pPr>
            <a:r>
              <a:rPr lang="fa-IR" sz="1600" dirty="0" smtClean="0">
                <a:cs typeface="B Homa" pitchFamily="2" charset="-78"/>
              </a:rPr>
              <a:t>براساس جهت جغرافیایی /در ارتباط با سطح زمین / در ارتباط با ناظر</a:t>
            </a:r>
          </a:p>
          <a:p>
            <a:pPr algn="r" rtl="1">
              <a:lnSpc>
                <a:spcPct val="200000"/>
              </a:lnSpc>
            </a:pPr>
            <a:r>
              <a:rPr lang="fa-IR" sz="1600" dirty="0" smtClean="0">
                <a:cs typeface="B Homa" pitchFamily="2" charset="-78"/>
              </a:rPr>
              <a:t>4.عدم سمت و سو ممکن است هدف طراحی باشد و حالتی نمادین با خود آورد.</a:t>
            </a:r>
          </a:p>
        </p:txBody>
      </p:sp>
      <p:cxnSp>
        <p:nvCxnSpPr>
          <p:cNvPr id="10" name="Straight Connector 9"/>
          <p:cNvCxnSpPr/>
          <p:nvPr/>
        </p:nvCxnSpPr>
        <p:spPr>
          <a:xfrm rot="10800000">
            <a:off x="1371600" y="1066800"/>
            <a:ext cx="5486400" cy="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010400" y="838200"/>
            <a:ext cx="1600200" cy="461665"/>
          </a:xfrm>
          <a:prstGeom prst="rect">
            <a:avLst/>
          </a:prstGeom>
          <a:noFill/>
          <a:ln w="28575">
            <a:solidFill>
              <a:schemeClr val="accent6">
                <a:lumMod val="50000"/>
              </a:schemeClr>
            </a:solidFill>
          </a:ln>
        </p:spPr>
        <p:txBody>
          <a:bodyPr wrap="square" rtlCol="0">
            <a:spAutoFit/>
          </a:bodyPr>
          <a:lstStyle/>
          <a:p>
            <a:pPr algn="ctr" rtl="1"/>
            <a:r>
              <a:rPr lang="fa-IR" sz="2400" dirty="0" smtClean="0">
                <a:cs typeface="B Homa" pitchFamily="2" charset="-78"/>
              </a:rPr>
              <a:t>سمت و سو</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914400" y="6290846"/>
            <a:ext cx="662362"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متغیرها</a:t>
            </a:r>
            <a:endParaRPr lang="en-US" sz="1600" dirty="0">
              <a:latin typeface="Segoe UI" pitchFamily="34" charset="0"/>
              <a:cs typeface="B Bardiya" pitchFamily="2" charset="-78"/>
            </a:endParaRPr>
          </a:p>
        </p:txBody>
      </p:sp>
      <p:sp>
        <p:nvSpPr>
          <p:cNvPr id="9" name="TextBox 8"/>
          <p:cNvSpPr txBox="1"/>
          <p:nvPr/>
        </p:nvSpPr>
        <p:spPr>
          <a:xfrm>
            <a:off x="685800" y="1677412"/>
            <a:ext cx="8001000" cy="3046988"/>
          </a:xfrm>
          <a:prstGeom prst="rect">
            <a:avLst/>
          </a:prstGeom>
          <a:noFill/>
        </p:spPr>
        <p:txBody>
          <a:bodyPr wrap="square" rtlCol="0">
            <a:spAutoFit/>
          </a:bodyPr>
          <a:lstStyle/>
          <a:p>
            <a:pPr algn="r" rtl="1">
              <a:lnSpc>
                <a:spcPct val="200000"/>
              </a:lnSpc>
            </a:pPr>
            <a:r>
              <a:rPr lang="fa-IR" sz="1600" dirty="0" smtClean="0">
                <a:cs typeface="B Homa" pitchFamily="2" charset="-78"/>
              </a:rPr>
              <a:t>1.اندازه به ابعاد عناصر توجه دارد</a:t>
            </a:r>
          </a:p>
          <a:p>
            <a:pPr algn="r" rtl="1">
              <a:lnSpc>
                <a:spcPct val="200000"/>
              </a:lnSpc>
            </a:pPr>
            <a:r>
              <a:rPr lang="fa-IR" sz="1600" dirty="0" smtClean="0">
                <a:cs typeface="B Homa" pitchFamily="2" charset="-78"/>
              </a:rPr>
              <a:t>2.تعاریف شامل بلند/کوتاه، بزرگ/کوچک، پهن/باریک، کم عمق و عمیق است.</a:t>
            </a:r>
          </a:p>
          <a:p>
            <a:pPr algn="r" rtl="1">
              <a:lnSpc>
                <a:spcPct val="200000"/>
              </a:lnSpc>
            </a:pPr>
            <a:r>
              <a:rPr lang="fa-IR" sz="1600" dirty="0" smtClean="0">
                <a:cs typeface="B Homa" pitchFamily="2" charset="-78"/>
              </a:rPr>
              <a:t>3.اندازه در تعریف به سیستم سنجش و اندازه گیری وابسته است که احتمال دارد از منابع مختلفی استخراج شود.</a:t>
            </a:r>
          </a:p>
          <a:p>
            <a:pPr algn="r" rtl="1">
              <a:lnSpc>
                <a:spcPct val="200000"/>
              </a:lnSpc>
            </a:pPr>
            <a:r>
              <a:rPr lang="fa-IR" sz="1600" dirty="0" smtClean="0">
                <a:cs typeface="B Homa" pitchFamily="2" charset="-78"/>
              </a:rPr>
              <a:t>4.اشکال بزرگ، بلند و عمیق تحسین برانگیزند و برای نمایش قدرت به کار می روند</a:t>
            </a:r>
          </a:p>
          <a:p>
            <a:pPr algn="r" rtl="1">
              <a:lnSpc>
                <a:spcPct val="200000"/>
              </a:lnSpc>
            </a:pPr>
            <a:r>
              <a:rPr lang="fa-IR" sz="1600" dirty="0" smtClean="0">
                <a:cs typeface="B Homa" pitchFamily="2" charset="-78"/>
              </a:rPr>
              <a:t>5.اشکال کوچک تر ممکن است به دلیل تاثیر کم ، ارزشمند باشند.</a:t>
            </a:r>
          </a:p>
          <a:p>
            <a:pPr algn="r" rtl="1">
              <a:lnSpc>
                <a:spcPct val="200000"/>
              </a:lnSpc>
            </a:pPr>
            <a:r>
              <a:rPr lang="fa-IR" sz="1600" dirty="0" smtClean="0">
                <a:cs typeface="B Homa" pitchFamily="2" charset="-78"/>
              </a:rPr>
              <a:t>6.گیاهان و جانوران به دلیل مسائل ژنتیکی و عوامل محیطی ، اندازه های محدودی دارند.</a:t>
            </a:r>
          </a:p>
        </p:txBody>
      </p:sp>
      <p:cxnSp>
        <p:nvCxnSpPr>
          <p:cNvPr id="10" name="Straight Connector 9"/>
          <p:cNvCxnSpPr/>
          <p:nvPr/>
        </p:nvCxnSpPr>
        <p:spPr>
          <a:xfrm rot="10800000">
            <a:off x="1371600" y="1066800"/>
            <a:ext cx="6096000" cy="1588"/>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543800" y="838200"/>
            <a:ext cx="1066800" cy="461665"/>
          </a:xfrm>
          <a:prstGeom prst="rect">
            <a:avLst/>
          </a:prstGeom>
          <a:noFill/>
          <a:ln w="28575">
            <a:solidFill>
              <a:schemeClr val="accent6">
                <a:lumMod val="50000"/>
              </a:schemeClr>
            </a:solidFill>
          </a:ln>
        </p:spPr>
        <p:txBody>
          <a:bodyPr wrap="square" rtlCol="0">
            <a:spAutoFit/>
          </a:bodyPr>
          <a:lstStyle/>
          <a:p>
            <a:pPr algn="ctr" rtl="1"/>
            <a:r>
              <a:rPr lang="fa-IR" sz="2400" dirty="0" smtClean="0">
                <a:cs typeface="B Homa" pitchFamily="2" charset="-78"/>
              </a:rPr>
              <a:t>اندازه</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10800000">
            <a:off x="1295400" y="990599"/>
            <a:ext cx="2809611" cy="2234"/>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4181213" y="762000"/>
            <a:ext cx="4709944" cy="461665"/>
          </a:xfrm>
          <a:prstGeom prst="rect">
            <a:avLst/>
          </a:prstGeom>
          <a:ln w="28575">
            <a:solidFill>
              <a:schemeClr val="accent1"/>
            </a:solidFill>
          </a:ln>
        </p:spPr>
        <p:txBody>
          <a:bodyPr wrap="none">
            <a:spAutoFit/>
          </a:bodyPr>
          <a:lstStyle/>
          <a:p>
            <a:pPr algn="r" rtl="1"/>
            <a:r>
              <a:rPr lang="fa-IR" sz="2400" dirty="0" smtClean="0">
                <a:cs typeface="B Homa" pitchFamily="2" charset="-78"/>
              </a:rPr>
              <a:t>جایگاه منظرشهری در تعامل انسان</a:t>
            </a:r>
            <a:r>
              <a:rPr lang="en-US" sz="2400" dirty="0" smtClean="0">
                <a:cs typeface="B Homa" pitchFamily="2" charset="-78"/>
              </a:rPr>
              <a:t> - </a:t>
            </a:r>
            <a:r>
              <a:rPr lang="fa-IR" sz="2400" dirty="0" smtClean="0">
                <a:cs typeface="B Homa" pitchFamily="2" charset="-78"/>
              </a:rPr>
              <a:t>محیط</a:t>
            </a:r>
          </a:p>
        </p:txBody>
      </p:sp>
      <p:grpSp>
        <p:nvGrpSpPr>
          <p:cNvPr id="6" name="Group 65"/>
          <p:cNvGrpSpPr/>
          <p:nvPr/>
        </p:nvGrpSpPr>
        <p:grpSpPr>
          <a:xfrm>
            <a:off x="228600" y="1905000"/>
            <a:ext cx="3810001" cy="4548664"/>
            <a:chOff x="457199" y="304800"/>
            <a:chExt cx="3810001" cy="4548664"/>
          </a:xfrm>
          <a:solidFill>
            <a:schemeClr val="accent6">
              <a:lumMod val="60000"/>
              <a:lumOff val="40000"/>
            </a:schemeClr>
          </a:solidFill>
        </p:grpSpPr>
        <p:grpSp>
          <p:nvGrpSpPr>
            <p:cNvPr id="7" name="Group 35"/>
            <p:cNvGrpSpPr/>
            <p:nvPr/>
          </p:nvGrpSpPr>
          <p:grpSpPr>
            <a:xfrm>
              <a:off x="457199" y="914400"/>
              <a:ext cx="3810001" cy="3124200"/>
              <a:chOff x="457199" y="914400"/>
              <a:chExt cx="3810001" cy="3124200"/>
            </a:xfrm>
            <a:grpFill/>
          </p:grpSpPr>
          <p:grpSp>
            <p:nvGrpSpPr>
              <p:cNvPr id="11" name="Group 10"/>
              <p:cNvGrpSpPr/>
              <p:nvPr/>
            </p:nvGrpSpPr>
            <p:grpSpPr>
              <a:xfrm>
                <a:off x="1354015" y="914400"/>
                <a:ext cx="2227385" cy="1447800"/>
                <a:chOff x="900545" y="4038600"/>
                <a:chExt cx="942109" cy="609600"/>
              </a:xfrm>
              <a:grpFill/>
            </p:grpSpPr>
            <p:sp>
              <p:nvSpPr>
                <p:cNvPr id="21" name="Oval 20"/>
                <p:cNvSpPr/>
                <p:nvPr/>
              </p:nvSpPr>
              <p:spPr>
                <a:xfrm>
                  <a:off x="1066800" y="4038600"/>
                  <a:ext cx="609600" cy="609600"/>
                </a:xfrm>
                <a:prstGeom prst="ellipse">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en-US" sz="1400">
                    <a:cs typeface="B Homa" pitchFamily="2" charset="-78"/>
                  </a:endParaRPr>
                </a:p>
              </p:txBody>
            </p:sp>
            <p:sp>
              <p:nvSpPr>
                <p:cNvPr id="23" name="TextBox 22"/>
                <p:cNvSpPr txBox="1"/>
                <p:nvPr/>
              </p:nvSpPr>
              <p:spPr>
                <a:xfrm>
                  <a:off x="900545" y="4201160"/>
                  <a:ext cx="942109" cy="220303"/>
                </a:xfrm>
                <a:prstGeom prst="rect">
                  <a:avLst/>
                </a:prstGeom>
                <a:noFill/>
                <a:ln>
                  <a:noFill/>
                </a:ln>
              </p:spPr>
              <p:txBody>
                <a:bodyPr wrap="square" rtlCol="0" anchor="ctr" anchorCtr="1">
                  <a:spAutoFit/>
                </a:bodyPr>
                <a:lstStyle/>
                <a:p>
                  <a:pPr algn="ctr" rtl="1"/>
                  <a:r>
                    <a:rPr lang="fa-IR" sz="1400" dirty="0" smtClean="0">
                      <a:cs typeface="B Homa" pitchFamily="2" charset="-78"/>
                    </a:rPr>
                    <a:t>منظر عینی شهر</a:t>
                  </a:r>
                </a:p>
                <a:p>
                  <a:pPr algn="ctr" rtl="1"/>
                  <a:r>
                    <a:rPr lang="en-US" sz="1400" dirty="0" smtClean="0">
                      <a:latin typeface="Comic Sans MS" pitchFamily="66" charset="0"/>
                      <a:cs typeface="B Homa" pitchFamily="2" charset="-78"/>
                    </a:rPr>
                    <a:t>Cityscape</a:t>
                  </a:r>
                  <a:endParaRPr lang="en-US" sz="1400" dirty="0">
                    <a:latin typeface="Comic Sans MS" pitchFamily="66" charset="0"/>
                    <a:cs typeface="B Homa" pitchFamily="2" charset="-78"/>
                  </a:endParaRPr>
                </a:p>
              </p:txBody>
            </p:sp>
          </p:grpSp>
          <p:grpSp>
            <p:nvGrpSpPr>
              <p:cNvPr id="12" name="Group 19"/>
              <p:cNvGrpSpPr/>
              <p:nvPr/>
            </p:nvGrpSpPr>
            <p:grpSpPr>
              <a:xfrm>
                <a:off x="457199" y="2593848"/>
                <a:ext cx="2231135" cy="1444752"/>
                <a:chOff x="900545" y="4038600"/>
                <a:chExt cx="942109" cy="609600"/>
              </a:xfrm>
              <a:grpFill/>
            </p:grpSpPr>
            <p:sp>
              <p:nvSpPr>
                <p:cNvPr id="19" name="Oval 18"/>
                <p:cNvSpPr/>
                <p:nvPr/>
              </p:nvSpPr>
              <p:spPr>
                <a:xfrm>
                  <a:off x="1066800" y="4038600"/>
                  <a:ext cx="609600" cy="609600"/>
                </a:xfrm>
                <a:prstGeom prst="ellipse">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en-US" sz="1400">
                    <a:cs typeface="B Homa" pitchFamily="2" charset="-78"/>
                  </a:endParaRPr>
                </a:p>
              </p:txBody>
            </p:sp>
            <p:sp>
              <p:nvSpPr>
                <p:cNvPr id="20" name="TextBox 19"/>
                <p:cNvSpPr txBox="1"/>
                <p:nvPr/>
              </p:nvSpPr>
              <p:spPr>
                <a:xfrm>
                  <a:off x="900545" y="4201160"/>
                  <a:ext cx="942109" cy="220768"/>
                </a:xfrm>
                <a:prstGeom prst="rect">
                  <a:avLst/>
                </a:prstGeom>
                <a:noFill/>
                <a:ln>
                  <a:noFill/>
                </a:ln>
              </p:spPr>
              <p:txBody>
                <a:bodyPr wrap="square" rtlCol="0" anchor="ctr" anchorCtr="1">
                  <a:spAutoFit/>
                </a:bodyPr>
                <a:lstStyle/>
                <a:p>
                  <a:pPr algn="ctr" rtl="1"/>
                  <a:r>
                    <a:rPr lang="fa-IR" sz="1400" dirty="0" smtClean="0">
                      <a:cs typeface="B Homa" pitchFamily="2" charset="-78"/>
                    </a:rPr>
                    <a:t>منظر ذهنی شهر</a:t>
                  </a:r>
                </a:p>
                <a:p>
                  <a:pPr algn="ctr" rtl="1"/>
                  <a:r>
                    <a:rPr lang="en-US" sz="1400" dirty="0" smtClean="0">
                      <a:latin typeface="Comic Sans MS" pitchFamily="66" charset="0"/>
                      <a:cs typeface="B Homa" pitchFamily="2" charset="-78"/>
                    </a:rPr>
                    <a:t>City Image</a:t>
                  </a:r>
                  <a:endParaRPr lang="en-US" sz="1400" dirty="0">
                    <a:latin typeface="Comic Sans MS" pitchFamily="66" charset="0"/>
                    <a:cs typeface="B Homa" pitchFamily="2" charset="-78"/>
                  </a:endParaRPr>
                </a:p>
              </p:txBody>
            </p:sp>
          </p:grpSp>
          <p:grpSp>
            <p:nvGrpSpPr>
              <p:cNvPr id="13" name="Group 22"/>
              <p:cNvGrpSpPr/>
              <p:nvPr/>
            </p:nvGrpSpPr>
            <p:grpSpPr>
              <a:xfrm>
                <a:off x="2514599" y="2587499"/>
                <a:ext cx="1752601" cy="1451101"/>
                <a:chOff x="1006579" y="4038600"/>
                <a:chExt cx="739605" cy="609600"/>
              </a:xfrm>
              <a:grpFill/>
            </p:grpSpPr>
            <p:sp>
              <p:nvSpPr>
                <p:cNvPr id="17" name="Oval 16"/>
                <p:cNvSpPr/>
                <p:nvPr/>
              </p:nvSpPr>
              <p:spPr>
                <a:xfrm>
                  <a:off x="1066800" y="4038600"/>
                  <a:ext cx="609600" cy="609600"/>
                </a:xfrm>
                <a:prstGeom prst="ellipse">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en-US" sz="1400">
                    <a:cs typeface="B Homa" pitchFamily="2" charset="-78"/>
                  </a:endParaRPr>
                </a:p>
              </p:txBody>
            </p:sp>
            <p:sp>
              <p:nvSpPr>
                <p:cNvPr id="18" name="TextBox 17"/>
                <p:cNvSpPr txBox="1"/>
                <p:nvPr/>
              </p:nvSpPr>
              <p:spPr>
                <a:xfrm>
                  <a:off x="1006579" y="4166644"/>
                  <a:ext cx="739605" cy="310309"/>
                </a:xfrm>
                <a:prstGeom prst="rect">
                  <a:avLst/>
                </a:prstGeom>
                <a:noFill/>
                <a:ln>
                  <a:noFill/>
                </a:ln>
              </p:spPr>
              <p:txBody>
                <a:bodyPr wrap="square" rtlCol="0" anchor="ctr" anchorCtr="1">
                  <a:spAutoFit/>
                </a:bodyPr>
                <a:lstStyle/>
                <a:p>
                  <a:pPr algn="ctr" rtl="1"/>
                  <a:r>
                    <a:rPr lang="fa-IR" sz="1400" dirty="0" smtClean="0">
                      <a:cs typeface="B Homa" pitchFamily="2" charset="-78"/>
                    </a:rPr>
                    <a:t>منظرذهنی-ارزیابانه شهر</a:t>
                  </a:r>
                </a:p>
                <a:p>
                  <a:pPr algn="ctr" rtl="1"/>
                  <a:r>
                    <a:rPr lang="en-US" sz="1400" dirty="0" smtClean="0">
                      <a:latin typeface="Comic Sans MS" pitchFamily="66" charset="0"/>
                      <a:cs typeface="B Homa" pitchFamily="2" charset="-78"/>
                    </a:rPr>
                    <a:t>City Evaluation-Image</a:t>
                  </a:r>
                  <a:endParaRPr lang="en-US" sz="1400" dirty="0">
                    <a:latin typeface="Comic Sans MS" pitchFamily="66" charset="0"/>
                    <a:cs typeface="B Homa" pitchFamily="2" charset="-78"/>
                  </a:endParaRPr>
                </a:p>
              </p:txBody>
            </p:sp>
          </p:grpSp>
          <p:cxnSp>
            <p:nvCxnSpPr>
              <p:cNvPr id="14" name="Straight Connector 13"/>
              <p:cNvCxnSpPr/>
              <p:nvPr/>
            </p:nvCxnSpPr>
            <p:spPr>
              <a:xfrm rot="5400000">
                <a:off x="1790699" y="2324101"/>
                <a:ext cx="304799" cy="228597"/>
              </a:xfrm>
              <a:prstGeom prst="line">
                <a:avLst/>
              </a:prstGeom>
              <a:grpFill/>
              <a:ln w="25400">
                <a:solidFill>
                  <a:schemeClr val="accent6">
                    <a:lumMod val="50000"/>
                  </a:schemeClr>
                </a:solidFill>
                <a:headEnd type="stealth" w="lg" len="med"/>
                <a:tailEnd type="stealth" w="lg" len="me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6200000" flipH="1">
                <a:off x="2857499" y="2324101"/>
                <a:ext cx="304799" cy="228597"/>
              </a:xfrm>
              <a:prstGeom prst="line">
                <a:avLst/>
              </a:prstGeom>
              <a:grpFill/>
              <a:ln w="25400">
                <a:solidFill>
                  <a:schemeClr val="accent6">
                    <a:lumMod val="50000"/>
                  </a:schemeClr>
                </a:solidFill>
                <a:headEnd type="stealth" w="lg" len="med"/>
                <a:tailEnd type="stealth" w="lg" len="me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334904" y="3352800"/>
                <a:ext cx="304800" cy="1588"/>
              </a:xfrm>
              <a:prstGeom prst="line">
                <a:avLst/>
              </a:prstGeom>
              <a:grpFill/>
              <a:ln w="25400">
                <a:solidFill>
                  <a:schemeClr val="accent6">
                    <a:lumMod val="50000"/>
                  </a:schemeClr>
                </a:solidFill>
                <a:headEnd type="stealth" w="lg" len="med"/>
                <a:tailEnd type="stealth" w="lg" len="med"/>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752600" y="304800"/>
              <a:ext cx="1447800" cy="523220"/>
            </a:xfrm>
            <a:prstGeom prst="rect">
              <a:avLst/>
            </a:prstGeom>
            <a:noFill/>
            <a:ln>
              <a:noFill/>
            </a:ln>
          </p:spPr>
          <p:txBody>
            <a:bodyPr wrap="square" rtlCol="0" anchor="ctr" anchorCtr="1">
              <a:spAutoFit/>
            </a:bodyPr>
            <a:lstStyle/>
            <a:p>
              <a:pPr algn="ctr" rtl="1"/>
              <a:r>
                <a:rPr lang="fa-IR" sz="1400" dirty="0" smtClean="0">
                  <a:latin typeface="Comic Sans MS" pitchFamily="66" charset="0"/>
                  <a:cs typeface="B Homa" pitchFamily="2" charset="-78"/>
                </a:rPr>
                <a:t>از نگاه چشم ”سر“</a:t>
              </a:r>
            </a:p>
            <a:p>
              <a:pPr algn="ctr" rtl="1"/>
              <a:r>
                <a:rPr lang="fa-IR" sz="1400" dirty="0" smtClean="0">
                  <a:latin typeface="Comic Sans MS" pitchFamily="66" charset="0"/>
                  <a:cs typeface="B Homa" pitchFamily="2" charset="-78"/>
                </a:rPr>
                <a:t>(زیر-سیستم ادراکی)</a:t>
              </a:r>
              <a:endParaRPr lang="en-US" sz="1400" dirty="0">
                <a:latin typeface="Comic Sans MS" pitchFamily="66" charset="0"/>
                <a:cs typeface="B Homa" pitchFamily="2" charset="-78"/>
              </a:endParaRPr>
            </a:p>
          </p:txBody>
        </p:sp>
        <p:sp>
          <p:nvSpPr>
            <p:cNvPr id="9" name="TextBox 8"/>
            <p:cNvSpPr txBox="1"/>
            <p:nvPr/>
          </p:nvSpPr>
          <p:spPr>
            <a:xfrm>
              <a:off x="2743200" y="4114800"/>
              <a:ext cx="1447800" cy="738664"/>
            </a:xfrm>
            <a:prstGeom prst="rect">
              <a:avLst/>
            </a:prstGeom>
            <a:noFill/>
            <a:ln>
              <a:noFill/>
            </a:ln>
          </p:spPr>
          <p:txBody>
            <a:bodyPr wrap="square" rtlCol="0" anchor="ctr" anchorCtr="1">
              <a:spAutoFit/>
            </a:bodyPr>
            <a:lstStyle/>
            <a:p>
              <a:pPr algn="ctr" rtl="1"/>
              <a:r>
                <a:rPr lang="fa-IR" sz="1400" dirty="0" smtClean="0">
                  <a:latin typeface="Comic Sans MS" pitchFamily="66" charset="0"/>
                  <a:cs typeface="B Homa" pitchFamily="2" charset="-78"/>
                </a:rPr>
                <a:t>از نگاه چشم ”دل“</a:t>
              </a:r>
            </a:p>
            <a:p>
              <a:pPr algn="ctr" rtl="1"/>
              <a:r>
                <a:rPr lang="fa-IR" sz="1400" dirty="0" smtClean="0">
                  <a:latin typeface="Comic Sans MS" pitchFamily="66" charset="0"/>
                  <a:cs typeface="B Homa" pitchFamily="2" charset="-78"/>
                </a:rPr>
                <a:t>(زیر-سیستم ارزیابانه)</a:t>
              </a:r>
              <a:endParaRPr lang="en-US" sz="1400" dirty="0">
                <a:latin typeface="Comic Sans MS" pitchFamily="66" charset="0"/>
                <a:cs typeface="B Homa" pitchFamily="2" charset="-78"/>
              </a:endParaRPr>
            </a:p>
          </p:txBody>
        </p:sp>
        <p:sp>
          <p:nvSpPr>
            <p:cNvPr id="10" name="TextBox 9"/>
            <p:cNvSpPr txBox="1"/>
            <p:nvPr/>
          </p:nvSpPr>
          <p:spPr>
            <a:xfrm>
              <a:off x="838200" y="4114800"/>
              <a:ext cx="1447800" cy="738664"/>
            </a:xfrm>
            <a:prstGeom prst="rect">
              <a:avLst/>
            </a:prstGeom>
            <a:noFill/>
            <a:ln>
              <a:noFill/>
            </a:ln>
          </p:spPr>
          <p:txBody>
            <a:bodyPr wrap="square" rtlCol="0" anchor="ctr" anchorCtr="1">
              <a:spAutoFit/>
            </a:bodyPr>
            <a:lstStyle/>
            <a:p>
              <a:pPr algn="ctr" rtl="1"/>
              <a:r>
                <a:rPr lang="fa-IR" sz="1400" dirty="0" smtClean="0">
                  <a:latin typeface="Comic Sans MS" pitchFamily="66" charset="0"/>
                  <a:cs typeface="B Homa" pitchFamily="2" charset="-78"/>
                </a:rPr>
                <a:t>از نگاه چشم ”ذهن“</a:t>
              </a:r>
            </a:p>
            <a:p>
              <a:pPr algn="ctr" rtl="1"/>
              <a:r>
                <a:rPr lang="fa-IR" sz="1400" dirty="0" smtClean="0">
                  <a:latin typeface="Comic Sans MS" pitchFamily="66" charset="0"/>
                  <a:cs typeface="B Homa" pitchFamily="2" charset="-78"/>
                </a:rPr>
                <a:t>(زیر-سیستم شناختی)</a:t>
              </a:r>
              <a:endParaRPr lang="en-US" sz="1400" dirty="0">
                <a:latin typeface="Comic Sans MS" pitchFamily="66" charset="0"/>
                <a:cs typeface="B Homa" pitchFamily="2" charset="-78"/>
              </a:endParaRPr>
            </a:p>
          </p:txBody>
        </p:sp>
      </p:grpSp>
      <p:sp>
        <p:nvSpPr>
          <p:cNvPr id="24" name="TextBox 23"/>
          <p:cNvSpPr txBox="1"/>
          <p:nvPr/>
        </p:nvSpPr>
        <p:spPr>
          <a:xfrm>
            <a:off x="762000" y="1208782"/>
            <a:ext cx="7772400" cy="1077218"/>
          </a:xfrm>
          <a:prstGeom prst="rect">
            <a:avLst/>
          </a:prstGeom>
          <a:noFill/>
        </p:spPr>
        <p:txBody>
          <a:bodyPr wrap="square" rtlCol="0">
            <a:spAutoFit/>
          </a:bodyPr>
          <a:lstStyle/>
          <a:p>
            <a:pPr algn="r" rtl="1">
              <a:lnSpc>
                <a:spcPct val="200000"/>
              </a:lnSpc>
            </a:pPr>
            <a:r>
              <a:rPr lang="fa-IR" sz="1600" dirty="0" smtClean="0">
                <a:cs typeface="B Homa" pitchFamily="2" charset="-78"/>
              </a:rPr>
              <a:t>مدل ذهنی روابط میان انسان و محیط نشان می دهد که یک رابطه ی دو طرفه میان ویژگی های محیط شهری از یک سو و ادراک، شناخت، ارزیابی و رفتار انسانی از سوی دیگر وجود دارد. </a:t>
            </a:r>
          </a:p>
        </p:txBody>
      </p:sp>
      <p:grpSp>
        <p:nvGrpSpPr>
          <p:cNvPr id="25" name="Group 41"/>
          <p:cNvGrpSpPr/>
          <p:nvPr/>
        </p:nvGrpSpPr>
        <p:grpSpPr>
          <a:xfrm>
            <a:off x="4191000" y="2743200"/>
            <a:ext cx="4724400" cy="2845951"/>
            <a:chOff x="685800" y="3733800"/>
            <a:chExt cx="4724400" cy="2845951"/>
          </a:xfrm>
          <a:solidFill>
            <a:schemeClr val="accent6">
              <a:lumMod val="60000"/>
              <a:lumOff val="40000"/>
            </a:schemeClr>
          </a:solidFill>
        </p:grpSpPr>
        <p:grpSp>
          <p:nvGrpSpPr>
            <p:cNvPr id="26" name="Group 8"/>
            <p:cNvGrpSpPr/>
            <p:nvPr/>
          </p:nvGrpSpPr>
          <p:grpSpPr>
            <a:xfrm>
              <a:off x="1066800" y="3733800"/>
              <a:ext cx="609600" cy="609600"/>
              <a:chOff x="1066800" y="4038600"/>
              <a:chExt cx="609600" cy="609600"/>
            </a:xfrm>
            <a:grpFill/>
          </p:grpSpPr>
          <p:sp>
            <p:nvSpPr>
              <p:cNvPr id="48" name="Oval 4"/>
              <p:cNvSpPr/>
              <p:nvPr/>
            </p:nvSpPr>
            <p:spPr>
              <a:xfrm>
                <a:off x="1066800" y="4038600"/>
                <a:ext cx="609600" cy="609600"/>
              </a:xfrm>
              <a:prstGeom prst="ellipse">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cs typeface="B Homa" pitchFamily="2" charset="-78"/>
                </a:endParaRPr>
              </a:p>
            </p:txBody>
          </p:sp>
          <p:sp>
            <p:nvSpPr>
              <p:cNvPr id="49" name="TextBox 5"/>
              <p:cNvSpPr txBox="1"/>
              <p:nvPr/>
            </p:nvSpPr>
            <p:spPr>
              <a:xfrm>
                <a:off x="1066800" y="4161724"/>
                <a:ext cx="609600" cy="307777"/>
              </a:xfrm>
              <a:prstGeom prst="rect">
                <a:avLst/>
              </a:prstGeom>
              <a:noFill/>
              <a:ln>
                <a:noFill/>
              </a:ln>
            </p:spPr>
            <p:txBody>
              <a:bodyPr wrap="square" rtlCol="0">
                <a:spAutoFit/>
              </a:bodyPr>
              <a:lstStyle/>
              <a:p>
                <a:pPr algn="r" rtl="1"/>
                <a:r>
                  <a:rPr lang="fa-IR" sz="1400" dirty="0" smtClean="0">
                    <a:cs typeface="B Homa" pitchFamily="2" charset="-78"/>
                  </a:rPr>
                  <a:t>محیط</a:t>
                </a:r>
                <a:endParaRPr lang="en-US" sz="1400" dirty="0">
                  <a:cs typeface="B Homa" pitchFamily="2" charset="-78"/>
                </a:endParaRPr>
              </a:p>
            </p:txBody>
          </p:sp>
        </p:grpSp>
        <p:grpSp>
          <p:nvGrpSpPr>
            <p:cNvPr id="27" name="Group 20"/>
            <p:cNvGrpSpPr/>
            <p:nvPr/>
          </p:nvGrpSpPr>
          <p:grpSpPr>
            <a:xfrm>
              <a:off x="990600" y="4724400"/>
              <a:ext cx="4419600" cy="307777"/>
              <a:chOff x="990600" y="5029200"/>
              <a:chExt cx="4419600" cy="307777"/>
            </a:xfrm>
            <a:grpFill/>
          </p:grpSpPr>
          <p:sp>
            <p:nvSpPr>
              <p:cNvPr id="41" name="TextBox 40"/>
              <p:cNvSpPr txBox="1"/>
              <p:nvPr/>
            </p:nvSpPr>
            <p:spPr>
              <a:xfrm>
                <a:off x="990600" y="5029200"/>
                <a:ext cx="762000" cy="307777"/>
              </a:xfrm>
              <a:prstGeom prst="rect">
                <a:avLst/>
              </a:prstGeom>
              <a:grpFill/>
              <a:ln>
                <a:solidFill>
                  <a:schemeClr val="accent6">
                    <a:lumMod val="60000"/>
                    <a:lumOff val="40000"/>
                  </a:schemeClr>
                </a:solidFill>
              </a:ln>
            </p:spPr>
            <p:txBody>
              <a:bodyPr wrap="square" rtlCol="0">
                <a:spAutoFit/>
              </a:bodyPr>
              <a:lstStyle/>
              <a:p>
                <a:pPr algn="ctr" rtl="1"/>
                <a:r>
                  <a:rPr lang="fa-IR" sz="1400" dirty="0" smtClean="0">
                    <a:cs typeface="B Homa" pitchFamily="2" charset="-78"/>
                  </a:rPr>
                  <a:t>ادراک</a:t>
                </a:r>
                <a:endParaRPr lang="en-US" sz="1400" dirty="0">
                  <a:cs typeface="B Homa" pitchFamily="2" charset="-78"/>
                </a:endParaRPr>
              </a:p>
            </p:txBody>
          </p:sp>
          <p:sp>
            <p:nvSpPr>
              <p:cNvPr id="42" name="TextBox 41"/>
              <p:cNvSpPr txBox="1"/>
              <p:nvPr/>
            </p:nvSpPr>
            <p:spPr>
              <a:xfrm>
                <a:off x="2209800" y="5029200"/>
                <a:ext cx="762000" cy="307777"/>
              </a:xfrm>
              <a:prstGeom prst="rect">
                <a:avLst/>
              </a:prstGeom>
              <a:grpFill/>
              <a:ln>
                <a:solidFill>
                  <a:schemeClr val="accent6">
                    <a:lumMod val="60000"/>
                    <a:lumOff val="40000"/>
                  </a:schemeClr>
                </a:solidFill>
              </a:ln>
            </p:spPr>
            <p:txBody>
              <a:bodyPr wrap="square" rtlCol="0">
                <a:spAutoFit/>
              </a:bodyPr>
              <a:lstStyle/>
              <a:p>
                <a:pPr algn="ctr" rtl="1"/>
                <a:r>
                  <a:rPr lang="fa-IR" sz="1400" dirty="0" smtClean="0">
                    <a:cs typeface="B Homa" pitchFamily="2" charset="-78"/>
                  </a:rPr>
                  <a:t>شناخت</a:t>
                </a:r>
                <a:endParaRPr lang="en-US" sz="1400" dirty="0">
                  <a:cs typeface="B Homa" pitchFamily="2" charset="-78"/>
                </a:endParaRPr>
              </a:p>
            </p:txBody>
          </p:sp>
          <p:sp>
            <p:nvSpPr>
              <p:cNvPr id="43" name="TextBox 42"/>
              <p:cNvSpPr txBox="1"/>
              <p:nvPr/>
            </p:nvSpPr>
            <p:spPr>
              <a:xfrm>
                <a:off x="3429000" y="5029200"/>
                <a:ext cx="762000" cy="307777"/>
              </a:xfrm>
              <a:prstGeom prst="rect">
                <a:avLst/>
              </a:prstGeom>
              <a:grpFill/>
              <a:ln>
                <a:solidFill>
                  <a:schemeClr val="accent6">
                    <a:lumMod val="60000"/>
                    <a:lumOff val="40000"/>
                  </a:schemeClr>
                </a:solidFill>
              </a:ln>
            </p:spPr>
            <p:txBody>
              <a:bodyPr wrap="square" rtlCol="0">
                <a:spAutoFit/>
              </a:bodyPr>
              <a:lstStyle/>
              <a:p>
                <a:pPr algn="ctr" rtl="1"/>
                <a:r>
                  <a:rPr lang="fa-IR" sz="1400" dirty="0" smtClean="0">
                    <a:cs typeface="B Homa" pitchFamily="2" charset="-78"/>
                  </a:rPr>
                  <a:t>ارزیابی</a:t>
                </a:r>
                <a:endParaRPr lang="en-US" sz="1400" dirty="0">
                  <a:cs typeface="B Homa" pitchFamily="2" charset="-78"/>
                </a:endParaRPr>
              </a:p>
            </p:txBody>
          </p:sp>
          <p:sp>
            <p:nvSpPr>
              <p:cNvPr id="44" name="TextBox 43"/>
              <p:cNvSpPr txBox="1"/>
              <p:nvPr/>
            </p:nvSpPr>
            <p:spPr>
              <a:xfrm>
                <a:off x="4648200" y="5029200"/>
                <a:ext cx="762000" cy="307777"/>
              </a:xfrm>
              <a:prstGeom prst="rect">
                <a:avLst/>
              </a:prstGeom>
              <a:grpFill/>
              <a:ln>
                <a:solidFill>
                  <a:schemeClr val="accent6">
                    <a:lumMod val="60000"/>
                    <a:lumOff val="40000"/>
                  </a:schemeClr>
                </a:solidFill>
              </a:ln>
            </p:spPr>
            <p:txBody>
              <a:bodyPr wrap="square" rtlCol="0">
                <a:spAutoFit/>
              </a:bodyPr>
              <a:lstStyle/>
              <a:p>
                <a:pPr algn="ctr" rtl="1"/>
                <a:r>
                  <a:rPr lang="fa-IR" sz="1400" dirty="0" smtClean="0">
                    <a:cs typeface="B Homa" pitchFamily="2" charset="-78"/>
                  </a:rPr>
                  <a:t>رفتار</a:t>
                </a:r>
                <a:endParaRPr lang="en-US" sz="1400" dirty="0">
                  <a:cs typeface="B Homa" pitchFamily="2" charset="-78"/>
                </a:endParaRPr>
              </a:p>
            </p:txBody>
          </p:sp>
          <p:cxnSp>
            <p:nvCxnSpPr>
              <p:cNvPr id="45" name="Straight Connector 44"/>
              <p:cNvCxnSpPr>
                <a:stCxn id="41" idx="3"/>
                <a:endCxn id="42" idx="1"/>
              </p:cNvCxnSpPr>
              <p:nvPr/>
            </p:nvCxnSpPr>
            <p:spPr>
              <a:xfrm>
                <a:off x="1752600" y="5183089"/>
                <a:ext cx="457200" cy="1588"/>
              </a:xfrm>
              <a:prstGeom prst="line">
                <a:avLst/>
              </a:prstGeom>
              <a:grpFill/>
              <a:ln w="28575">
                <a:solidFill>
                  <a:schemeClr val="accent6">
                    <a:lumMod val="50000"/>
                  </a:schemeClr>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2971800" y="5215268"/>
                <a:ext cx="457200" cy="1588"/>
              </a:xfrm>
              <a:prstGeom prst="line">
                <a:avLst/>
              </a:prstGeom>
              <a:grpFill/>
              <a:ln w="28575">
                <a:solidFill>
                  <a:schemeClr val="accent6">
                    <a:lumMod val="50000"/>
                  </a:schemeClr>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4191000" y="5208896"/>
                <a:ext cx="457200" cy="1588"/>
              </a:xfrm>
              <a:prstGeom prst="line">
                <a:avLst/>
              </a:prstGeom>
              <a:grpFill/>
              <a:ln w="28575">
                <a:solidFill>
                  <a:schemeClr val="accent6">
                    <a:lumMod val="50000"/>
                  </a:schemeClr>
                </a:solidFill>
                <a:tailEnd type="stealth" w="lg" len="med"/>
              </a:ln>
            </p:spPr>
            <p:style>
              <a:lnRef idx="1">
                <a:schemeClr val="accent1"/>
              </a:lnRef>
              <a:fillRef idx="0">
                <a:schemeClr val="accent1"/>
              </a:fillRef>
              <a:effectRef idx="0">
                <a:schemeClr val="accent1"/>
              </a:effectRef>
              <a:fontRef idx="minor">
                <a:schemeClr val="tx1"/>
              </a:fontRef>
            </p:style>
          </p:cxnSp>
        </p:grpSp>
        <p:cxnSp>
          <p:nvCxnSpPr>
            <p:cNvPr id="29" name="Straight Connector 28"/>
            <p:cNvCxnSpPr/>
            <p:nvPr/>
          </p:nvCxnSpPr>
          <p:spPr>
            <a:xfrm rot="5400000">
              <a:off x="1485900" y="5524500"/>
              <a:ext cx="990600" cy="1588"/>
            </a:xfrm>
            <a:prstGeom prst="line">
              <a:avLst/>
            </a:prstGeom>
            <a:grpFill/>
            <a:ln w="25400">
              <a:solidFill>
                <a:schemeClr val="accent6">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267494" y="5523706"/>
              <a:ext cx="990600" cy="1588"/>
            </a:xfrm>
            <a:prstGeom prst="line">
              <a:avLst/>
            </a:prstGeom>
            <a:grpFill/>
            <a:ln w="25400">
              <a:solidFill>
                <a:schemeClr val="accent6">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2704306" y="5523706"/>
              <a:ext cx="990600" cy="1588"/>
            </a:xfrm>
            <a:prstGeom prst="line">
              <a:avLst/>
            </a:prstGeom>
            <a:grpFill/>
            <a:ln w="25400">
              <a:solidFill>
                <a:schemeClr val="accent6">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3923506" y="5523706"/>
              <a:ext cx="990600" cy="1588"/>
            </a:xfrm>
            <a:prstGeom prst="line">
              <a:avLst/>
            </a:prstGeom>
            <a:grpFill/>
            <a:ln w="25400">
              <a:solidFill>
                <a:schemeClr val="accent6">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Elbow Connector 28"/>
            <p:cNvCxnSpPr/>
            <p:nvPr/>
          </p:nvCxnSpPr>
          <p:spPr>
            <a:xfrm rot="16200000" flipV="1">
              <a:off x="3049495" y="2665505"/>
              <a:ext cx="606610" cy="3352800"/>
            </a:xfrm>
            <a:prstGeom prst="bentConnector2">
              <a:avLst/>
            </a:prstGeom>
            <a:grpFill/>
            <a:ln w="25400">
              <a:solidFill>
                <a:schemeClr val="accent6">
                  <a:lumMod val="50000"/>
                </a:schemeClr>
              </a:solidFill>
              <a:prstDash val="dash"/>
              <a:headEnd type="none" w="lg" len="med"/>
              <a:tailEnd type="stealth" w="lg" len="med"/>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685800" y="5421868"/>
              <a:ext cx="1295400" cy="523220"/>
            </a:xfrm>
            <a:prstGeom prst="rect">
              <a:avLst/>
            </a:prstGeom>
            <a:noFill/>
            <a:ln>
              <a:noFill/>
            </a:ln>
          </p:spPr>
          <p:txBody>
            <a:bodyPr wrap="square" rtlCol="0">
              <a:spAutoFit/>
            </a:bodyPr>
            <a:lstStyle/>
            <a:p>
              <a:pPr algn="ctr" rtl="1"/>
              <a:r>
                <a:rPr lang="fa-IR" sz="1400" dirty="0" smtClean="0">
                  <a:cs typeface="B Homa" pitchFamily="2" charset="-78"/>
                </a:rPr>
                <a:t>منظر عینی شهر</a:t>
              </a:r>
            </a:p>
            <a:p>
              <a:pPr algn="ctr" rtl="1"/>
              <a:r>
                <a:rPr lang="en-US" sz="1400" dirty="0" smtClean="0">
                  <a:latin typeface="Comic Sans MS" pitchFamily="66" charset="0"/>
                  <a:cs typeface="B Homa" pitchFamily="2" charset="-78"/>
                </a:rPr>
                <a:t>Cityscape </a:t>
              </a:r>
              <a:endParaRPr lang="en-US" sz="1400" dirty="0">
                <a:latin typeface="Comic Sans MS" pitchFamily="66" charset="0"/>
                <a:cs typeface="B Homa" pitchFamily="2" charset="-78"/>
              </a:endParaRPr>
            </a:p>
          </p:txBody>
        </p:sp>
        <p:sp>
          <p:nvSpPr>
            <p:cNvPr id="35" name="TextBox 34"/>
            <p:cNvSpPr txBox="1"/>
            <p:nvPr/>
          </p:nvSpPr>
          <p:spPr>
            <a:xfrm>
              <a:off x="1905000" y="5410200"/>
              <a:ext cx="1295400" cy="523220"/>
            </a:xfrm>
            <a:prstGeom prst="rect">
              <a:avLst/>
            </a:prstGeom>
            <a:noFill/>
            <a:ln>
              <a:noFill/>
            </a:ln>
          </p:spPr>
          <p:txBody>
            <a:bodyPr wrap="square" rtlCol="0">
              <a:spAutoFit/>
            </a:bodyPr>
            <a:lstStyle/>
            <a:p>
              <a:pPr algn="ctr" rtl="1"/>
              <a:r>
                <a:rPr lang="fa-IR" sz="1400" dirty="0" smtClean="0">
                  <a:cs typeface="B Homa" pitchFamily="2" charset="-78"/>
                </a:rPr>
                <a:t>منظر ذهنی شهر</a:t>
              </a:r>
            </a:p>
            <a:p>
              <a:pPr algn="ctr" rtl="1"/>
              <a:r>
                <a:rPr lang="en-US" sz="1400" dirty="0" smtClean="0">
                  <a:latin typeface="Comic Sans MS" pitchFamily="66" charset="0"/>
                  <a:cs typeface="B Homa" pitchFamily="2" charset="-78"/>
                </a:rPr>
                <a:t>City Image</a:t>
              </a:r>
              <a:endParaRPr lang="en-US" sz="1400" dirty="0">
                <a:latin typeface="Comic Sans MS" pitchFamily="66" charset="0"/>
                <a:cs typeface="B Homa" pitchFamily="2" charset="-78"/>
              </a:endParaRPr>
            </a:p>
          </p:txBody>
        </p:sp>
        <p:sp>
          <p:nvSpPr>
            <p:cNvPr id="36" name="TextBox 35"/>
            <p:cNvSpPr txBox="1"/>
            <p:nvPr/>
          </p:nvSpPr>
          <p:spPr>
            <a:xfrm>
              <a:off x="3083256" y="5410200"/>
              <a:ext cx="1447800" cy="1169551"/>
            </a:xfrm>
            <a:prstGeom prst="rect">
              <a:avLst/>
            </a:prstGeom>
            <a:noFill/>
            <a:ln>
              <a:noFill/>
            </a:ln>
          </p:spPr>
          <p:txBody>
            <a:bodyPr wrap="square" rtlCol="0">
              <a:spAutoFit/>
            </a:bodyPr>
            <a:lstStyle/>
            <a:p>
              <a:pPr algn="ctr" rtl="1"/>
              <a:r>
                <a:rPr lang="fa-IR" sz="1400" dirty="0" smtClean="0">
                  <a:cs typeface="B Homa" pitchFamily="2" charset="-78"/>
                </a:rPr>
                <a:t>منظر ذهنی-ارزیابانه شهر</a:t>
              </a:r>
              <a:endParaRPr lang="en-US" sz="1400" dirty="0" smtClean="0">
                <a:cs typeface="B Homa" pitchFamily="2" charset="-78"/>
              </a:endParaRPr>
            </a:p>
            <a:p>
              <a:pPr algn="ctr" rtl="1"/>
              <a:r>
                <a:rPr lang="en-US" sz="1400" dirty="0" smtClean="0">
                  <a:latin typeface="Comic Sans MS" pitchFamily="66" charset="0"/>
                  <a:cs typeface="B Homa" pitchFamily="2" charset="-78"/>
                </a:rPr>
                <a:t>City Evaluation-Image</a:t>
              </a:r>
              <a:endParaRPr lang="en-US" sz="1400" dirty="0">
                <a:latin typeface="Comic Sans MS" pitchFamily="66" charset="0"/>
                <a:cs typeface="B Homa" pitchFamily="2" charset="-78"/>
              </a:endParaRPr>
            </a:p>
          </p:txBody>
        </p:sp>
        <p:cxnSp>
          <p:nvCxnSpPr>
            <p:cNvPr id="37" name="Straight Connector 36"/>
            <p:cNvCxnSpPr/>
            <p:nvPr/>
          </p:nvCxnSpPr>
          <p:spPr>
            <a:xfrm rot="5400000" flipH="1" flipV="1">
              <a:off x="1410494" y="4456906"/>
              <a:ext cx="381000" cy="1588"/>
            </a:xfrm>
            <a:prstGeom prst="line">
              <a:avLst/>
            </a:prstGeom>
            <a:grpFill/>
            <a:ln>
              <a:solidFill>
                <a:schemeClr val="accent6">
                  <a:lumMod val="50000"/>
                </a:schemeClr>
              </a:solidFill>
              <a:headEnd type="stealth"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5400000" flipH="1" flipV="1">
              <a:off x="951706" y="4456906"/>
              <a:ext cx="381000" cy="1588"/>
            </a:xfrm>
            <a:prstGeom prst="line">
              <a:avLst/>
            </a:prstGeom>
            <a:grpFill/>
            <a:ln w="19050">
              <a:solidFill>
                <a:schemeClr val="accent6">
                  <a:lumMod val="50000"/>
                </a:schemeClr>
              </a:solidFill>
              <a:headEnd type="stealth" w="lg" len="med"/>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5400000" flipH="1" flipV="1">
              <a:off x="1296194" y="4495006"/>
              <a:ext cx="304800" cy="1588"/>
            </a:xfrm>
            <a:prstGeom prst="line">
              <a:avLst/>
            </a:prstGeom>
            <a:grpFill/>
            <a:ln w="19050">
              <a:solidFill>
                <a:schemeClr val="accent6">
                  <a:lumMod val="50000"/>
                </a:schemeClr>
              </a:solidFill>
              <a:headEnd type="stealth" w="lg" len="med"/>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5400000" flipH="1" flipV="1">
              <a:off x="1143794" y="4495006"/>
              <a:ext cx="304800" cy="1588"/>
            </a:xfrm>
            <a:prstGeom prst="line">
              <a:avLst/>
            </a:prstGeom>
            <a:grpFill/>
            <a:ln w="19050">
              <a:solidFill>
                <a:schemeClr val="accent6">
                  <a:lumMod val="50000"/>
                </a:schemeClr>
              </a:solidFill>
              <a:headEnd type="stealth" w="lg" len="med"/>
            </a:ln>
          </p:spPr>
          <p:style>
            <a:lnRef idx="1">
              <a:schemeClr val="accent1"/>
            </a:lnRef>
            <a:fillRef idx="0">
              <a:schemeClr val="accent1"/>
            </a:fillRef>
            <a:effectRef idx="0">
              <a:schemeClr val="accent1"/>
            </a:effectRef>
            <a:fontRef idx="minor">
              <a:schemeClr val="tx1"/>
            </a:fontRef>
          </p:style>
        </p:cxnSp>
      </p:grpSp>
      <p:sp>
        <p:nvSpPr>
          <p:cNvPr id="51" name="Rectangle 50"/>
          <p:cNvSpPr/>
          <p:nvPr/>
        </p:nvSpPr>
        <p:spPr>
          <a:xfrm>
            <a:off x="603900" y="6290846"/>
            <a:ext cx="137730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مفهوم منظر شهری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914400" y="6290846"/>
            <a:ext cx="662362"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متغیرها</a:t>
            </a:r>
            <a:endParaRPr lang="en-US" sz="1600" dirty="0">
              <a:latin typeface="Segoe UI" pitchFamily="34" charset="0"/>
              <a:cs typeface="B Bardiya" pitchFamily="2" charset="-78"/>
            </a:endParaRPr>
          </a:p>
        </p:txBody>
      </p:sp>
      <p:sp>
        <p:nvSpPr>
          <p:cNvPr id="9" name="TextBox 8"/>
          <p:cNvSpPr txBox="1"/>
          <p:nvPr/>
        </p:nvSpPr>
        <p:spPr>
          <a:xfrm>
            <a:off x="685800" y="1454527"/>
            <a:ext cx="7848600" cy="4031873"/>
          </a:xfrm>
          <a:prstGeom prst="rect">
            <a:avLst/>
          </a:prstGeom>
          <a:noFill/>
        </p:spPr>
        <p:txBody>
          <a:bodyPr wrap="square" rtlCol="0">
            <a:spAutoFit/>
          </a:bodyPr>
          <a:lstStyle/>
          <a:p>
            <a:pPr algn="r" rtl="1">
              <a:lnSpc>
                <a:spcPct val="200000"/>
              </a:lnSpc>
            </a:pPr>
            <a:r>
              <a:rPr lang="fa-IR" sz="1600" dirty="0" smtClean="0">
                <a:cs typeface="B Homa" pitchFamily="2" charset="-78"/>
              </a:rPr>
              <a:t>1.یکی از مهم ترین متغیر هاست.</a:t>
            </a:r>
          </a:p>
          <a:p>
            <a:pPr algn="r" rtl="1">
              <a:lnSpc>
                <a:spcPct val="200000"/>
              </a:lnSpc>
            </a:pPr>
            <a:r>
              <a:rPr lang="fa-IR" sz="1600" dirty="0" smtClean="0">
                <a:cs typeface="B Homa" pitchFamily="2" charset="-78"/>
              </a:rPr>
              <a:t>2.خطوط ، سطوح و احجام همگی دارای شکل اند.</a:t>
            </a:r>
          </a:p>
          <a:p>
            <a:pPr algn="r" rtl="1">
              <a:lnSpc>
                <a:spcPct val="200000"/>
              </a:lnSpc>
            </a:pPr>
            <a:r>
              <a:rPr lang="fa-IR" sz="1600" dirty="0" smtClean="0">
                <a:cs typeface="B Homa" pitchFamily="2" charset="-78"/>
              </a:rPr>
              <a:t>3.اشکال در یک طیف از ساده و هندسی تا ارگانیک و پیچیده متفاوت اند.</a:t>
            </a:r>
          </a:p>
          <a:p>
            <a:pPr algn="r" rtl="1">
              <a:lnSpc>
                <a:spcPct val="200000"/>
              </a:lnSpc>
            </a:pPr>
            <a:r>
              <a:rPr lang="fa-IR" sz="1600" dirty="0" smtClean="0">
                <a:cs typeface="B Homa" pitchFamily="2" charset="-78"/>
              </a:rPr>
              <a:t>4.پیچیدگی اشکال برای وحدت طرح مهم است.</a:t>
            </a:r>
          </a:p>
          <a:p>
            <a:pPr algn="r" rtl="1">
              <a:lnSpc>
                <a:spcPct val="200000"/>
              </a:lnSpc>
            </a:pPr>
            <a:r>
              <a:rPr lang="fa-IR" sz="1600" dirty="0" smtClean="0">
                <a:cs typeface="B Homa" pitchFamily="2" charset="-78"/>
              </a:rPr>
              <a:t>5.شکل های طبیعی اغلب نامنظم اند، اما برخی از آن ها در مقیاس های کوچک هندسی اند.</a:t>
            </a:r>
          </a:p>
          <a:p>
            <a:pPr algn="r" rtl="1">
              <a:lnSpc>
                <a:spcPct val="200000"/>
              </a:lnSpc>
            </a:pPr>
            <a:r>
              <a:rPr lang="fa-IR" sz="1600" dirty="0" smtClean="0">
                <a:cs typeface="B Homa" pitchFamily="2" charset="-78"/>
              </a:rPr>
              <a:t>6.گیاهان به خصوص درختان گستره ی وسیعی از اشکال را ارائه می دهند.</a:t>
            </a:r>
          </a:p>
          <a:p>
            <a:pPr algn="r" rtl="1">
              <a:lnSpc>
                <a:spcPct val="200000"/>
              </a:lnSpc>
            </a:pPr>
            <a:r>
              <a:rPr lang="fa-IR" sz="1600" dirty="0" smtClean="0">
                <a:cs typeface="B Homa" pitchFamily="2" charset="-78"/>
              </a:rPr>
              <a:t>7.ساختمان ها اغلب از اشکال هندسی ترکیب شده اند اما گاهی طرح های ارگانیک نیز یافت می شوند.</a:t>
            </a:r>
          </a:p>
          <a:p>
            <a:pPr algn="r" rtl="1">
              <a:lnSpc>
                <a:spcPct val="200000"/>
              </a:lnSpc>
            </a:pPr>
            <a:r>
              <a:rPr lang="fa-IR" sz="1600" dirty="0" smtClean="0">
                <a:cs typeface="B Homa" pitchFamily="2" charset="-78"/>
              </a:rPr>
              <a:t>8.اشکال هندسی و ارکانیگ می توانند با هم ترکیب شوند تا اثرهای جالب تری ایجاد کنند..</a:t>
            </a:r>
          </a:p>
        </p:txBody>
      </p:sp>
      <p:cxnSp>
        <p:nvCxnSpPr>
          <p:cNvPr id="10" name="Straight Connector 9"/>
          <p:cNvCxnSpPr/>
          <p:nvPr/>
        </p:nvCxnSpPr>
        <p:spPr>
          <a:xfrm rot="10800000">
            <a:off x="1371600" y="1066800"/>
            <a:ext cx="6096000" cy="1588"/>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543800" y="838200"/>
            <a:ext cx="1066800" cy="461665"/>
          </a:xfrm>
          <a:prstGeom prst="rect">
            <a:avLst/>
          </a:prstGeom>
          <a:noFill/>
          <a:ln w="28575">
            <a:solidFill>
              <a:schemeClr val="accent6">
                <a:lumMod val="50000"/>
              </a:schemeClr>
            </a:solidFill>
          </a:ln>
        </p:spPr>
        <p:txBody>
          <a:bodyPr wrap="square" rtlCol="0">
            <a:spAutoFit/>
          </a:bodyPr>
          <a:lstStyle/>
          <a:p>
            <a:pPr algn="ctr" rtl="1"/>
            <a:r>
              <a:rPr lang="fa-IR" sz="2400" dirty="0" smtClean="0">
                <a:cs typeface="B Homa" pitchFamily="2" charset="-78"/>
              </a:rPr>
              <a:t>شکل</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914400" y="6290846"/>
            <a:ext cx="662362"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متغیرها</a:t>
            </a:r>
            <a:endParaRPr lang="en-US" sz="1600" dirty="0">
              <a:latin typeface="Segoe UI" pitchFamily="34" charset="0"/>
              <a:cs typeface="B Bardiya" pitchFamily="2" charset="-78"/>
            </a:endParaRPr>
          </a:p>
        </p:txBody>
      </p:sp>
      <p:sp>
        <p:nvSpPr>
          <p:cNvPr id="9" name="TextBox 8"/>
          <p:cNvSpPr txBox="1"/>
          <p:nvPr/>
        </p:nvSpPr>
        <p:spPr>
          <a:xfrm>
            <a:off x="1066800" y="1295400"/>
            <a:ext cx="7620000" cy="3046988"/>
          </a:xfrm>
          <a:prstGeom prst="rect">
            <a:avLst/>
          </a:prstGeom>
          <a:noFill/>
        </p:spPr>
        <p:txBody>
          <a:bodyPr wrap="square" rtlCol="0">
            <a:spAutoFit/>
          </a:bodyPr>
          <a:lstStyle/>
          <a:p>
            <a:pPr algn="r" rtl="1">
              <a:lnSpc>
                <a:spcPct val="200000"/>
              </a:lnSpc>
            </a:pPr>
            <a:r>
              <a:rPr lang="fa-IR" sz="1600" dirty="0" smtClean="0">
                <a:cs typeface="B Homa" pitchFamily="2" charset="-78"/>
              </a:rPr>
              <a:t>1.فاصله گذاری بین عناصر می تواند بخش جدایی ناپذیر طراحی باشد.</a:t>
            </a:r>
          </a:p>
          <a:p>
            <a:pPr algn="r" rtl="1">
              <a:lnSpc>
                <a:spcPct val="200000"/>
              </a:lnSpc>
            </a:pPr>
            <a:r>
              <a:rPr lang="fa-IR" sz="1600" dirty="0" smtClean="0">
                <a:cs typeface="B Homa" pitchFamily="2" charset="-78"/>
              </a:rPr>
              <a:t>2.فاصله ممکن است مساوی یا نامساوی ، منظم یا نامنظم باشد.</a:t>
            </a:r>
          </a:p>
          <a:p>
            <a:pPr algn="r" rtl="1">
              <a:lnSpc>
                <a:spcPct val="200000"/>
              </a:lnSpc>
            </a:pPr>
            <a:r>
              <a:rPr lang="fa-IR" sz="1600" dirty="0" smtClean="0">
                <a:cs typeface="B Homa" pitchFamily="2" charset="-78"/>
              </a:rPr>
              <a:t>3.فاصله ممکن است الگوهای رسمی یا غیر رسمی تولید کند.</a:t>
            </a:r>
          </a:p>
          <a:p>
            <a:pPr algn="r" rtl="1">
              <a:lnSpc>
                <a:spcPct val="200000"/>
              </a:lnSpc>
            </a:pPr>
            <a:r>
              <a:rPr lang="fa-IR" sz="1600" dirty="0" smtClean="0">
                <a:cs typeface="B Homa" pitchFamily="2" charset="-78"/>
              </a:rPr>
              <a:t>4.فاصله ، عنصری کارآمد در طراحی است.</a:t>
            </a:r>
          </a:p>
          <a:p>
            <a:pPr algn="r" rtl="1">
              <a:lnSpc>
                <a:spcPct val="200000"/>
              </a:lnSpc>
            </a:pPr>
            <a:r>
              <a:rPr lang="fa-IR" sz="1600" dirty="0" smtClean="0">
                <a:cs typeface="B Homa" pitchFamily="2" charset="-78"/>
              </a:rPr>
              <a:t>5.فواصل منظم را در نقشه ی بسیاری از شهرها و شهرک های دنیا را می توان دید.</a:t>
            </a:r>
          </a:p>
          <a:p>
            <a:pPr algn="r" rtl="1">
              <a:lnSpc>
                <a:spcPct val="200000"/>
              </a:lnSpc>
            </a:pPr>
            <a:r>
              <a:rPr lang="fa-IR" sz="1600" dirty="0" smtClean="0">
                <a:cs typeface="B Homa" pitchFamily="2" charset="-78"/>
              </a:rPr>
              <a:t>6.ساختمان ها اغلب براساس شبکه ای با فواصل منظم طراحی و ساخته می شوند.</a:t>
            </a:r>
          </a:p>
        </p:txBody>
      </p:sp>
      <p:cxnSp>
        <p:nvCxnSpPr>
          <p:cNvPr id="10" name="Straight Connector 9"/>
          <p:cNvCxnSpPr/>
          <p:nvPr/>
        </p:nvCxnSpPr>
        <p:spPr>
          <a:xfrm rot="10800000">
            <a:off x="1371600" y="1066800"/>
            <a:ext cx="5410200" cy="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010400" y="838200"/>
            <a:ext cx="1600200" cy="461665"/>
          </a:xfrm>
          <a:prstGeom prst="rect">
            <a:avLst/>
          </a:prstGeom>
          <a:noFill/>
          <a:ln w="28575">
            <a:solidFill>
              <a:schemeClr val="accent6">
                <a:lumMod val="50000"/>
              </a:schemeClr>
            </a:solidFill>
          </a:ln>
        </p:spPr>
        <p:txBody>
          <a:bodyPr wrap="square" rtlCol="0">
            <a:spAutoFit/>
          </a:bodyPr>
          <a:lstStyle/>
          <a:p>
            <a:pPr algn="r" rtl="1"/>
            <a:r>
              <a:rPr lang="fa-IR" sz="2400" dirty="0" smtClean="0">
                <a:cs typeface="B Homa" pitchFamily="2" charset="-78"/>
              </a:rPr>
              <a:t>فاصله و وقفه</a:t>
            </a:r>
            <a:endParaRPr lang="en-US" sz="2400" dirty="0" smtClean="0"/>
          </a:p>
        </p:txBody>
      </p:sp>
      <p:pic>
        <p:nvPicPr>
          <p:cNvPr id="3074" name="Picture 2" descr="C:\Users\user\Desktop\sssss\Picture 001.jpg"/>
          <p:cNvPicPr>
            <a:picLocks noChangeAspect="1" noChangeArrowheads="1"/>
          </p:cNvPicPr>
          <p:nvPr/>
        </p:nvPicPr>
        <p:blipFill>
          <a:blip r:embed="rId3" cstate="screen">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609600" y="4343400"/>
            <a:ext cx="3647203" cy="1828800"/>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914400" y="6290846"/>
            <a:ext cx="662362"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متغیرها</a:t>
            </a:r>
            <a:endParaRPr lang="en-US" sz="1600" dirty="0">
              <a:latin typeface="Segoe UI" pitchFamily="34" charset="0"/>
              <a:cs typeface="B Bardiya" pitchFamily="2" charset="-78"/>
            </a:endParaRPr>
          </a:p>
        </p:txBody>
      </p:sp>
      <p:sp>
        <p:nvSpPr>
          <p:cNvPr id="9" name="TextBox 8"/>
          <p:cNvSpPr txBox="1"/>
          <p:nvPr/>
        </p:nvSpPr>
        <p:spPr>
          <a:xfrm>
            <a:off x="685800" y="1143000"/>
            <a:ext cx="8001000" cy="4031873"/>
          </a:xfrm>
          <a:prstGeom prst="rect">
            <a:avLst/>
          </a:prstGeom>
          <a:noFill/>
        </p:spPr>
        <p:txBody>
          <a:bodyPr wrap="square" rtlCol="0">
            <a:spAutoFit/>
          </a:bodyPr>
          <a:lstStyle/>
          <a:p>
            <a:pPr algn="r" rtl="1">
              <a:lnSpc>
                <a:spcPct val="200000"/>
              </a:lnSpc>
            </a:pPr>
            <a:r>
              <a:rPr lang="fa-IR" sz="1600" dirty="0" smtClean="0">
                <a:cs typeface="B Homa" pitchFamily="2" charset="-78"/>
              </a:rPr>
              <a:t>1.بافت به فاصله مربوط می شود</a:t>
            </a:r>
          </a:p>
          <a:p>
            <a:pPr algn="r" rtl="1">
              <a:lnSpc>
                <a:spcPct val="200000"/>
              </a:lnSpc>
            </a:pPr>
            <a:r>
              <a:rPr lang="fa-IR" sz="1600" dirty="0" smtClean="0">
                <a:cs typeface="B Homa" pitchFamily="2" charset="-78"/>
              </a:rPr>
              <a:t>2.بافت به اندازه ی عناصر و فاصله ی بین آن ها مربوط می شود.</a:t>
            </a:r>
          </a:p>
          <a:p>
            <a:pPr algn="r" rtl="1">
              <a:lnSpc>
                <a:spcPct val="200000"/>
              </a:lnSpc>
            </a:pPr>
            <a:r>
              <a:rPr lang="fa-IR" sz="1600" dirty="0" smtClean="0">
                <a:cs typeface="B Homa" pitchFamily="2" charset="-78"/>
              </a:rPr>
              <a:t>3.بافت از نرم تا زیر متغیر است.</a:t>
            </a:r>
          </a:p>
          <a:p>
            <a:pPr algn="r" rtl="1">
              <a:lnSpc>
                <a:spcPct val="200000"/>
              </a:lnSpc>
            </a:pPr>
            <a:r>
              <a:rPr lang="fa-IR" sz="1600" dirty="0" smtClean="0">
                <a:cs typeface="B Homa" pitchFamily="2" charset="-78"/>
              </a:rPr>
              <a:t>4.بافت وقتی از فاصله های متفاوت دیده می شود متغیر است و این امکان را ایجاد می کند که چندین بافت به طور 5.هم زمان با یکدیگر همزیستی داشته باشند.</a:t>
            </a:r>
          </a:p>
          <a:p>
            <a:pPr algn="r" rtl="1">
              <a:lnSpc>
                <a:spcPct val="200000"/>
              </a:lnSpc>
            </a:pPr>
            <a:r>
              <a:rPr lang="fa-IR" sz="1600" dirty="0" smtClean="0">
                <a:cs typeface="B Homa" pitchFamily="2" charset="-78"/>
              </a:rPr>
              <a:t>6.گیاهان بافت های متفاوتی دارند ، چه در عناصر تشکیل دهنده و چه در ظاهر کلی شان.</a:t>
            </a:r>
          </a:p>
          <a:p>
            <a:pPr algn="r" rtl="1">
              <a:lnSpc>
                <a:spcPct val="200000"/>
              </a:lnSpc>
            </a:pPr>
            <a:r>
              <a:rPr lang="fa-IR" sz="1600" dirty="0" smtClean="0">
                <a:cs typeface="B Homa" pitchFamily="2" charset="-78"/>
              </a:rPr>
              <a:t>7.الگوهای کاربری زمین گستره ای از بافت یا دانه بندی را نشان می دهند.</a:t>
            </a:r>
          </a:p>
          <a:p>
            <a:pPr algn="r" rtl="1">
              <a:lnSpc>
                <a:spcPct val="200000"/>
              </a:lnSpc>
            </a:pPr>
            <a:r>
              <a:rPr lang="fa-IR" sz="1600" dirty="0" smtClean="0">
                <a:cs typeface="B Homa" pitchFamily="2" charset="-78"/>
              </a:rPr>
              <a:t>8.نواحی ساخته شده نیز ممکن است از فاصله ی مشخصی به صورت یک بافت دیده شوند.</a:t>
            </a:r>
          </a:p>
        </p:txBody>
      </p:sp>
      <p:cxnSp>
        <p:nvCxnSpPr>
          <p:cNvPr id="11" name="Straight Connector 10"/>
          <p:cNvCxnSpPr/>
          <p:nvPr/>
        </p:nvCxnSpPr>
        <p:spPr>
          <a:xfrm rot="10800000">
            <a:off x="1371600" y="1066800"/>
            <a:ext cx="6096000" cy="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620000" y="838200"/>
            <a:ext cx="990600" cy="461665"/>
          </a:xfrm>
          <a:prstGeom prst="rect">
            <a:avLst/>
          </a:prstGeom>
          <a:noFill/>
          <a:ln w="28575">
            <a:solidFill>
              <a:schemeClr val="accent6">
                <a:lumMod val="50000"/>
              </a:schemeClr>
            </a:solidFill>
          </a:ln>
        </p:spPr>
        <p:txBody>
          <a:bodyPr wrap="square" rtlCol="0">
            <a:spAutoFit/>
          </a:bodyPr>
          <a:lstStyle/>
          <a:p>
            <a:pPr algn="r" rtl="1"/>
            <a:r>
              <a:rPr lang="fa-IR" sz="2400" dirty="0" smtClean="0">
                <a:cs typeface="B Homa" pitchFamily="2" charset="-78"/>
              </a:rPr>
              <a:t>بافت</a:t>
            </a:r>
            <a:endParaRPr lang="en-US" sz="2400" dirty="0" smtClean="0"/>
          </a:p>
        </p:txBody>
      </p:sp>
      <p:pic>
        <p:nvPicPr>
          <p:cNvPr id="5122" name="Picture 2" descr="D:\urban-design\uni-isfahan\term2\ravesh2\scan\scan\Picture 014.jpg"/>
          <p:cNvPicPr>
            <a:picLocks noChangeAspect="1" noChangeArrowheads="1"/>
          </p:cNvPicPr>
          <p:nvPr/>
        </p:nvPicPr>
        <p:blipFill>
          <a:blip r:embed="rId2" cstate="screen">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228600" y="5105400"/>
            <a:ext cx="3276600" cy="1143000"/>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pic>
        <p:nvPicPr>
          <p:cNvPr id="8" name="Picture 2" descr="D:\urban-design\uni-isfahan\term2\ravesh2\scan\scan\Picture 014.jpg"/>
          <p:cNvPicPr>
            <a:picLocks noChangeAspect="1" noChangeArrowheads="1"/>
          </p:cNvPicPr>
          <p:nvPr/>
        </p:nvPicPr>
        <p:blipFill>
          <a:blip r:embed="rId3" cstate="screen">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3810000" y="5105400"/>
            <a:ext cx="3276600" cy="1166803"/>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
        <p:nvSpPr>
          <p:cNvPr id="10" name="TextBox 9"/>
          <p:cNvSpPr txBox="1"/>
          <p:nvPr/>
        </p:nvSpPr>
        <p:spPr>
          <a:xfrm>
            <a:off x="7239000" y="5181600"/>
            <a:ext cx="1676400" cy="954107"/>
          </a:xfrm>
          <a:prstGeom prst="rect">
            <a:avLst/>
          </a:prstGeom>
          <a:noFill/>
        </p:spPr>
        <p:txBody>
          <a:bodyPr wrap="square" rtlCol="0">
            <a:spAutoFit/>
          </a:bodyPr>
          <a:lstStyle/>
          <a:p>
            <a:pPr algn="r" rtl="1"/>
            <a:r>
              <a:rPr lang="fa-IR" sz="1400" dirty="0" smtClean="0">
                <a:cs typeface="B Homa" pitchFamily="2" charset="-78"/>
              </a:rPr>
              <a:t>اندازه عناصر با فواصل بین آنها افزایش می یابد بافت از نرم به زبر تغییر می کند.</a:t>
            </a:r>
            <a:endParaRPr lang="en-US" sz="1400" dirty="0">
              <a:cs typeface="B Homa" pitchFamily="2" charset="-78"/>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914400" y="6290846"/>
            <a:ext cx="662362"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متغیرها</a:t>
            </a:r>
            <a:endParaRPr lang="en-US" sz="1600" dirty="0">
              <a:latin typeface="Segoe UI" pitchFamily="34" charset="0"/>
              <a:cs typeface="B Bardiya" pitchFamily="2" charset="-78"/>
            </a:endParaRPr>
          </a:p>
        </p:txBody>
      </p:sp>
      <p:sp>
        <p:nvSpPr>
          <p:cNvPr id="10" name="TextBox 9"/>
          <p:cNvSpPr txBox="1"/>
          <p:nvPr/>
        </p:nvSpPr>
        <p:spPr>
          <a:xfrm>
            <a:off x="1219200" y="1494472"/>
            <a:ext cx="7467600" cy="2062103"/>
          </a:xfrm>
          <a:prstGeom prst="rect">
            <a:avLst/>
          </a:prstGeom>
          <a:noFill/>
        </p:spPr>
        <p:txBody>
          <a:bodyPr wrap="square" rtlCol="0">
            <a:spAutoFit/>
          </a:bodyPr>
          <a:lstStyle/>
          <a:p>
            <a:pPr algn="r" rtl="1">
              <a:lnSpc>
                <a:spcPct val="200000"/>
              </a:lnSpc>
            </a:pPr>
            <a:r>
              <a:rPr lang="fa-IR" sz="1600" dirty="0" smtClean="0">
                <a:cs typeface="B Homa" pitchFamily="2" charset="-78"/>
              </a:rPr>
              <a:t>1.تراکم با فاصله و بافت مرتبط است.</a:t>
            </a:r>
          </a:p>
          <a:p>
            <a:pPr algn="r" rtl="1">
              <a:lnSpc>
                <a:spcPct val="200000"/>
              </a:lnSpc>
            </a:pPr>
            <a:r>
              <a:rPr lang="fa-IR" sz="1600" dirty="0" smtClean="0">
                <a:cs typeface="B Homa" pitchFamily="2" charset="-78"/>
              </a:rPr>
              <a:t>2.درجه بندی تراکم را می توان در نواحی انتقالی بین کاربری ها و انواع کاشت گیاهی دبد.</a:t>
            </a:r>
          </a:p>
          <a:p>
            <a:pPr algn="r" rtl="1">
              <a:lnSpc>
                <a:spcPct val="200000"/>
              </a:lnSpc>
            </a:pPr>
            <a:r>
              <a:rPr lang="fa-IR" sz="1600" dirty="0" smtClean="0">
                <a:cs typeface="B Homa" pitchFamily="2" charset="-78"/>
              </a:rPr>
              <a:t>3.مناظر شهری ، الگوهای تراکم مرتبط با عملکرد را به نمایش می گذارند.</a:t>
            </a:r>
          </a:p>
          <a:p>
            <a:pPr algn="r" rtl="1">
              <a:lnSpc>
                <a:spcPct val="200000"/>
              </a:lnSpc>
            </a:pPr>
            <a:endParaRPr lang="en-US" sz="1600" dirty="0">
              <a:cs typeface="B Homa" pitchFamily="2" charset="-78"/>
            </a:endParaRPr>
          </a:p>
        </p:txBody>
      </p:sp>
      <p:cxnSp>
        <p:nvCxnSpPr>
          <p:cNvPr id="9" name="Straight Connector 8"/>
          <p:cNvCxnSpPr/>
          <p:nvPr/>
        </p:nvCxnSpPr>
        <p:spPr>
          <a:xfrm rot="10800000">
            <a:off x="1371600" y="1066800"/>
            <a:ext cx="5943600" cy="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543800" y="838200"/>
            <a:ext cx="1066800" cy="461665"/>
          </a:xfrm>
          <a:prstGeom prst="rect">
            <a:avLst/>
          </a:prstGeom>
          <a:noFill/>
          <a:ln w="28575">
            <a:solidFill>
              <a:schemeClr val="accent6">
                <a:lumMod val="50000"/>
              </a:schemeClr>
            </a:solidFill>
          </a:ln>
        </p:spPr>
        <p:txBody>
          <a:bodyPr wrap="square" rtlCol="0">
            <a:spAutoFit/>
          </a:bodyPr>
          <a:lstStyle/>
          <a:p>
            <a:pPr algn="r" rtl="1"/>
            <a:r>
              <a:rPr lang="fa-IR" sz="2400" dirty="0" smtClean="0">
                <a:cs typeface="B Homa" pitchFamily="2" charset="-78"/>
              </a:rPr>
              <a:t>تراکم</a:t>
            </a:r>
            <a:endParaRPr lang="en-US" sz="2400" dirty="0" smtClean="0"/>
          </a:p>
        </p:txBody>
      </p:sp>
      <p:pic>
        <p:nvPicPr>
          <p:cNvPr id="4098" name="Picture 2" descr="D:\urban-design\uni-isfahan\term2\ravesh2\scan\scan\1.jpg"/>
          <p:cNvPicPr>
            <a:picLocks noChangeAspect="1" noChangeArrowheads="1"/>
          </p:cNvPicPr>
          <p:nvPr/>
        </p:nvPicPr>
        <p:blipFill>
          <a:blip r:embed="rId2" cstate="screen">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914400" y="3352800"/>
            <a:ext cx="3429000" cy="2393115"/>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
        <p:nvSpPr>
          <p:cNvPr id="8" name="TextBox 7"/>
          <p:cNvSpPr txBox="1"/>
          <p:nvPr/>
        </p:nvSpPr>
        <p:spPr>
          <a:xfrm>
            <a:off x="4953000" y="3505200"/>
            <a:ext cx="3657600" cy="2031325"/>
          </a:xfrm>
          <a:prstGeom prst="rect">
            <a:avLst/>
          </a:prstGeom>
          <a:noFill/>
        </p:spPr>
        <p:txBody>
          <a:bodyPr wrap="square" rtlCol="0">
            <a:spAutoFit/>
          </a:bodyPr>
          <a:lstStyle/>
          <a:p>
            <a:pPr algn="r" rtl="1"/>
            <a:r>
              <a:rPr lang="fa-IR" sz="1400" dirty="0" smtClean="0">
                <a:cs typeface="B Homa" pitchFamily="2" charset="-78"/>
              </a:rPr>
              <a:t>الگنوهای تراکم</a:t>
            </a:r>
          </a:p>
          <a:p>
            <a:pPr marL="342900" indent="-342900" algn="r" rtl="1">
              <a:buAutoNum type="alphaLcPeriod"/>
            </a:pPr>
            <a:r>
              <a:rPr lang="fa-IR" sz="1400" dirty="0" smtClean="0">
                <a:cs typeface="B Homa" pitchFamily="2" charset="-78"/>
              </a:rPr>
              <a:t>با کاهش فواصل بین خطوط تراکم به سمت مرکز شکل بیشتر می شود.</a:t>
            </a:r>
          </a:p>
          <a:p>
            <a:pPr marL="342900" indent="-342900" algn="r" rtl="1">
              <a:buAutoNum type="alphaLcPeriod"/>
            </a:pPr>
            <a:r>
              <a:rPr lang="fa-IR" sz="1400" dirty="0" smtClean="0">
                <a:cs typeface="B Homa" pitchFamily="2" charset="-78"/>
              </a:rPr>
              <a:t>در این الگو با کم شدن فواصل تراکم در بخش میانی بیشتر می شود</a:t>
            </a:r>
          </a:p>
          <a:p>
            <a:pPr marL="342900" indent="-342900" algn="r" rtl="1">
              <a:buAutoNum type="alphaLcPeriod"/>
            </a:pPr>
            <a:r>
              <a:rPr lang="fa-IR" sz="1400" dirty="0" smtClean="0">
                <a:cs typeface="B Homa" pitchFamily="2" charset="-78"/>
              </a:rPr>
              <a:t>تراکم به سمت لبه ها بیشتر است </a:t>
            </a:r>
          </a:p>
          <a:p>
            <a:pPr marL="342900" indent="-342900" algn="r" rtl="1">
              <a:buAutoNum type="alphaLcPeriod"/>
            </a:pPr>
            <a:r>
              <a:rPr lang="fa-IR" sz="1400" dirty="0" smtClean="0">
                <a:cs typeface="B Homa" pitchFamily="2" charset="-78"/>
              </a:rPr>
              <a:t>تراکم می تواند بانظم کاهش یابد</a:t>
            </a:r>
          </a:p>
          <a:p>
            <a:pPr marL="342900" indent="-342900" algn="r" rtl="1">
              <a:buAutoNum type="alphaLcPeriod"/>
            </a:pPr>
            <a:r>
              <a:rPr lang="fa-IR" sz="1400" dirty="0" smtClean="0">
                <a:cs typeface="B Homa" pitchFamily="2" charset="-78"/>
              </a:rPr>
              <a:t>تراکم می تواند به صورت نامنظم کم شود</a:t>
            </a:r>
          </a:p>
          <a:p>
            <a:pPr marL="342900" indent="-342900" algn="r" rtl="1">
              <a:buAutoNum type="alphaLcPeriod"/>
            </a:pPr>
            <a:endParaRPr lang="en-US" sz="1400" dirty="0">
              <a:cs typeface="B Homa" pitchFamily="2" charset="-78"/>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914400" y="6290846"/>
            <a:ext cx="662362"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متغیرها</a:t>
            </a:r>
            <a:endParaRPr lang="en-US" sz="1600" dirty="0">
              <a:latin typeface="Segoe UI" pitchFamily="34" charset="0"/>
              <a:cs typeface="B Bardiya" pitchFamily="2" charset="-78"/>
            </a:endParaRPr>
          </a:p>
        </p:txBody>
      </p:sp>
      <p:sp>
        <p:nvSpPr>
          <p:cNvPr id="9" name="TextBox 8"/>
          <p:cNvSpPr txBox="1"/>
          <p:nvPr/>
        </p:nvSpPr>
        <p:spPr>
          <a:xfrm>
            <a:off x="762000" y="1524000"/>
            <a:ext cx="8001000" cy="4524315"/>
          </a:xfrm>
          <a:prstGeom prst="rect">
            <a:avLst/>
          </a:prstGeom>
          <a:noFill/>
        </p:spPr>
        <p:txBody>
          <a:bodyPr wrap="square" rtlCol="0">
            <a:spAutoFit/>
          </a:bodyPr>
          <a:lstStyle/>
          <a:p>
            <a:pPr algn="r" rtl="1">
              <a:lnSpc>
                <a:spcPct val="200000"/>
              </a:lnSpc>
            </a:pPr>
            <a:r>
              <a:rPr lang="fa-IR" sz="1600" dirty="0" smtClean="0">
                <a:cs typeface="B Homa" pitchFamily="2" charset="-78"/>
              </a:rPr>
              <a:t>1.چندین روش برای سازماندهی و توضیح رنگ ها وجود دارد.</a:t>
            </a:r>
          </a:p>
          <a:p>
            <a:pPr algn="r" rtl="1">
              <a:lnSpc>
                <a:spcPct val="200000"/>
              </a:lnSpc>
            </a:pPr>
            <a:r>
              <a:rPr lang="fa-IR" sz="1600" dirty="0" smtClean="0">
                <a:cs typeface="B Homa" pitchFamily="2" charset="-78"/>
              </a:rPr>
              <a:t>2.چرخه ی رنگ ، وسیله ی مناسبی برای نمایش روابط بین رنگ های مختلف است.</a:t>
            </a:r>
          </a:p>
          <a:p>
            <a:pPr algn="r" rtl="1">
              <a:lnSpc>
                <a:spcPct val="200000"/>
              </a:lnSpc>
            </a:pPr>
            <a:r>
              <a:rPr lang="fa-IR" sz="1600" dirty="0" smtClean="0">
                <a:cs typeface="B Homa" pitchFamily="2" charset="-78"/>
              </a:rPr>
              <a:t>3.رنگ ها از راه درخشش، رقیق بودن یا غلظتشان قابل توصیف ترند.سیستم مانسل مثالی متداول است.</a:t>
            </a:r>
          </a:p>
          <a:p>
            <a:pPr algn="r" rtl="1">
              <a:lnSpc>
                <a:spcPct val="200000"/>
              </a:lnSpc>
            </a:pPr>
            <a:r>
              <a:rPr lang="fa-IR" sz="1600" dirty="0" smtClean="0">
                <a:cs typeface="B Homa" pitchFamily="2" charset="-78"/>
              </a:rPr>
              <a:t>4.رنگ های مشخص می توانند به عنوان گرم یا سرد توصیف می شوند.رنگ های برجسته یا رنگ های دور شونده، آبی شدن همواره با فاصله مرتبط است.</a:t>
            </a:r>
          </a:p>
          <a:p>
            <a:pPr algn="r" rtl="1">
              <a:lnSpc>
                <a:spcPct val="200000"/>
              </a:lnSpc>
            </a:pPr>
            <a:r>
              <a:rPr lang="fa-IR" sz="1600" dirty="0" smtClean="0">
                <a:cs typeface="B Homa" pitchFamily="2" charset="-78"/>
              </a:rPr>
              <a:t>5.رنگ های تیره فضای کمتری اشغال می کنند و سنگین تر از رنگ های روشن هستند.</a:t>
            </a:r>
          </a:p>
          <a:p>
            <a:pPr algn="r" rtl="1">
              <a:lnSpc>
                <a:spcPct val="200000"/>
              </a:lnSpc>
            </a:pPr>
            <a:r>
              <a:rPr lang="fa-IR" sz="1600" dirty="0" smtClean="0">
                <a:cs typeface="B Homa" pitchFamily="2" charset="-78"/>
              </a:rPr>
              <a:t>6.مناظر با گستره ی محدود و مشخصی از رنگ ها مرتبط اند که به ما کمک می کنند به مناظر هویت بومی دهیم.</a:t>
            </a:r>
          </a:p>
          <a:p>
            <a:pPr algn="r" rtl="1">
              <a:lnSpc>
                <a:spcPct val="200000"/>
              </a:lnSpc>
            </a:pPr>
            <a:r>
              <a:rPr lang="fa-IR" sz="1600" dirty="0" smtClean="0">
                <a:cs typeface="B Homa" pitchFamily="2" charset="-78"/>
              </a:rPr>
              <a:t>7.رنگ های موجود در منظر می تواند به عنوان یک صفحه ی رنگ برای ساختارهای انسان ساخت به کار رود.</a:t>
            </a:r>
          </a:p>
          <a:p>
            <a:pPr algn="r" rtl="1">
              <a:lnSpc>
                <a:spcPct val="200000"/>
              </a:lnSpc>
            </a:pPr>
            <a:r>
              <a:rPr lang="fa-IR" sz="1600" dirty="0" smtClean="0">
                <a:cs typeface="B Homa" pitchFamily="2" charset="-78"/>
              </a:rPr>
              <a:t>8.سازه های بزرگ می توانند از طریق رنگ های هماهنگ با آبی آسمانی از زمین جدا شوند. .</a:t>
            </a:r>
          </a:p>
        </p:txBody>
      </p:sp>
      <p:cxnSp>
        <p:nvCxnSpPr>
          <p:cNvPr id="10" name="Straight Connector 9"/>
          <p:cNvCxnSpPr/>
          <p:nvPr/>
        </p:nvCxnSpPr>
        <p:spPr>
          <a:xfrm rot="10800000">
            <a:off x="1371600" y="1066800"/>
            <a:ext cx="6096000" cy="1588"/>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543800" y="838200"/>
            <a:ext cx="1066800" cy="461665"/>
          </a:xfrm>
          <a:prstGeom prst="rect">
            <a:avLst/>
          </a:prstGeom>
          <a:noFill/>
          <a:ln w="28575">
            <a:solidFill>
              <a:schemeClr val="accent6">
                <a:lumMod val="50000"/>
              </a:schemeClr>
            </a:solidFill>
          </a:ln>
        </p:spPr>
        <p:txBody>
          <a:bodyPr wrap="square" rtlCol="0">
            <a:spAutoFit/>
          </a:bodyPr>
          <a:lstStyle/>
          <a:p>
            <a:pPr algn="ctr" rtl="1"/>
            <a:r>
              <a:rPr lang="fa-IR" sz="2400" dirty="0" smtClean="0">
                <a:cs typeface="B Homa" pitchFamily="2" charset="-78"/>
              </a:rPr>
              <a:t>رنگ</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914400" y="6290846"/>
            <a:ext cx="662362"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متغیرها</a:t>
            </a:r>
            <a:endParaRPr lang="en-US" sz="1600" dirty="0">
              <a:latin typeface="Segoe UI" pitchFamily="34" charset="0"/>
              <a:cs typeface="B Bardiya" pitchFamily="2" charset="-78"/>
            </a:endParaRPr>
          </a:p>
        </p:txBody>
      </p:sp>
      <p:sp>
        <p:nvSpPr>
          <p:cNvPr id="9" name="TextBox 8"/>
          <p:cNvSpPr txBox="1"/>
          <p:nvPr/>
        </p:nvSpPr>
        <p:spPr>
          <a:xfrm>
            <a:off x="838200" y="1473875"/>
            <a:ext cx="7924800" cy="3539430"/>
          </a:xfrm>
          <a:prstGeom prst="rect">
            <a:avLst/>
          </a:prstGeom>
          <a:noFill/>
        </p:spPr>
        <p:txBody>
          <a:bodyPr wrap="square" rtlCol="0">
            <a:spAutoFit/>
          </a:bodyPr>
          <a:lstStyle/>
          <a:p>
            <a:pPr algn="r" rtl="1">
              <a:lnSpc>
                <a:spcPct val="200000"/>
              </a:lnSpc>
            </a:pPr>
            <a:r>
              <a:rPr lang="fa-IR" sz="1600" dirty="0" smtClean="0">
                <a:cs typeface="B Homa" pitchFamily="2" charset="-78"/>
              </a:rPr>
              <a:t>1.همه ی مناظر و اشیا در طول زمان تغییر می کنند.</a:t>
            </a:r>
          </a:p>
          <a:p>
            <a:pPr algn="r" rtl="1">
              <a:lnSpc>
                <a:spcPct val="200000"/>
              </a:lnSpc>
            </a:pPr>
            <a:r>
              <a:rPr lang="fa-IR" sz="1600" dirty="0" smtClean="0">
                <a:cs typeface="B Homa" pitchFamily="2" charset="-78"/>
              </a:rPr>
              <a:t>2.زمان در ارتباط با چرخه های طبیعی ، منظومه ی هستی و دوره ی زندگی ما مشخص می شود.</a:t>
            </a:r>
          </a:p>
          <a:p>
            <a:pPr algn="r" rtl="1">
              <a:lnSpc>
                <a:spcPct val="200000"/>
              </a:lnSpc>
            </a:pPr>
            <a:r>
              <a:rPr lang="fa-IR" sz="1600" dirty="0" smtClean="0">
                <a:cs typeface="B Homa" pitchFamily="2" charset="-78"/>
              </a:rPr>
              <a:t>3.زمان می تواند به صورت چرخه ای یا پیش رونده ثبت شود.</a:t>
            </a:r>
          </a:p>
          <a:p>
            <a:pPr algn="r" rtl="1">
              <a:lnSpc>
                <a:spcPct val="200000"/>
              </a:lnSpc>
            </a:pPr>
            <a:r>
              <a:rPr lang="fa-IR" sz="1600" dirty="0" smtClean="0">
                <a:cs typeface="B Homa" pitchFamily="2" charset="-78"/>
              </a:rPr>
              <a:t>4.تغییرات در فواصل زمانی متفاوتی اتفاق می افتند.</a:t>
            </a:r>
          </a:p>
          <a:p>
            <a:pPr algn="r" rtl="1">
              <a:lnSpc>
                <a:spcPct val="200000"/>
              </a:lnSpc>
            </a:pPr>
            <a:r>
              <a:rPr lang="fa-IR" sz="1600" dirty="0" smtClean="0">
                <a:cs typeface="B Homa" pitchFamily="2" charset="-78"/>
              </a:rPr>
              <a:t>5.فصول یکی از مهم ترین روش های تقسیم زمان است.</a:t>
            </a:r>
          </a:p>
          <a:p>
            <a:pPr algn="r" rtl="1">
              <a:lnSpc>
                <a:spcPct val="200000"/>
              </a:lnSpc>
            </a:pPr>
            <a:r>
              <a:rPr lang="fa-IR" sz="1600" dirty="0" smtClean="0">
                <a:cs typeface="B Homa" pitchFamily="2" charset="-78"/>
              </a:rPr>
              <a:t>6.طول عمر انسان ، حیوانات و گیاهان از دیگر شکل های ثبت زمان است.</a:t>
            </a:r>
          </a:p>
          <a:p>
            <a:pPr algn="r" rtl="1">
              <a:lnSpc>
                <a:spcPct val="200000"/>
              </a:lnSpc>
            </a:pPr>
            <a:r>
              <a:rPr lang="fa-IR" sz="1600" dirty="0" smtClean="0">
                <a:cs typeface="B Homa" pitchFamily="2" charset="-78"/>
              </a:rPr>
              <a:t>7.زمان همچنین در حرکت و موقعیت یک ناظر متحرک دخیل است. </a:t>
            </a:r>
            <a:endParaRPr lang="en-US" sz="1600" dirty="0">
              <a:cs typeface="B Homa" pitchFamily="2" charset="-78"/>
            </a:endParaRPr>
          </a:p>
        </p:txBody>
      </p:sp>
      <p:cxnSp>
        <p:nvCxnSpPr>
          <p:cNvPr id="10" name="Straight Connector 9"/>
          <p:cNvCxnSpPr/>
          <p:nvPr/>
        </p:nvCxnSpPr>
        <p:spPr>
          <a:xfrm rot="10800000">
            <a:off x="1371600" y="1066800"/>
            <a:ext cx="6096000" cy="1588"/>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543800" y="838200"/>
            <a:ext cx="1066800" cy="461665"/>
          </a:xfrm>
          <a:prstGeom prst="rect">
            <a:avLst/>
          </a:prstGeom>
          <a:noFill/>
          <a:ln w="28575">
            <a:solidFill>
              <a:schemeClr val="accent6">
                <a:lumMod val="50000"/>
              </a:schemeClr>
            </a:solidFill>
          </a:ln>
        </p:spPr>
        <p:txBody>
          <a:bodyPr wrap="square" rtlCol="0">
            <a:spAutoFit/>
          </a:bodyPr>
          <a:lstStyle/>
          <a:p>
            <a:pPr algn="ctr" rtl="1"/>
            <a:r>
              <a:rPr lang="fa-IR" sz="2400" dirty="0" smtClean="0">
                <a:cs typeface="B Homa" pitchFamily="2" charset="-78"/>
              </a:rPr>
              <a:t>زمان</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914400" y="6290846"/>
            <a:ext cx="662362"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متغیرها</a:t>
            </a:r>
            <a:endParaRPr lang="en-US" sz="1600" dirty="0">
              <a:latin typeface="Segoe UI" pitchFamily="34" charset="0"/>
              <a:cs typeface="B Bardiya" pitchFamily="2" charset="-78"/>
            </a:endParaRPr>
          </a:p>
        </p:txBody>
      </p:sp>
      <p:sp>
        <p:nvSpPr>
          <p:cNvPr id="9" name="TextBox 8"/>
          <p:cNvSpPr txBox="1"/>
          <p:nvPr/>
        </p:nvSpPr>
        <p:spPr>
          <a:xfrm>
            <a:off x="990600" y="1295400"/>
            <a:ext cx="7696200" cy="4524315"/>
          </a:xfrm>
          <a:prstGeom prst="rect">
            <a:avLst/>
          </a:prstGeom>
          <a:noFill/>
        </p:spPr>
        <p:txBody>
          <a:bodyPr wrap="square" rtlCol="0">
            <a:spAutoFit/>
          </a:bodyPr>
          <a:lstStyle/>
          <a:p>
            <a:pPr algn="r" rtl="1">
              <a:lnSpc>
                <a:spcPct val="200000"/>
              </a:lnSpc>
            </a:pPr>
            <a:r>
              <a:rPr lang="fa-IR" sz="1600" dirty="0" smtClean="0">
                <a:cs typeface="B Homa" pitchFamily="2" charset="-78"/>
              </a:rPr>
              <a:t>1.ما برای درک محیط به نور نیاز داریم .</a:t>
            </a:r>
          </a:p>
          <a:p>
            <a:pPr algn="r" rtl="1">
              <a:lnSpc>
                <a:spcPct val="200000"/>
              </a:lnSpc>
            </a:pPr>
            <a:r>
              <a:rPr lang="fa-IR" sz="1600" dirty="0" smtClean="0">
                <a:cs typeface="B Homa" pitchFamily="2" charset="-78"/>
              </a:rPr>
              <a:t>2.منبع نور می تواند مصنوعی یا طبیعی باشد.</a:t>
            </a:r>
          </a:p>
          <a:p>
            <a:pPr algn="r" rtl="1">
              <a:lnSpc>
                <a:spcPct val="200000"/>
              </a:lnSpc>
            </a:pPr>
            <a:r>
              <a:rPr lang="fa-IR" sz="1600" dirty="0" smtClean="0">
                <a:cs typeface="B Homa" pitchFamily="2" charset="-78"/>
              </a:rPr>
              <a:t>3.مقدار نور ، جهت و کیفیت نور اهمیت دارد.</a:t>
            </a:r>
          </a:p>
          <a:p>
            <a:pPr algn="r" rtl="1">
              <a:lnSpc>
                <a:spcPct val="200000"/>
              </a:lnSpc>
            </a:pPr>
            <a:r>
              <a:rPr lang="fa-IR" sz="1600" dirty="0" smtClean="0">
                <a:cs typeface="B Homa" pitchFamily="2" charset="-78"/>
              </a:rPr>
              <a:t>4.نور طبیعی دربرگیرنده ی همه ی طول موج های قابل رویت است.</a:t>
            </a:r>
          </a:p>
          <a:p>
            <a:pPr algn="r" rtl="1">
              <a:lnSpc>
                <a:spcPct val="200000"/>
              </a:lnSpc>
            </a:pPr>
            <a:r>
              <a:rPr lang="fa-IR" sz="1600" dirty="0" smtClean="0">
                <a:cs typeface="B Homa" pitchFamily="2" charset="-78"/>
              </a:rPr>
              <a:t>5.نور ممکن است مستقیم یا غیر مستقیم باشد.</a:t>
            </a:r>
          </a:p>
          <a:p>
            <a:pPr algn="r" rtl="1">
              <a:lnSpc>
                <a:spcPct val="200000"/>
              </a:lnSpc>
            </a:pPr>
            <a:r>
              <a:rPr lang="fa-IR" sz="1600" dirty="0" smtClean="0">
                <a:cs typeface="B Homa" pitchFamily="2" charset="-78"/>
              </a:rPr>
              <a:t>6.رنگ به نور وابسته است.</a:t>
            </a:r>
          </a:p>
          <a:p>
            <a:pPr algn="r" rtl="1">
              <a:lnSpc>
                <a:spcPct val="200000"/>
              </a:lnSpc>
            </a:pPr>
            <a:r>
              <a:rPr lang="fa-IR" sz="1600" dirty="0" smtClean="0">
                <a:cs typeface="B Homa" pitchFamily="2" charset="-78"/>
              </a:rPr>
              <a:t>7.کیفیت نور با قدرت نور و شفافیت اتمسفر ارتباط دارد و از متغیرهای مهم است.</a:t>
            </a:r>
          </a:p>
          <a:p>
            <a:pPr algn="r" rtl="1">
              <a:lnSpc>
                <a:spcPct val="200000"/>
              </a:lnSpc>
            </a:pPr>
            <a:r>
              <a:rPr lang="fa-IR" sz="1600" dirty="0" smtClean="0">
                <a:cs typeface="B Homa" pitchFamily="2" charset="-78"/>
              </a:rPr>
              <a:t>8.جهت نور متغیر دیگری است می تواند از پشت ، جنب ، روبه رو یا بالا باشد.</a:t>
            </a:r>
          </a:p>
          <a:p>
            <a:pPr algn="r" rtl="1">
              <a:lnSpc>
                <a:spcPct val="200000"/>
              </a:lnSpc>
            </a:pPr>
            <a:r>
              <a:rPr lang="fa-IR" sz="1600" dirty="0" smtClean="0">
                <a:cs typeface="B Homa" pitchFamily="2" charset="-78"/>
              </a:rPr>
              <a:t>9.نور مصنوعی قدرت کاملی برای کنترل تاثیرات مورد نظر فراهم می آورد.</a:t>
            </a:r>
          </a:p>
        </p:txBody>
      </p:sp>
      <p:cxnSp>
        <p:nvCxnSpPr>
          <p:cNvPr id="10" name="Straight Connector 9"/>
          <p:cNvCxnSpPr/>
          <p:nvPr/>
        </p:nvCxnSpPr>
        <p:spPr>
          <a:xfrm rot="10800000">
            <a:off x="1371600" y="1066800"/>
            <a:ext cx="6096000" cy="1588"/>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543800" y="838200"/>
            <a:ext cx="1066800" cy="461665"/>
          </a:xfrm>
          <a:prstGeom prst="rect">
            <a:avLst/>
          </a:prstGeom>
          <a:noFill/>
          <a:ln w="28575">
            <a:solidFill>
              <a:schemeClr val="accent6">
                <a:lumMod val="50000"/>
              </a:schemeClr>
            </a:solidFill>
          </a:ln>
        </p:spPr>
        <p:txBody>
          <a:bodyPr wrap="square" rtlCol="0">
            <a:spAutoFit/>
          </a:bodyPr>
          <a:lstStyle/>
          <a:p>
            <a:pPr algn="ctr" rtl="1"/>
            <a:r>
              <a:rPr lang="fa-IR" sz="2400" dirty="0" smtClean="0">
                <a:cs typeface="B Homa" pitchFamily="2" charset="-78"/>
              </a:rPr>
              <a:t>نور</a:t>
            </a:r>
          </a:p>
        </p:txBody>
      </p:sp>
      <p:sp>
        <p:nvSpPr>
          <p:cNvPr id="8" name="TextBox 7"/>
          <p:cNvSpPr txBox="1"/>
          <p:nvPr/>
        </p:nvSpPr>
        <p:spPr>
          <a:xfrm>
            <a:off x="152400" y="4648200"/>
            <a:ext cx="1676400" cy="954107"/>
          </a:xfrm>
          <a:prstGeom prst="rect">
            <a:avLst/>
          </a:prstGeom>
          <a:noFill/>
        </p:spPr>
        <p:txBody>
          <a:bodyPr wrap="square" rtlCol="0">
            <a:spAutoFit/>
          </a:bodyPr>
          <a:lstStyle/>
          <a:p>
            <a:pPr algn="r" rtl="1"/>
            <a:r>
              <a:rPr lang="fa-IR" sz="1400" dirty="0" smtClean="0">
                <a:cs typeface="B Homa" pitchFamily="2" charset="-78"/>
              </a:rPr>
              <a:t>چهت نور گیری :</a:t>
            </a:r>
          </a:p>
          <a:p>
            <a:pPr marL="342900" indent="-342900" algn="r" rtl="1">
              <a:buAutoNum type="alphaLcPeriod"/>
            </a:pPr>
            <a:r>
              <a:rPr lang="fa-IR" sz="1400" dirty="0" smtClean="0">
                <a:cs typeface="B Homa" pitchFamily="2" charset="-78"/>
              </a:rPr>
              <a:t>نور جانبی</a:t>
            </a:r>
          </a:p>
          <a:p>
            <a:pPr marL="342900" indent="-342900" algn="r" rtl="1">
              <a:buAutoNum type="alphaLcPeriod"/>
            </a:pPr>
            <a:r>
              <a:rPr lang="fa-IR" sz="1400" dirty="0" smtClean="0">
                <a:cs typeface="B Homa" pitchFamily="2" charset="-78"/>
              </a:rPr>
              <a:t>نور از پشت</a:t>
            </a:r>
          </a:p>
          <a:p>
            <a:pPr marL="342900" indent="-342900" algn="r" rtl="1">
              <a:buAutoNum type="alphaLcPeriod"/>
            </a:pPr>
            <a:r>
              <a:rPr lang="fa-IR" sz="1400" dirty="0" smtClean="0">
                <a:cs typeface="B Homa" pitchFamily="2" charset="-78"/>
              </a:rPr>
              <a:t>نور از جلو</a:t>
            </a:r>
          </a:p>
        </p:txBody>
      </p:sp>
      <p:pic>
        <p:nvPicPr>
          <p:cNvPr id="12" name="Picture 11" descr="Picture.jpg"/>
          <p:cNvPicPr>
            <a:picLocks noChangeAspect="1"/>
          </p:cNvPicPr>
          <p:nvPr/>
        </p:nvPicPr>
        <p:blipFill>
          <a:blip r:embed="rId2" cstate="screen">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a:xfrm rot="10800000">
            <a:off x="457200" y="1524000"/>
            <a:ext cx="1496384" cy="3124200"/>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10800000">
            <a:off x="990600" y="914400"/>
            <a:ext cx="6019800" cy="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914400" y="6290846"/>
            <a:ext cx="662362"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متغیرها</a:t>
            </a:r>
            <a:endParaRPr lang="en-US" sz="1600" dirty="0">
              <a:latin typeface="Segoe UI" pitchFamily="34" charset="0"/>
              <a:cs typeface="B Bardiya" pitchFamily="2" charset="-78"/>
            </a:endParaRPr>
          </a:p>
        </p:txBody>
      </p:sp>
      <p:sp>
        <p:nvSpPr>
          <p:cNvPr id="8" name="TextBox 7"/>
          <p:cNvSpPr txBox="1"/>
          <p:nvPr/>
        </p:nvSpPr>
        <p:spPr>
          <a:xfrm>
            <a:off x="7239000" y="685800"/>
            <a:ext cx="1295400" cy="400110"/>
          </a:xfrm>
          <a:prstGeom prst="rect">
            <a:avLst/>
          </a:prstGeom>
          <a:noFill/>
          <a:ln w="28575">
            <a:solidFill>
              <a:schemeClr val="accent1"/>
            </a:solidFill>
          </a:ln>
        </p:spPr>
        <p:txBody>
          <a:bodyPr wrap="square" rtlCol="0">
            <a:spAutoFit/>
          </a:bodyPr>
          <a:lstStyle/>
          <a:p>
            <a:pPr algn="r" rtl="1"/>
            <a:r>
              <a:rPr lang="fa-IR" sz="2000" dirty="0" smtClean="0">
                <a:cs typeface="B Homa" pitchFamily="2" charset="-78"/>
              </a:rPr>
              <a:t>نیروی بصری</a:t>
            </a:r>
          </a:p>
        </p:txBody>
      </p:sp>
      <p:sp>
        <p:nvSpPr>
          <p:cNvPr id="9" name="TextBox 8"/>
          <p:cNvSpPr txBox="1"/>
          <p:nvPr/>
        </p:nvSpPr>
        <p:spPr>
          <a:xfrm>
            <a:off x="1524000" y="990600"/>
            <a:ext cx="7010400" cy="3046988"/>
          </a:xfrm>
          <a:prstGeom prst="rect">
            <a:avLst/>
          </a:prstGeom>
          <a:noFill/>
        </p:spPr>
        <p:txBody>
          <a:bodyPr wrap="square" rtlCol="0">
            <a:spAutoFit/>
          </a:bodyPr>
          <a:lstStyle/>
          <a:p>
            <a:pPr algn="r" rtl="1">
              <a:lnSpc>
                <a:spcPct val="150000"/>
              </a:lnSpc>
            </a:pPr>
            <a:r>
              <a:rPr lang="fa-IR" sz="1600" dirty="0" smtClean="0">
                <a:cs typeface="B Homa" pitchFamily="2" charset="-78"/>
              </a:rPr>
              <a:t>1.احساس حرکت ممکن است در اشیا و تصاویر ثابت وجود داشته باشد.</a:t>
            </a:r>
          </a:p>
          <a:p>
            <a:pPr algn="r" rtl="1">
              <a:lnSpc>
                <a:spcPct val="150000"/>
              </a:lnSpc>
            </a:pPr>
            <a:r>
              <a:rPr lang="fa-IR" sz="1600" dirty="0" smtClean="0">
                <a:cs typeface="B Homa" pitchFamily="2" charset="-78"/>
              </a:rPr>
              <a:t>2.وضعیت عناصر و شکل های آن ممکن است خطای بصری حرکتی یا نیروی حرکتی ایجاد کند.</a:t>
            </a:r>
          </a:p>
          <a:p>
            <a:pPr algn="r" rtl="1">
              <a:lnSpc>
                <a:spcPct val="150000"/>
              </a:lnSpc>
            </a:pPr>
            <a:r>
              <a:rPr lang="fa-IR" sz="1600" dirty="0" smtClean="0">
                <a:cs typeface="B Homa" pitchFamily="2" charset="-78"/>
              </a:rPr>
              <a:t>3.عمل نیروی بصری ممکن است متضاد یا مکمل باشد.</a:t>
            </a:r>
          </a:p>
          <a:p>
            <a:pPr algn="r" rtl="1">
              <a:lnSpc>
                <a:spcPct val="150000"/>
              </a:lnSpc>
            </a:pPr>
            <a:r>
              <a:rPr lang="fa-IR" sz="1600" dirty="0" smtClean="0">
                <a:cs typeface="B Homa" pitchFamily="2" charset="-78"/>
              </a:rPr>
              <a:t>4.نیروهای بصری همیشه در شکل زمین وجود دارن.قله ها و رئوس به سمت پایین، دره ها و حفره ها و تپه ها به سمت بالا.</a:t>
            </a:r>
          </a:p>
          <a:p>
            <a:pPr algn="r" rtl="1">
              <a:lnSpc>
                <a:spcPct val="150000"/>
              </a:lnSpc>
            </a:pPr>
            <a:r>
              <a:rPr lang="fa-IR" sz="1600" dirty="0" smtClean="0">
                <a:cs typeface="B Homa" pitchFamily="2" charset="-78"/>
              </a:rPr>
              <a:t>5.اشکال و خطوط تحمیل شده بر منظر با نیروهای بصری موجود در شکل زمین مرتبط اند.</a:t>
            </a:r>
          </a:p>
          <a:p>
            <a:pPr algn="r" rtl="1">
              <a:lnSpc>
                <a:spcPct val="150000"/>
              </a:lnSpc>
            </a:pPr>
            <a:r>
              <a:rPr lang="fa-IR" sz="1600" dirty="0" smtClean="0">
                <a:cs typeface="B Homa" pitchFamily="2" charset="-78"/>
              </a:rPr>
              <a:t>6.اشکال سازگار با نبروهای بصری ، نتیجه ی وحدت یافته و حل شده های را تولید می کنند.</a:t>
            </a:r>
          </a:p>
          <a:p>
            <a:pPr algn="r" rtl="1">
              <a:lnSpc>
                <a:spcPct val="150000"/>
              </a:lnSpc>
            </a:pPr>
            <a:endParaRPr lang="en-US" sz="1600" dirty="0">
              <a:cs typeface="B Homa" pitchFamily="2" charset="-78"/>
            </a:endParaRPr>
          </a:p>
        </p:txBody>
      </p:sp>
      <p:pic>
        <p:nvPicPr>
          <p:cNvPr id="10" name="Picture 9" descr="Picture 111.jpg"/>
          <p:cNvPicPr>
            <a:picLocks noChangeAspect="1"/>
          </p:cNvPicPr>
          <p:nvPr/>
        </p:nvPicPr>
        <p:blipFill>
          <a:blip r:embed="rId2" cstate="screen">
            <a:clrChange>
              <a:clrFrom>
                <a:srgbClr val="FCFAFB"/>
              </a:clrFrom>
              <a:clrTo>
                <a:srgbClr val="FCFAFB">
                  <a:alpha val="0"/>
                </a:srgbClr>
              </a:clrTo>
            </a:clrChange>
            <a:extLst>
              <a:ext uri="{28A0092B-C50C-407E-A947-70E740481C1C}">
                <a14:useLocalDpi xmlns:a14="http://schemas.microsoft.com/office/drawing/2010/main"/>
              </a:ext>
            </a:extLst>
          </a:blip>
          <a:stretch>
            <a:fillRect/>
          </a:stretch>
        </p:blipFill>
        <p:spPr>
          <a:xfrm rot="-60000">
            <a:off x="3511296" y="3581400"/>
            <a:ext cx="3803904" cy="1426464"/>
          </a:xfrm>
          <a:prstGeom prst="rect">
            <a:avLst/>
          </a:prstGeom>
        </p:spPr>
      </p:pic>
      <p:pic>
        <p:nvPicPr>
          <p:cNvPr id="11" name="Picture 10" descr="Picture 110.jpg"/>
          <p:cNvPicPr>
            <a:picLocks noChangeAspect="1"/>
          </p:cNvPicPr>
          <p:nvPr/>
        </p:nvPicPr>
        <p:blipFill>
          <a:blip r:embed="rId3" cstate="screen">
            <a:clrChange>
              <a:clrFrom>
                <a:srgbClr val="FCFAFB"/>
              </a:clrFrom>
              <a:clrTo>
                <a:srgbClr val="FCFAFB">
                  <a:alpha val="0"/>
                </a:srgbClr>
              </a:clrTo>
            </a:clrChange>
            <a:extLst>
              <a:ext uri="{28A0092B-C50C-407E-A947-70E740481C1C}">
                <a14:useLocalDpi xmlns:a14="http://schemas.microsoft.com/office/drawing/2010/main"/>
              </a:ext>
            </a:extLst>
          </a:blip>
          <a:stretch>
            <a:fillRect/>
          </a:stretch>
        </p:blipFill>
        <p:spPr>
          <a:xfrm rot="-60000">
            <a:off x="24829" y="3454793"/>
            <a:ext cx="2980944" cy="2871216"/>
          </a:xfrm>
          <a:prstGeom prst="rect">
            <a:avLst/>
          </a:prstGeom>
        </p:spPr>
      </p:pic>
      <p:sp>
        <p:nvSpPr>
          <p:cNvPr id="12" name="TextBox 11"/>
          <p:cNvSpPr txBox="1"/>
          <p:nvPr/>
        </p:nvSpPr>
        <p:spPr>
          <a:xfrm>
            <a:off x="3352800" y="4826675"/>
            <a:ext cx="5029200" cy="2031325"/>
          </a:xfrm>
          <a:prstGeom prst="rect">
            <a:avLst/>
          </a:prstGeom>
          <a:noFill/>
        </p:spPr>
        <p:txBody>
          <a:bodyPr wrap="square" rtlCol="0">
            <a:spAutoFit/>
          </a:bodyPr>
          <a:lstStyle/>
          <a:p>
            <a:pPr algn="r" rtl="1">
              <a:lnSpc>
                <a:spcPct val="150000"/>
              </a:lnSpc>
            </a:pPr>
            <a:r>
              <a:rPr lang="fa-IR" sz="1400" dirty="0" smtClean="0">
                <a:cs typeface="B Homa" pitchFamily="2" charset="-78"/>
              </a:rPr>
              <a:t>طرز قرارگیری یک عنصر موجب ایجاد نیرویی در اتباط با اطرافش می شود. </a:t>
            </a:r>
          </a:p>
          <a:p>
            <a:pPr marL="342900" indent="-342900" algn="r" rtl="1">
              <a:lnSpc>
                <a:spcPct val="150000"/>
              </a:lnSpc>
              <a:buFont typeface="+mj-lt"/>
              <a:buAutoNum type="alphaLcParenR"/>
            </a:pPr>
            <a:r>
              <a:rPr lang="fa-IR" sz="1400" dirty="0" smtClean="0">
                <a:cs typeface="B Homa" pitchFamily="2" charset="-78"/>
              </a:rPr>
              <a:t>موقعیت مرکزی دارای تعادل است.</a:t>
            </a:r>
          </a:p>
          <a:p>
            <a:pPr marL="342900" indent="-342900" algn="r" rtl="1">
              <a:lnSpc>
                <a:spcPct val="150000"/>
              </a:lnSpc>
              <a:buFont typeface="+mj-lt"/>
              <a:buAutoNum type="alphaLcParenR"/>
            </a:pPr>
            <a:r>
              <a:rPr lang="fa-IR" sz="1400" dirty="0" smtClean="0">
                <a:cs typeface="B Homa" pitchFamily="2" charset="-78"/>
              </a:rPr>
              <a:t>موقعیت بالا نامتعادل است. </a:t>
            </a:r>
          </a:p>
          <a:p>
            <a:pPr marL="342900" indent="-342900" algn="r" rtl="1">
              <a:lnSpc>
                <a:spcPct val="150000"/>
              </a:lnSpc>
              <a:buFont typeface="+mj-lt"/>
              <a:buAutoNum type="alphaLcParenR"/>
            </a:pPr>
            <a:r>
              <a:rPr lang="fa-IR" sz="1400" dirty="0" smtClean="0">
                <a:cs typeface="B Homa" pitchFamily="2" charset="-78"/>
              </a:rPr>
              <a:t>به نظر می رسد نقطه در حال سرخوردن ار روی لبه صفحه به سمت پایین است.</a:t>
            </a:r>
          </a:p>
          <a:p>
            <a:pPr algn="r" rtl="1">
              <a:lnSpc>
                <a:spcPct val="150000"/>
              </a:lnSpc>
            </a:pPr>
            <a:endParaRPr lang="en-US" sz="1400" dirty="0">
              <a:cs typeface="B Homa" pitchFamily="2" charset="-78"/>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914400" y="6290846"/>
            <a:ext cx="662362"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متغیرها</a:t>
            </a:r>
            <a:endParaRPr lang="en-US" sz="1600" dirty="0">
              <a:latin typeface="Segoe UI" pitchFamily="34" charset="0"/>
              <a:cs typeface="B Bardiya" pitchFamily="2" charset="-78"/>
            </a:endParaRPr>
          </a:p>
        </p:txBody>
      </p:sp>
      <p:sp>
        <p:nvSpPr>
          <p:cNvPr id="12" name="TextBox 11"/>
          <p:cNvSpPr txBox="1"/>
          <p:nvPr/>
        </p:nvSpPr>
        <p:spPr>
          <a:xfrm>
            <a:off x="1981200" y="3505200"/>
            <a:ext cx="6324600" cy="2354491"/>
          </a:xfrm>
          <a:prstGeom prst="rect">
            <a:avLst/>
          </a:prstGeom>
          <a:noFill/>
        </p:spPr>
        <p:txBody>
          <a:bodyPr wrap="square" rtlCol="0">
            <a:spAutoFit/>
          </a:bodyPr>
          <a:lstStyle/>
          <a:p>
            <a:pPr algn="r" rtl="1">
              <a:lnSpc>
                <a:spcPct val="150000"/>
              </a:lnSpc>
            </a:pPr>
            <a:r>
              <a:rPr lang="fa-IR" sz="1400" dirty="0" smtClean="0">
                <a:cs typeface="B Homa" pitchFamily="2" charset="-78"/>
              </a:rPr>
              <a:t>نیروهای بصری  به روش های مختلفی عمل می کنند.</a:t>
            </a:r>
          </a:p>
          <a:p>
            <a:pPr marL="342900" indent="-342900" algn="r" rtl="1">
              <a:lnSpc>
                <a:spcPct val="150000"/>
              </a:lnSpc>
              <a:buFont typeface="+mj-lt"/>
              <a:buAutoNum type="alphaLcParenR"/>
            </a:pPr>
            <a:r>
              <a:rPr lang="fa-IR" sz="1400" dirty="0" smtClean="0">
                <a:cs typeface="B Homa" pitchFamily="2" charset="-78"/>
              </a:rPr>
              <a:t>یک حرکت از کنار با فشرده کردن نوارهای مشکی</a:t>
            </a:r>
          </a:p>
          <a:p>
            <a:pPr marL="342900" indent="-342900" algn="r" rtl="1">
              <a:lnSpc>
                <a:spcPct val="150000"/>
              </a:lnSpc>
              <a:buFont typeface="+mj-lt"/>
              <a:buAutoNum type="alphaLcParenR"/>
            </a:pPr>
            <a:r>
              <a:rPr lang="fa-IR" sz="1400" dirty="0" smtClean="0">
                <a:cs typeface="B Homa" pitchFamily="2" charset="-78"/>
              </a:rPr>
              <a:t>یک نیروی به سمت پایین نوارهای مشکی را به سمت پایین کشیده و فشرده کرده است.</a:t>
            </a:r>
          </a:p>
          <a:p>
            <a:pPr marL="342900" indent="-342900" algn="r" rtl="1">
              <a:lnSpc>
                <a:spcPct val="150000"/>
              </a:lnSpc>
              <a:buFont typeface="+mj-lt"/>
              <a:buAutoNum type="alphaLcParenR"/>
            </a:pPr>
            <a:r>
              <a:rPr lang="fa-IR" sz="1400" dirty="0" smtClean="0">
                <a:cs typeface="B Homa" pitchFamily="2" charset="-78"/>
              </a:rPr>
              <a:t>نورهای مشکی از هم جدا شده اند.</a:t>
            </a:r>
          </a:p>
          <a:p>
            <a:pPr marL="342900" indent="-342900" algn="r" rtl="1">
              <a:lnSpc>
                <a:spcPct val="150000"/>
              </a:lnSpc>
              <a:buFont typeface="+mj-lt"/>
              <a:buAutoNum type="alphaLcParenR"/>
            </a:pPr>
            <a:r>
              <a:rPr lang="fa-IR" sz="1400" dirty="0" smtClean="0">
                <a:cs typeface="B Homa" pitchFamily="2" charset="-78"/>
              </a:rPr>
              <a:t>حرکت، نوارهای مشکی را برش داده و هماهنگی و پاسخگویی کمتری نسبت به سه حالت قبلی دارد.</a:t>
            </a:r>
          </a:p>
          <a:p>
            <a:pPr algn="r" rtl="1">
              <a:lnSpc>
                <a:spcPct val="150000"/>
              </a:lnSpc>
            </a:pPr>
            <a:endParaRPr lang="en-US" sz="1400" dirty="0">
              <a:cs typeface="B Homa" pitchFamily="2" charset="-78"/>
            </a:endParaRPr>
          </a:p>
        </p:txBody>
      </p:sp>
      <p:pic>
        <p:nvPicPr>
          <p:cNvPr id="13" name="Picture 12" descr="Picture111.jpg"/>
          <p:cNvPicPr>
            <a:picLocks noChangeAspect="1"/>
          </p:cNvPicPr>
          <p:nvPr/>
        </p:nvPicPr>
        <p:blipFill>
          <a:blip r:embed="rId2" cstate="screen">
            <a:clrChange>
              <a:clrFrom>
                <a:srgbClr val="FCFAFB"/>
              </a:clrFrom>
              <a:clrTo>
                <a:srgbClr val="FCFAFB">
                  <a:alpha val="0"/>
                </a:srgbClr>
              </a:clrTo>
            </a:clrChange>
            <a:extLst>
              <a:ext uri="{28A0092B-C50C-407E-A947-70E740481C1C}">
                <a14:useLocalDpi xmlns:a14="http://schemas.microsoft.com/office/drawing/2010/main"/>
              </a:ext>
            </a:extLst>
          </a:blip>
          <a:stretch>
            <a:fillRect/>
          </a:stretch>
        </p:blipFill>
        <p:spPr>
          <a:xfrm>
            <a:off x="914400" y="1371600"/>
            <a:ext cx="7611438" cy="2133600"/>
          </a:xfrm>
          <a:prstGeom prst="rect">
            <a:avLst/>
          </a:prstGeom>
        </p:spPr>
      </p:pic>
      <p:cxnSp>
        <p:nvCxnSpPr>
          <p:cNvPr id="9" name="Straight Connector 8"/>
          <p:cNvCxnSpPr/>
          <p:nvPr/>
        </p:nvCxnSpPr>
        <p:spPr>
          <a:xfrm rot="10800000">
            <a:off x="990600" y="914400"/>
            <a:ext cx="6019800" cy="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239000" y="685800"/>
            <a:ext cx="1295400" cy="400110"/>
          </a:xfrm>
          <a:prstGeom prst="rect">
            <a:avLst/>
          </a:prstGeom>
          <a:noFill/>
          <a:ln w="28575">
            <a:solidFill>
              <a:schemeClr val="accent1"/>
            </a:solidFill>
          </a:ln>
        </p:spPr>
        <p:txBody>
          <a:bodyPr wrap="square" rtlCol="0">
            <a:spAutoFit/>
          </a:bodyPr>
          <a:lstStyle/>
          <a:p>
            <a:pPr algn="r" rtl="1"/>
            <a:r>
              <a:rPr lang="fa-IR" sz="2000" dirty="0" smtClean="0">
                <a:cs typeface="B Homa" pitchFamily="2" charset="-78"/>
              </a:rPr>
              <a:t>نیروی بصری</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914400" y="6290846"/>
            <a:ext cx="662362"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متغیرها</a:t>
            </a:r>
            <a:endParaRPr lang="en-US" sz="1600" dirty="0">
              <a:latin typeface="Segoe UI" pitchFamily="34" charset="0"/>
              <a:cs typeface="B Bardiya" pitchFamily="2" charset="-78"/>
            </a:endParaRPr>
          </a:p>
        </p:txBody>
      </p:sp>
      <p:sp>
        <p:nvSpPr>
          <p:cNvPr id="10" name="TextBox 9"/>
          <p:cNvSpPr txBox="1"/>
          <p:nvPr/>
        </p:nvSpPr>
        <p:spPr>
          <a:xfrm>
            <a:off x="685800" y="1591270"/>
            <a:ext cx="7772400" cy="1569660"/>
          </a:xfrm>
          <a:prstGeom prst="rect">
            <a:avLst/>
          </a:prstGeom>
          <a:noFill/>
        </p:spPr>
        <p:txBody>
          <a:bodyPr wrap="square" rtlCol="0">
            <a:spAutoFit/>
          </a:bodyPr>
          <a:lstStyle/>
          <a:p>
            <a:pPr algn="r" rtl="1">
              <a:lnSpc>
                <a:spcPct val="200000"/>
              </a:lnSpc>
            </a:pPr>
            <a:r>
              <a:rPr lang="fa-IR" sz="1600" dirty="0" smtClean="0">
                <a:cs typeface="B Homa" pitchFamily="2" charset="-78"/>
              </a:rPr>
              <a:t>1.اشیای خاصی ممکن است نیروهای بصری نشان ندهند، اما ثقل بصری ایجاد کنند.</a:t>
            </a:r>
          </a:p>
          <a:p>
            <a:pPr algn="r" rtl="1">
              <a:lnSpc>
                <a:spcPct val="200000"/>
              </a:lnSpc>
            </a:pPr>
            <a:r>
              <a:rPr lang="fa-IR" sz="1600" dirty="0" smtClean="0">
                <a:cs typeface="B Homa" pitchFamily="2" charset="-78"/>
              </a:rPr>
              <a:t>2.شکل های افقی، سنگین و بسیار پایدار، بیشترین ثقل بصری را نشان می دهند.</a:t>
            </a:r>
          </a:p>
          <a:p>
            <a:pPr algn="r" rtl="1">
              <a:lnSpc>
                <a:spcPct val="200000"/>
              </a:lnSpc>
            </a:pPr>
            <a:endParaRPr lang="en-US" sz="1600" dirty="0">
              <a:cs typeface="B Homa" pitchFamily="2" charset="-78"/>
            </a:endParaRPr>
          </a:p>
        </p:txBody>
      </p:sp>
      <p:cxnSp>
        <p:nvCxnSpPr>
          <p:cNvPr id="9" name="Straight Connector 8"/>
          <p:cNvCxnSpPr/>
          <p:nvPr/>
        </p:nvCxnSpPr>
        <p:spPr>
          <a:xfrm rot="10800000">
            <a:off x="1371600" y="1066800"/>
            <a:ext cx="4572000" cy="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172200" y="838200"/>
            <a:ext cx="2438400" cy="461665"/>
          </a:xfrm>
          <a:prstGeom prst="rect">
            <a:avLst/>
          </a:prstGeom>
          <a:noFill/>
          <a:ln w="28575">
            <a:solidFill>
              <a:schemeClr val="accent6">
                <a:lumMod val="50000"/>
              </a:schemeClr>
            </a:solidFill>
          </a:ln>
        </p:spPr>
        <p:txBody>
          <a:bodyPr wrap="square" rtlCol="0">
            <a:spAutoFit/>
          </a:bodyPr>
          <a:lstStyle/>
          <a:p>
            <a:pPr algn="ctr" rtl="1"/>
            <a:r>
              <a:rPr lang="fa-IR" sz="2400" dirty="0" smtClean="0">
                <a:cs typeface="B Homa" pitchFamily="2" charset="-78"/>
              </a:rPr>
              <a:t>سنگینی(ثقل)بصری</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0" name="Group 19"/>
          <p:cNvGrpSpPr/>
          <p:nvPr/>
        </p:nvGrpSpPr>
        <p:grpSpPr>
          <a:xfrm>
            <a:off x="1295400" y="685800"/>
            <a:ext cx="7543800" cy="461665"/>
            <a:chOff x="1295400" y="685800"/>
            <a:chExt cx="7543800" cy="461665"/>
          </a:xfrm>
        </p:grpSpPr>
        <p:cxnSp>
          <p:nvCxnSpPr>
            <p:cNvPr id="22" name="Straight Connector 21"/>
            <p:cNvCxnSpPr/>
            <p:nvPr/>
          </p:nvCxnSpPr>
          <p:spPr>
            <a:xfrm rot="10800000" flipH="1">
              <a:off x="1295400" y="914400"/>
              <a:ext cx="3200400" cy="1588"/>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flipH="1">
              <a:off x="4648200" y="685800"/>
              <a:ext cx="4191000" cy="461665"/>
            </a:xfrm>
            <a:prstGeom prst="rect">
              <a:avLst/>
            </a:prstGeom>
            <a:ln w="28575">
              <a:solidFill>
                <a:schemeClr val="accent6">
                  <a:lumMod val="50000"/>
                </a:schemeClr>
              </a:solidFill>
            </a:ln>
          </p:spPr>
          <p:txBody>
            <a:bodyPr wrap="square">
              <a:spAutoFit/>
            </a:bodyPr>
            <a:lstStyle/>
            <a:p>
              <a:pPr algn="r" rtl="1"/>
              <a:r>
                <a:rPr lang="fa-IR" sz="2400" dirty="0" smtClean="0">
                  <a:cs typeface="B Homa" pitchFamily="2" charset="-78"/>
                </a:rPr>
                <a:t>سیر تکامل مفهوم و نقش منظر شهری</a:t>
              </a:r>
            </a:p>
          </p:txBody>
        </p:sp>
      </p:grpSp>
      <p:sp>
        <p:nvSpPr>
          <p:cNvPr id="6" name="TextBox 5"/>
          <p:cNvSpPr txBox="1"/>
          <p:nvPr/>
        </p:nvSpPr>
        <p:spPr>
          <a:xfrm>
            <a:off x="381000" y="1295400"/>
            <a:ext cx="8229600" cy="3539430"/>
          </a:xfrm>
          <a:prstGeom prst="rect">
            <a:avLst/>
          </a:prstGeom>
          <a:noFill/>
        </p:spPr>
        <p:txBody>
          <a:bodyPr wrap="square" rtlCol="0">
            <a:spAutoFit/>
          </a:bodyPr>
          <a:lstStyle/>
          <a:p>
            <a:pPr algn="r" rtl="1">
              <a:lnSpc>
                <a:spcPct val="200000"/>
              </a:lnSpc>
            </a:pPr>
            <a:r>
              <a:rPr lang="fa-IR" sz="1600" dirty="0" smtClean="0">
                <a:cs typeface="B Homa" pitchFamily="2" charset="-78"/>
              </a:rPr>
              <a:t>روند تکاملی مفهوم منظر شهری را در تناظر با الگوهای گوناگون طراحی شهری در قالب </a:t>
            </a:r>
            <a:r>
              <a:rPr lang="fa-IR" sz="1600" u="sng" dirty="0" smtClean="0">
                <a:cs typeface="B Homa" pitchFamily="2" charset="-78"/>
              </a:rPr>
              <a:t>4 الگو </a:t>
            </a:r>
            <a:r>
              <a:rPr lang="fa-IR" sz="1600" dirty="0" smtClean="0">
                <a:cs typeface="B Homa" pitchFamily="2" charset="-78"/>
              </a:rPr>
              <a:t>می توان صورت بندی کرد:</a:t>
            </a:r>
          </a:p>
          <a:p>
            <a:pPr algn="r" rtl="1">
              <a:lnSpc>
                <a:spcPct val="200000"/>
              </a:lnSpc>
            </a:pPr>
            <a:endParaRPr lang="fa-IR" sz="1600" dirty="0" smtClean="0">
              <a:cs typeface="B Homa" pitchFamily="2" charset="-78"/>
            </a:endParaRPr>
          </a:p>
          <a:p>
            <a:pPr algn="r" rtl="1">
              <a:lnSpc>
                <a:spcPct val="200000"/>
              </a:lnSpc>
            </a:pPr>
            <a:r>
              <a:rPr lang="fa-IR" sz="1600" dirty="0" smtClean="0">
                <a:cs typeface="B Homa" pitchFamily="2" charset="-78"/>
              </a:rPr>
              <a:t>1.الگوی ”منظر شهری آرایشی/تزئینی“                          (متناظر الگوهای پیش طراحی شهری و طراحی شهری آرایشی)</a:t>
            </a:r>
          </a:p>
          <a:p>
            <a:pPr algn="r" rtl="1">
              <a:lnSpc>
                <a:spcPct val="200000"/>
              </a:lnSpc>
            </a:pPr>
            <a:r>
              <a:rPr lang="fa-IR" sz="1600" dirty="0" smtClean="0">
                <a:cs typeface="B Homa" pitchFamily="2" charset="-78"/>
              </a:rPr>
              <a:t>2.الگوی ”منظر شهری عملکردگرا/برنامه محور“               (متناظر الگوی طراحی شهری عملکردگرا)</a:t>
            </a:r>
          </a:p>
          <a:p>
            <a:pPr algn="r" rtl="1">
              <a:lnSpc>
                <a:spcPct val="200000"/>
              </a:lnSpc>
            </a:pPr>
            <a:r>
              <a:rPr lang="fa-IR" sz="1600" dirty="0" smtClean="0">
                <a:cs typeface="B Homa" pitchFamily="2" charset="-78"/>
              </a:rPr>
              <a:t>3.الگوی“منظر شهری ادراکی/زمینه گرا“                          (متناظر الگوی طراحی شهری ادراکی)</a:t>
            </a:r>
          </a:p>
          <a:p>
            <a:pPr algn="r" rtl="1">
              <a:lnSpc>
                <a:spcPct val="200000"/>
              </a:lnSpc>
            </a:pPr>
            <a:r>
              <a:rPr lang="fa-IR" sz="1600" dirty="0" smtClean="0">
                <a:cs typeface="B Homa" pitchFamily="2" charset="-78"/>
              </a:rPr>
              <a:t>4.الگوی“منظر شهری پایدار/هوشمند“                           (متناظر الگوی طراحی شهری پایدار)</a:t>
            </a:r>
          </a:p>
        </p:txBody>
      </p:sp>
      <p:cxnSp>
        <p:nvCxnSpPr>
          <p:cNvPr id="9" name="Straight Connector 8"/>
          <p:cNvCxnSpPr/>
          <p:nvPr/>
        </p:nvCxnSpPr>
        <p:spPr>
          <a:xfrm>
            <a:off x="4724400" y="3124200"/>
            <a:ext cx="609600" cy="1588"/>
          </a:xfrm>
          <a:prstGeom prst="line">
            <a:avLst/>
          </a:prstGeom>
          <a:solidFill>
            <a:schemeClr val="accent6">
              <a:lumMod val="60000"/>
              <a:lumOff val="40000"/>
            </a:schemeClr>
          </a:solidFill>
          <a:ln w="25400" cap="rnd">
            <a:solidFill>
              <a:srgbClr val="002060"/>
            </a:solidFill>
            <a:prstDash val="solid"/>
            <a:headEnd type="stealth" w="lg" len="lg"/>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724400" y="3579812"/>
            <a:ext cx="609600" cy="1588"/>
          </a:xfrm>
          <a:prstGeom prst="line">
            <a:avLst/>
          </a:prstGeom>
          <a:solidFill>
            <a:schemeClr val="accent6">
              <a:lumMod val="60000"/>
              <a:lumOff val="40000"/>
            </a:schemeClr>
          </a:solidFill>
          <a:ln w="25400" cap="rnd">
            <a:solidFill>
              <a:srgbClr val="002060"/>
            </a:solidFill>
            <a:prstDash val="solid"/>
            <a:headEnd type="stealth" w="lg" len="lg"/>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724400" y="4038600"/>
            <a:ext cx="609600" cy="1588"/>
          </a:xfrm>
          <a:prstGeom prst="line">
            <a:avLst/>
          </a:prstGeom>
          <a:solidFill>
            <a:schemeClr val="accent6">
              <a:lumMod val="60000"/>
              <a:lumOff val="40000"/>
            </a:schemeClr>
          </a:solidFill>
          <a:ln w="25400" cap="rnd">
            <a:solidFill>
              <a:srgbClr val="002060"/>
            </a:solidFill>
            <a:prstDash val="solid"/>
            <a:headEnd type="stealth" w="lg" len="lg"/>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24400" y="4570412"/>
            <a:ext cx="609600" cy="1588"/>
          </a:xfrm>
          <a:prstGeom prst="line">
            <a:avLst/>
          </a:prstGeom>
          <a:solidFill>
            <a:schemeClr val="accent6">
              <a:lumMod val="60000"/>
              <a:lumOff val="40000"/>
            </a:schemeClr>
          </a:solidFill>
          <a:ln w="25400" cap="rnd">
            <a:solidFill>
              <a:srgbClr val="002060"/>
            </a:solidFill>
            <a:prstDash val="solid"/>
            <a:headEnd type="stealth" w="lg" len="lg"/>
            <a:tailEnd type="none"/>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603900" y="6290846"/>
            <a:ext cx="137730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مفهوم منظر شهری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14400" y="1481078"/>
            <a:ext cx="7772400" cy="461665"/>
          </a:xfrm>
          <a:prstGeom prst="rect">
            <a:avLst/>
          </a:prstGeom>
          <a:noFill/>
        </p:spPr>
        <p:txBody>
          <a:bodyPr wrap="square" rtlCol="0">
            <a:spAutoFit/>
          </a:bodyPr>
          <a:lstStyle/>
          <a:p>
            <a:pPr algn="r" rtl="1">
              <a:lnSpc>
                <a:spcPct val="150000"/>
              </a:lnSpc>
            </a:pPr>
            <a:r>
              <a:rPr lang="fa-IR" sz="1600" dirty="0" smtClean="0">
                <a:cs typeface="B Homa" pitchFamily="2" charset="-78"/>
              </a:rPr>
              <a:t>والاترین هدف بصری هر طرحی، ایجاد تعادل مابین وحدت و تنوع و احترام به روح مکان است.</a:t>
            </a:r>
            <a:endParaRPr lang="en-US" sz="1600" dirty="0">
              <a:cs typeface="B Homa" pitchFamily="2" charset="-78"/>
            </a:endParaRPr>
          </a:p>
        </p:txBody>
      </p:sp>
      <p:sp>
        <p:nvSpPr>
          <p:cNvPr id="10" name="TextBox 9"/>
          <p:cNvSpPr txBox="1"/>
          <p:nvPr/>
        </p:nvSpPr>
        <p:spPr>
          <a:xfrm>
            <a:off x="457200" y="2166878"/>
            <a:ext cx="8229600" cy="4201150"/>
          </a:xfrm>
          <a:prstGeom prst="rect">
            <a:avLst/>
          </a:prstGeom>
          <a:noFill/>
        </p:spPr>
        <p:txBody>
          <a:bodyPr wrap="square" rtlCol="0">
            <a:spAutoFit/>
          </a:bodyPr>
          <a:lstStyle/>
          <a:p>
            <a:pPr algn="just" rtl="1">
              <a:lnSpc>
                <a:spcPct val="150000"/>
              </a:lnSpc>
            </a:pPr>
            <a:r>
              <a:rPr lang="fa-IR" b="1" dirty="0" smtClean="0">
                <a:cs typeface="B Homa" pitchFamily="2" charset="-78"/>
              </a:rPr>
              <a:t>وحدت:</a:t>
            </a:r>
          </a:p>
          <a:p>
            <a:pPr algn="just" rtl="1">
              <a:lnSpc>
                <a:spcPct val="150000"/>
              </a:lnSpc>
            </a:pPr>
            <a:r>
              <a:rPr lang="fa-IR" sz="1600" dirty="0" smtClean="0">
                <a:cs typeface="B Homa" pitchFamily="2" charset="-78"/>
              </a:rPr>
              <a:t>در طراحی ، وحدت لازم است تا قسمتی به قسمت های دیگر مرتبط شود و کلیتی شکل گیرد.</a:t>
            </a:r>
          </a:p>
          <a:p>
            <a:pPr algn="just" rtl="1">
              <a:lnSpc>
                <a:spcPct val="150000"/>
              </a:lnSpc>
            </a:pPr>
            <a:r>
              <a:rPr lang="fa-IR" sz="1600" dirty="0" smtClean="0">
                <a:cs typeface="B Homa" pitchFamily="2" charset="-78"/>
              </a:rPr>
              <a:t>بسیاری از عناصر سازمان دهنده به وحدت کمک می کنند.</a:t>
            </a:r>
          </a:p>
          <a:p>
            <a:pPr algn="just" rtl="1">
              <a:lnSpc>
                <a:spcPct val="150000"/>
              </a:lnSpc>
            </a:pPr>
            <a:r>
              <a:rPr lang="fa-IR" sz="1600" dirty="0" smtClean="0">
                <a:cs typeface="B Homa" pitchFamily="2" charset="-78"/>
              </a:rPr>
              <a:t>طرح وحدت یافته باید زنده، همراهی کننده ی ریتم و رفع کننده ی تنش باشد.</a:t>
            </a:r>
          </a:p>
          <a:p>
            <a:pPr algn="just" rtl="1">
              <a:lnSpc>
                <a:spcPct val="150000"/>
              </a:lnSpc>
            </a:pPr>
            <a:r>
              <a:rPr lang="fa-IR" sz="1600" dirty="0" smtClean="0">
                <a:cs typeface="B Homa" pitchFamily="2" charset="-78"/>
              </a:rPr>
              <a:t>وحدت مکمل با استفاده ی آگاهانه از تضادها که به هر جهت به کلیتی مرتبط می شوند، درگیر است.</a:t>
            </a:r>
          </a:p>
          <a:p>
            <a:pPr algn="just" rtl="1">
              <a:lnSpc>
                <a:spcPct val="150000"/>
              </a:lnSpc>
            </a:pPr>
            <a:r>
              <a:rPr lang="fa-IR" sz="1600" dirty="0" smtClean="0">
                <a:cs typeface="B Homa" pitchFamily="2" charset="-78"/>
              </a:rPr>
              <a:t>مناظر طبیعی به طور معمول در درونشان وحدت یافته اند، زیرا الگوهای بصری مرتبط با فرآیندهای طبیعی اند.</a:t>
            </a:r>
          </a:p>
          <a:p>
            <a:pPr algn="just" rtl="1">
              <a:lnSpc>
                <a:spcPct val="150000"/>
              </a:lnSpc>
            </a:pPr>
            <a:r>
              <a:rPr lang="fa-IR" sz="1600" dirty="0" smtClean="0">
                <a:cs typeface="B Homa" pitchFamily="2" charset="-78"/>
              </a:rPr>
              <a:t>ایجاد الگوهای غیر مسئولانه ی انسان ساخت در منظر ، منجر به مخدوش شدن وحدت ذاتی مناظر طبیعی می شود.</a:t>
            </a:r>
          </a:p>
          <a:p>
            <a:pPr algn="just" rtl="1">
              <a:lnSpc>
                <a:spcPct val="150000"/>
              </a:lnSpc>
            </a:pPr>
            <a:r>
              <a:rPr lang="fa-IR" sz="1600" dirty="0" smtClean="0">
                <a:cs typeface="B Homa" pitchFamily="2" charset="-78"/>
              </a:rPr>
              <a:t>در منظر های موجود شهری ، عناصر جدید باید در عین حالی که به تنهایی قادر به خودنمایی هستند ، باید به تداوم و بافت پاسخگو باشند(تعادلی دقیق برای دستیابی).</a:t>
            </a:r>
          </a:p>
          <a:p>
            <a:pPr algn="just" rtl="1">
              <a:lnSpc>
                <a:spcPct val="150000"/>
              </a:lnSpc>
            </a:pPr>
            <a:r>
              <a:rPr lang="fa-IR" sz="1600" dirty="0" smtClean="0">
                <a:cs typeface="B Homa" pitchFamily="2" charset="-78"/>
              </a:rPr>
              <a:t>با استفاده از طراحی منظر آشفته می توان درجه ای از وحدت را سرایت داد ، با به کارگیری برخی از عوامل سازمان دهنده. </a:t>
            </a:r>
          </a:p>
        </p:txBody>
      </p:sp>
      <p:cxnSp>
        <p:nvCxnSpPr>
          <p:cNvPr id="7" name="Straight Connector 6"/>
          <p:cNvCxnSpPr/>
          <p:nvPr/>
        </p:nvCxnSpPr>
        <p:spPr>
          <a:xfrm rot="10800000">
            <a:off x="1371600" y="1066800"/>
            <a:ext cx="5181600" cy="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705600" y="838200"/>
            <a:ext cx="1905000" cy="461665"/>
          </a:xfrm>
          <a:prstGeom prst="rect">
            <a:avLst/>
          </a:prstGeom>
          <a:noFill/>
          <a:ln w="28575">
            <a:solidFill>
              <a:schemeClr val="accent6">
                <a:lumMod val="50000"/>
              </a:schemeClr>
            </a:solidFill>
          </a:ln>
        </p:spPr>
        <p:txBody>
          <a:bodyPr wrap="square" rtlCol="0">
            <a:spAutoFit/>
          </a:bodyPr>
          <a:lstStyle/>
          <a:p>
            <a:pPr algn="ctr" rtl="1"/>
            <a:r>
              <a:rPr lang="fa-IR" sz="2400" dirty="0" smtClean="0">
                <a:cs typeface="B Homa" pitchFamily="2" charset="-78"/>
              </a:rPr>
              <a:t>اهداف طراحی</a:t>
            </a:r>
          </a:p>
        </p:txBody>
      </p:sp>
      <p:sp>
        <p:nvSpPr>
          <p:cNvPr id="11" name="Rectangle 10"/>
          <p:cNvSpPr/>
          <p:nvPr/>
        </p:nvSpPr>
        <p:spPr>
          <a:xfrm>
            <a:off x="914400" y="6290846"/>
            <a:ext cx="981359"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اهداف طراحی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57200" y="1363682"/>
            <a:ext cx="8001000" cy="4524315"/>
          </a:xfrm>
          <a:prstGeom prst="rect">
            <a:avLst/>
          </a:prstGeom>
          <a:noFill/>
        </p:spPr>
        <p:txBody>
          <a:bodyPr wrap="square" rtlCol="0">
            <a:spAutoFit/>
          </a:bodyPr>
          <a:lstStyle/>
          <a:p>
            <a:pPr algn="r" rtl="1">
              <a:lnSpc>
                <a:spcPct val="150000"/>
              </a:lnSpc>
            </a:pPr>
            <a:r>
              <a:rPr lang="fa-IR" b="1" dirty="0" smtClean="0">
                <a:cs typeface="B Homa" pitchFamily="2" charset="-78"/>
              </a:rPr>
              <a:t>تنوع/کثرت:</a:t>
            </a:r>
          </a:p>
          <a:p>
            <a:pPr algn="r" rtl="1">
              <a:lnSpc>
                <a:spcPct val="150000"/>
              </a:lnSpc>
            </a:pPr>
            <a:r>
              <a:rPr lang="fa-IR" sz="1600" dirty="0" smtClean="0">
                <a:cs typeface="B Homa" pitchFamily="2" charset="-78"/>
              </a:rPr>
              <a:t>تنوع به میزان گوناگونی در طرح یا منظر مربوط می شود.</a:t>
            </a:r>
          </a:p>
          <a:p>
            <a:pPr algn="r" rtl="1">
              <a:lnSpc>
                <a:spcPct val="150000"/>
              </a:lnSpc>
            </a:pPr>
            <a:r>
              <a:rPr lang="fa-IR" sz="1600" dirty="0" smtClean="0">
                <a:cs typeface="B Homa" pitchFamily="2" charset="-78"/>
              </a:rPr>
              <a:t>تنوع به روش های زیادی ارزشمند تلقی می شود.</a:t>
            </a:r>
          </a:p>
          <a:p>
            <a:pPr algn="r" rtl="1">
              <a:lnSpc>
                <a:spcPct val="150000"/>
              </a:lnSpc>
            </a:pPr>
            <a:r>
              <a:rPr lang="fa-IR" sz="1600" dirty="0" smtClean="0">
                <a:cs typeface="B Homa" pitchFamily="2" charset="-78"/>
              </a:rPr>
              <a:t>تنوع از نظر مقیاس متغیر است.از گستره های زیادی از یک منظر مشابه تا تنوع زیاد در فواصل کوتاه تر.</a:t>
            </a:r>
          </a:p>
          <a:p>
            <a:pPr algn="r" rtl="1">
              <a:lnSpc>
                <a:spcPct val="150000"/>
              </a:lnSpc>
            </a:pPr>
            <a:r>
              <a:rPr lang="fa-IR" sz="1600" dirty="0" smtClean="0">
                <a:cs typeface="B Homa" pitchFamily="2" charset="-78"/>
              </a:rPr>
              <a:t>افزایش کثرت به کاهش مقیاس منجر می شود.</a:t>
            </a:r>
          </a:p>
          <a:p>
            <a:pPr algn="r" rtl="1">
              <a:lnSpc>
                <a:spcPct val="150000"/>
              </a:lnSpc>
            </a:pPr>
            <a:r>
              <a:rPr lang="fa-IR" sz="1600" dirty="0" smtClean="0">
                <a:cs typeface="B Homa" pitchFamily="2" charset="-78"/>
              </a:rPr>
              <a:t>نواحی با آب و هوای خشن ، از نظر بصری در الگوهای گیاهی گوناگونی کمتری دارند.</a:t>
            </a:r>
          </a:p>
          <a:p>
            <a:pPr algn="r" rtl="1">
              <a:lnSpc>
                <a:spcPct val="150000"/>
              </a:lnSpc>
            </a:pPr>
            <a:r>
              <a:rPr lang="fa-IR" sz="1600" dirty="0" smtClean="0">
                <a:cs typeface="B Homa" pitchFamily="2" charset="-78"/>
              </a:rPr>
              <a:t>منظرهای قدیمی به دلیل بقایای جمع شده از فعالیت های انسانی، متنوع تر از جدیدترها هستند.</a:t>
            </a:r>
          </a:p>
          <a:p>
            <a:pPr algn="r" rtl="1">
              <a:lnSpc>
                <a:spcPct val="150000"/>
              </a:lnSpc>
            </a:pPr>
            <a:r>
              <a:rPr lang="fa-IR" sz="1600" dirty="0" smtClean="0">
                <a:cs typeface="B Homa" pitchFamily="2" charset="-78"/>
              </a:rPr>
              <a:t>نواحی دارای فرهنگ مختلط اغلب به تناسب تنوع بیشتری دارند.</a:t>
            </a:r>
          </a:p>
          <a:p>
            <a:pPr algn="r" rtl="1">
              <a:lnSpc>
                <a:spcPct val="150000"/>
              </a:lnSpc>
            </a:pPr>
            <a:r>
              <a:rPr lang="fa-IR" sz="1600" dirty="0" smtClean="0">
                <a:cs typeface="B Homa" pitchFamily="2" charset="-78"/>
              </a:rPr>
              <a:t>تنوع باید با وحدت در تعادل باشد، کثرت زیاد ممکن است موجب آشوب بصری شود.</a:t>
            </a:r>
          </a:p>
          <a:p>
            <a:pPr algn="r" rtl="1">
              <a:lnSpc>
                <a:spcPct val="150000"/>
              </a:lnSpc>
            </a:pPr>
            <a:r>
              <a:rPr lang="fa-IR" sz="1600" dirty="0" smtClean="0">
                <a:cs typeface="B Homa" pitchFamily="2" charset="-78"/>
              </a:rPr>
              <a:t>عناصر جدید رد منظر بسته به اینکه چطور با آنها برخورد شود،ممکن است به افزایش یا کاهش منجر شوند.</a:t>
            </a:r>
          </a:p>
          <a:p>
            <a:pPr algn="r" rtl="1">
              <a:lnSpc>
                <a:spcPct val="150000"/>
              </a:lnSpc>
            </a:pPr>
            <a:r>
              <a:rPr lang="fa-IR" sz="1600" dirty="0" smtClean="0">
                <a:cs typeface="B Homa" pitchFamily="2" charset="-78"/>
              </a:rPr>
              <a:t>مناظر دارای تنوع در مقیاس های مختلف رضایت بخش ترند.</a:t>
            </a:r>
          </a:p>
          <a:p>
            <a:pPr algn="r" rtl="1">
              <a:lnSpc>
                <a:spcPct val="150000"/>
              </a:lnSpc>
            </a:pPr>
            <a:endParaRPr lang="en-US" sz="1400" dirty="0">
              <a:cs typeface="B Homa" pitchFamily="2" charset="-78"/>
            </a:endParaRPr>
          </a:p>
        </p:txBody>
      </p:sp>
      <p:cxnSp>
        <p:nvCxnSpPr>
          <p:cNvPr id="7" name="Straight Connector 6"/>
          <p:cNvCxnSpPr/>
          <p:nvPr/>
        </p:nvCxnSpPr>
        <p:spPr>
          <a:xfrm rot="10800000">
            <a:off x="1371600" y="1066800"/>
            <a:ext cx="5181600" cy="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705600" y="838200"/>
            <a:ext cx="1905000" cy="461665"/>
          </a:xfrm>
          <a:prstGeom prst="rect">
            <a:avLst/>
          </a:prstGeom>
          <a:noFill/>
          <a:ln w="28575">
            <a:solidFill>
              <a:schemeClr val="accent6">
                <a:lumMod val="50000"/>
              </a:schemeClr>
            </a:solidFill>
          </a:ln>
        </p:spPr>
        <p:txBody>
          <a:bodyPr wrap="square" rtlCol="0">
            <a:spAutoFit/>
          </a:bodyPr>
          <a:lstStyle/>
          <a:p>
            <a:pPr algn="ctr" rtl="1"/>
            <a:r>
              <a:rPr lang="fa-IR" sz="2400" dirty="0" smtClean="0">
                <a:cs typeface="B Homa" pitchFamily="2" charset="-78"/>
              </a:rPr>
              <a:t>اهداف طراحی</a:t>
            </a:r>
          </a:p>
        </p:txBody>
      </p:sp>
      <p:sp>
        <p:nvSpPr>
          <p:cNvPr id="6" name="Rectangle 5"/>
          <p:cNvSpPr/>
          <p:nvPr/>
        </p:nvSpPr>
        <p:spPr>
          <a:xfrm>
            <a:off x="914400" y="6290846"/>
            <a:ext cx="981359"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اهداف طراحی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85800" y="796290"/>
            <a:ext cx="8001000" cy="4108817"/>
          </a:xfrm>
          <a:prstGeom prst="rect">
            <a:avLst/>
          </a:prstGeom>
          <a:noFill/>
        </p:spPr>
        <p:txBody>
          <a:bodyPr wrap="square" rtlCol="0">
            <a:spAutoFit/>
          </a:bodyPr>
          <a:lstStyle/>
          <a:p>
            <a:pPr algn="just" rtl="1">
              <a:lnSpc>
                <a:spcPct val="150000"/>
              </a:lnSpc>
            </a:pPr>
            <a:endParaRPr lang="fa-IR" sz="1400" dirty="0" smtClean="0">
              <a:cs typeface="B Homa" pitchFamily="2" charset="-78"/>
            </a:endParaRPr>
          </a:p>
          <a:p>
            <a:pPr algn="just" rtl="1">
              <a:lnSpc>
                <a:spcPct val="150000"/>
              </a:lnSpc>
            </a:pPr>
            <a:endParaRPr lang="fa-IR" sz="1400" dirty="0" smtClean="0">
              <a:cs typeface="B Homa" pitchFamily="2" charset="-78"/>
            </a:endParaRPr>
          </a:p>
          <a:p>
            <a:pPr algn="just" rtl="1">
              <a:lnSpc>
                <a:spcPct val="150000"/>
              </a:lnSpc>
            </a:pPr>
            <a:r>
              <a:rPr lang="fa-IR" b="1" dirty="0" smtClean="0">
                <a:cs typeface="B Homa" pitchFamily="2" charset="-78"/>
              </a:rPr>
              <a:t>حس مکان:</a:t>
            </a:r>
          </a:p>
          <a:p>
            <a:pPr algn="just" rtl="1">
              <a:lnSpc>
                <a:spcPct val="150000"/>
              </a:lnSpc>
            </a:pPr>
            <a:r>
              <a:rPr lang="fa-IR" sz="1600" dirty="0" smtClean="0">
                <a:cs typeface="B Homa" pitchFamily="2" charset="-78"/>
              </a:rPr>
              <a:t>حس مکان یا روح مکان، به کیفیت منحصر به فرد و ویژه ای که یک مکان نسبت به سایر مکان ها دارد اشاره دارد.</a:t>
            </a:r>
          </a:p>
          <a:p>
            <a:pPr algn="just" rtl="1">
              <a:lnSpc>
                <a:spcPct val="150000"/>
              </a:lnSpc>
            </a:pPr>
            <a:r>
              <a:rPr lang="fa-IR" sz="1600" dirty="0" smtClean="0">
                <a:cs typeface="B Homa" pitchFamily="2" charset="-78"/>
              </a:rPr>
              <a:t>حس مکان ناملموس است، اما ویژگی باارزشی است که هنگامی که به منظری نسبت داده می شود، آن را حساس می سازد.</a:t>
            </a:r>
          </a:p>
          <a:p>
            <a:pPr algn="just" rtl="1">
              <a:lnSpc>
                <a:spcPct val="150000"/>
              </a:lnSpc>
            </a:pPr>
            <a:r>
              <a:rPr lang="fa-IR" sz="1600" dirty="0" smtClean="0">
                <a:cs typeface="B Homa" pitchFamily="2" charset="-78"/>
              </a:rPr>
              <a:t>حس مکان ممکن است آسیب پذیر باشد، چرا که عوامل مشترک درآن ممکن است به سختی شناسایی شوند.</a:t>
            </a:r>
          </a:p>
          <a:p>
            <a:pPr algn="just" rtl="1">
              <a:lnSpc>
                <a:spcPct val="150000"/>
              </a:lnSpc>
            </a:pPr>
            <a:r>
              <a:rPr lang="fa-IR" sz="1600" dirty="0" smtClean="0">
                <a:cs typeface="B Homa" pitchFamily="2" charset="-78"/>
              </a:rPr>
              <a:t>نواحی به نسبت گسترده ولی خود کفا و واحی کوچک مقیاس تر، می تانند حس مکان داشته باشند .</a:t>
            </a:r>
          </a:p>
          <a:p>
            <a:pPr algn="just" rtl="1">
              <a:lnSpc>
                <a:spcPct val="150000"/>
              </a:lnSpc>
            </a:pPr>
            <a:r>
              <a:rPr lang="fa-IR" sz="1600" dirty="0" smtClean="0">
                <a:cs typeface="B Homa" pitchFamily="2" charset="-78"/>
              </a:rPr>
              <a:t>هر طرحی باید نسبت به یک حس مکان قوی جوابگو باشد.</a:t>
            </a:r>
          </a:p>
          <a:p>
            <a:pPr algn="just" rtl="1">
              <a:lnSpc>
                <a:spcPct val="150000"/>
              </a:lnSpc>
            </a:pPr>
            <a:r>
              <a:rPr lang="fa-IR" sz="1600" dirty="0" smtClean="0">
                <a:cs typeface="B Homa" pitchFamily="2" charset="-78"/>
              </a:rPr>
              <a:t>یک منظر فاقد ویژگی می تواند با طراحی خلاقانه که خوب بکار بسته شود حس مکان قوی تری پیدا کند.</a:t>
            </a:r>
            <a:endParaRPr lang="en-US" sz="1600" dirty="0" smtClean="0">
              <a:cs typeface="B Homa" pitchFamily="2" charset="-78"/>
            </a:endParaRPr>
          </a:p>
          <a:p>
            <a:pPr algn="just" rtl="1">
              <a:lnSpc>
                <a:spcPct val="150000"/>
              </a:lnSpc>
            </a:pPr>
            <a:endParaRPr lang="en-US" sz="1600" dirty="0">
              <a:cs typeface="B Homa" pitchFamily="2" charset="-78"/>
            </a:endParaRPr>
          </a:p>
        </p:txBody>
      </p:sp>
      <p:cxnSp>
        <p:nvCxnSpPr>
          <p:cNvPr id="7" name="Straight Connector 6"/>
          <p:cNvCxnSpPr/>
          <p:nvPr/>
        </p:nvCxnSpPr>
        <p:spPr>
          <a:xfrm rot="10800000">
            <a:off x="1371600" y="1066800"/>
            <a:ext cx="5181600" cy="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705600" y="838200"/>
            <a:ext cx="1905000" cy="461665"/>
          </a:xfrm>
          <a:prstGeom prst="rect">
            <a:avLst/>
          </a:prstGeom>
          <a:noFill/>
          <a:ln w="28575">
            <a:solidFill>
              <a:schemeClr val="accent6">
                <a:lumMod val="50000"/>
              </a:schemeClr>
            </a:solidFill>
          </a:ln>
        </p:spPr>
        <p:txBody>
          <a:bodyPr wrap="square" rtlCol="0">
            <a:spAutoFit/>
          </a:bodyPr>
          <a:lstStyle/>
          <a:p>
            <a:pPr algn="ctr" rtl="1"/>
            <a:r>
              <a:rPr lang="fa-IR" sz="2400" dirty="0" smtClean="0">
                <a:cs typeface="B Homa" pitchFamily="2" charset="-78"/>
              </a:rPr>
              <a:t>اهداف طراحی</a:t>
            </a:r>
          </a:p>
        </p:txBody>
      </p:sp>
      <p:sp>
        <p:nvSpPr>
          <p:cNvPr id="6" name="Rectangle 5"/>
          <p:cNvSpPr/>
          <p:nvPr/>
        </p:nvSpPr>
        <p:spPr>
          <a:xfrm>
            <a:off x="914400" y="6290846"/>
            <a:ext cx="981359"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اهداف طراحی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914400" y="1266885"/>
            <a:ext cx="7772400" cy="5262979"/>
          </a:xfrm>
          <a:prstGeom prst="rect">
            <a:avLst/>
          </a:prstGeom>
          <a:noFill/>
        </p:spPr>
        <p:txBody>
          <a:bodyPr wrap="square" rtlCol="0">
            <a:spAutoFit/>
          </a:bodyPr>
          <a:lstStyle/>
          <a:p>
            <a:pPr algn="r" rtl="1">
              <a:lnSpc>
                <a:spcPct val="150000"/>
              </a:lnSpc>
            </a:pPr>
            <a:r>
              <a:rPr lang="fa-IR" sz="1600" dirty="0" smtClean="0">
                <a:cs typeface="B Homa" pitchFamily="2" charset="-78"/>
              </a:rPr>
              <a:t>اصول سازماندهی به سه دسته تقسیم می شوند :</a:t>
            </a:r>
          </a:p>
          <a:p>
            <a:pPr algn="r" rtl="1">
              <a:lnSpc>
                <a:spcPct val="150000"/>
              </a:lnSpc>
            </a:pPr>
            <a:r>
              <a:rPr lang="fa-IR" sz="1600" b="1" dirty="0" smtClean="0">
                <a:cs typeface="B Homa" pitchFamily="2" charset="-78"/>
              </a:rPr>
              <a:t>سازماندهی فضایی :</a:t>
            </a:r>
          </a:p>
          <a:p>
            <a:pPr algn="r" rtl="1">
              <a:lnSpc>
                <a:spcPct val="150000"/>
              </a:lnSpc>
            </a:pPr>
            <a:r>
              <a:rPr lang="fa-IR" sz="1600" dirty="0" smtClean="0">
                <a:cs typeface="B Homa" pitchFamily="2" charset="-78"/>
              </a:rPr>
              <a:t>مرتبط با موقعیت نسبی و تعاملات بین عناصر در فضا</a:t>
            </a:r>
          </a:p>
          <a:p>
            <a:pPr algn="r" rtl="1">
              <a:lnSpc>
                <a:spcPct val="150000"/>
              </a:lnSpc>
            </a:pPr>
            <a:r>
              <a:rPr lang="fa-IR" sz="1600" dirty="0" smtClean="0">
                <a:cs typeface="B Homa" pitchFamily="2" charset="-78"/>
              </a:rPr>
              <a:t>راهنماهای فضایی متغیر های گشتالت هستند که شامل: نزدیکی/ همجواری، محصوریت، در هم آمیختگی /تداخل، تداوم، تشابه، نقش و زمینه .</a:t>
            </a:r>
          </a:p>
          <a:p>
            <a:pPr algn="r" rtl="1">
              <a:lnSpc>
                <a:spcPct val="150000"/>
              </a:lnSpc>
            </a:pPr>
            <a:endParaRPr lang="fa-IR" sz="1600" dirty="0" smtClean="0">
              <a:cs typeface="B Homa" pitchFamily="2" charset="-78"/>
            </a:endParaRPr>
          </a:p>
          <a:p>
            <a:pPr algn="r" rtl="1">
              <a:lnSpc>
                <a:spcPct val="150000"/>
              </a:lnSpc>
            </a:pPr>
            <a:r>
              <a:rPr lang="fa-IR" sz="1600" b="1" dirty="0" smtClean="0">
                <a:cs typeface="B Homa" pitchFamily="2" charset="-78"/>
              </a:rPr>
              <a:t>سازماندهی ساختاری :</a:t>
            </a:r>
          </a:p>
          <a:p>
            <a:pPr algn="r" rtl="1">
              <a:lnSpc>
                <a:spcPct val="150000"/>
              </a:lnSpc>
            </a:pPr>
            <a:r>
              <a:rPr lang="fa-IR" sz="1600" dirty="0" smtClean="0">
                <a:cs typeface="B Homa" pitchFamily="2" charset="-78"/>
              </a:rPr>
              <a:t>به راه هایی که قسمت های مختلف طرح را به هم جفت می کند.</a:t>
            </a:r>
          </a:p>
          <a:p>
            <a:pPr algn="r" rtl="1">
              <a:lnSpc>
                <a:spcPct val="150000"/>
              </a:lnSpc>
            </a:pPr>
            <a:r>
              <a:rPr lang="fa-IR" sz="1600" dirty="0" smtClean="0">
                <a:cs typeface="B Homa" pitchFamily="2" charset="-78"/>
              </a:rPr>
              <a:t>عناصر ساختاری عبارتند از : توازن، تنش، ریتم یا ضرباهنگ، تناسب، مقیاس .</a:t>
            </a:r>
          </a:p>
          <a:p>
            <a:pPr algn="r" rtl="1">
              <a:lnSpc>
                <a:spcPct val="150000"/>
              </a:lnSpc>
            </a:pPr>
            <a:endParaRPr lang="fa-IR" sz="1600" dirty="0" smtClean="0">
              <a:cs typeface="B Homa" pitchFamily="2" charset="-78"/>
            </a:endParaRPr>
          </a:p>
          <a:p>
            <a:pPr algn="r" rtl="1">
              <a:lnSpc>
                <a:spcPct val="150000"/>
              </a:lnSpc>
            </a:pPr>
            <a:r>
              <a:rPr lang="fa-IR" sz="1600" b="1" dirty="0" smtClean="0">
                <a:cs typeface="B Homa" pitchFamily="2" charset="-78"/>
              </a:rPr>
              <a:t>سازماندهی نظم دهی(انتظام) :</a:t>
            </a:r>
          </a:p>
          <a:p>
            <a:pPr algn="r" rtl="1">
              <a:lnSpc>
                <a:spcPct val="150000"/>
              </a:lnSpc>
            </a:pPr>
            <a:r>
              <a:rPr lang="fa-IR" sz="1600" dirty="0" smtClean="0">
                <a:cs typeface="B Homa" pitchFamily="2" charset="-78"/>
              </a:rPr>
              <a:t>این سازماندهی به ایجاد نظم در طراحی منظر یا ترکیب بندی مربوط می شود.</a:t>
            </a:r>
          </a:p>
          <a:p>
            <a:pPr algn="r" rtl="1">
              <a:lnSpc>
                <a:spcPct val="150000"/>
              </a:lnSpc>
            </a:pPr>
            <a:r>
              <a:rPr lang="fa-IR" sz="1600" dirty="0" smtClean="0">
                <a:cs typeface="B Homa" pitchFamily="2" charset="-78"/>
              </a:rPr>
              <a:t>اصول نظم دهی عبارتند از : محور، تقارن، سلسله مراتب، محمل یا مبنا، دگرگونی یا تغییر شکل .</a:t>
            </a:r>
          </a:p>
          <a:p>
            <a:pPr algn="r" rtl="1">
              <a:lnSpc>
                <a:spcPct val="150000"/>
              </a:lnSpc>
            </a:pPr>
            <a:endParaRPr lang="fa-IR" sz="1600" dirty="0" smtClean="0">
              <a:cs typeface="B Homa" pitchFamily="2" charset="-78"/>
            </a:endParaRPr>
          </a:p>
        </p:txBody>
      </p:sp>
      <p:cxnSp>
        <p:nvCxnSpPr>
          <p:cNvPr id="7" name="Straight Connector 6"/>
          <p:cNvCxnSpPr/>
          <p:nvPr/>
        </p:nvCxnSpPr>
        <p:spPr>
          <a:xfrm rot="10800000">
            <a:off x="1371600" y="1066800"/>
            <a:ext cx="4648200" cy="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248400" y="838200"/>
            <a:ext cx="2362200" cy="461665"/>
          </a:xfrm>
          <a:prstGeom prst="rect">
            <a:avLst/>
          </a:prstGeom>
          <a:noFill/>
          <a:ln w="28575">
            <a:solidFill>
              <a:schemeClr val="accent6">
                <a:lumMod val="50000"/>
              </a:schemeClr>
            </a:solidFill>
          </a:ln>
        </p:spPr>
        <p:txBody>
          <a:bodyPr wrap="square" rtlCol="0">
            <a:spAutoFit/>
          </a:bodyPr>
          <a:lstStyle/>
          <a:p>
            <a:pPr algn="ctr" rtl="1"/>
            <a:r>
              <a:rPr lang="fa-IR" sz="2400" dirty="0" smtClean="0">
                <a:cs typeface="B Homa" pitchFamily="2" charset="-78"/>
              </a:rPr>
              <a:t>اصول سازماندهی</a:t>
            </a:r>
          </a:p>
        </p:txBody>
      </p:sp>
      <p:sp>
        <p:nvSpPr>
          <p:cNvPr id="6" name="Rectangle 5"/>
          <p:cNvSpPr/>
          <p:nvPr/>
        </p:nvSpPr>
        <p:spPr>
          <a:xfrm>
            <a:off x="914400" y="6290846"/>
            <a:ext cx="845103"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سازماندهی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43200" y="2743200"/>
            <a:ext cx="6096000" cy="769441"/>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fa-IR" sz="4400" b="1" dirty="0" smtClean="0">
                <a:solidFill>
                  <a:schemeClr val="bg1"/>
                </a:solidFill>
                <a:cs typeface="B Bardiya" pitchFamily="2" charset="-78"/>
              </a:rPr>
              <a:t>رویکرد های عملی و نظری منظر</a:t>
            </a:r>
            <a:endParaRPr lang="en-US" sz="4400" b="1" dirty="0">
              <a:solidFill>
                <a:schemeClr val="bg1"/>
              </a:solidFill>
              <a:cs typeface="B Bardiya" pitchFamily="2" charset="-78"/>
            </a:endParaRPr>
          </a:p>
        </p:txBody>
      </p:sp>
      <p:sp>
        <p:nvSpPr>
          <p:cNvPr id="5" name="Rectangle 4"/>
          <p:cNvSpPr/>
          <p:nvPr/>
        </p:nvSpPr>
        <p:spPr>
          <a:xfrm>
            <a:off x="3048000" y="3886200"/>
            <a:ext cx="2194832" cy="1846659"/>
          </a:xfrm>
          <a:prstGeom prst="rect">
            <a:avLst/>
          </a:prstGeom>
          <a:ln>
            <a:noFill/>
          </a:ln>
        </p:spPr>
        <p:txBody>
          <a:bodyPr wrap="none">
            <a:spAutoFit/>
          </a:bodyPr>
          <a:lstStyle/>
          <a:p>
            <a:pPr algn="r" rtl="1"/>
            <a:r>
              <a:rPr lang="fa-IR" sz="2400"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rPr>
              <a:t>رویکرد سنتی</a:t>
            </a:r>
          </a:p>
          <a:p>
            <a:pPr lvl="2" algn="r" rtl="1">
              <a:buFont typeface="Arial" pitchFamily="34" charset="0"/>
              <a:buChar char="•"/>
            </a:pPr>
            <a:r>
              <a:rPr lang="fa-IR"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rPr>
              <a:t>کامیلو سیته</a:t>
            </a:r>
          </a:p>
          <a:p>
            <a:pPr lvl="2" algn="r" rtl="1">
              <a:buFont typeface="Arial" pitchFamily="34" charset="0"/>
              <a:buChar char="•"/>
            </a:pPr>
            <a:r>
              <a:rPr lang="fa-IR"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rPr>
              <a:t>منوچهر مزینی</a:t>
            </a:r>
          </a:p>
          <a:p>
            <a:pPr lvl="2" algn="r" rtl="1">
              <a:buFont typeface="Arial" pitchFamily="34" charset="0"/>
              <a:buChar char="•"/>
            </a:pPr>
            <a:r>
              <a:rPr lang="fa-IR"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rPr>
              <a:t>ریچارد هدمن</a:t>
            </a:r>
          </a:p>
          <a:p>
            <a:pPr lvl="2" algn="r" rtl="1">
              <a:buFont typeface="Arial" pitchFamily="34" charset="0"/>
              <a:buChar char="•"/>
            </a:pPr>
            <a:r>
              <a:rPr lang="fa-IR"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rPr>
              <a:t>یان بنتلی</a:t>
            </a:r>
          </a:p>
          <a:p>
            <a:pPr lvl="2" algn="r" rtl="1">
              <a:buFont typeface="Arial" pitchFamily="34" charset="0"/>
              <a:buChar char="•"/>
            </a:pPr>
            <a:r>
              <a:rPr lang="en-US"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rPr>
              <a:t>A.V.R</a:t>
            </a:r>
            <a:endParaRPr lang="fa-IR"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endParaRPr>
          </a:p>
        </p:txBody>
      </p:sp>
      <p:sp>
        <p:nvSpPr>
          <p:cNvPr id="6" name="Rectangle 5"/>
          <p:cNvSpPr/>
          <p:nvPr/>
        </p:nvSpPr>
        <p:spPr>
          <a:xfrm>
            <a:off x="838200" y="3962400"/>
            <a:ext cx="2143536" cy="1015663"/>
          </a:xfrm>
          <a:prstGeom prst="rect">
            <a:avLst/>
          </a:prstGeom>
          <a:ln>
            <a:noFill/>
          </a:ln>
        </p:spPr>
        <p:txBody>
          <a:bodyPr wrap="none">
            <a:spAutoFit/>
          </a:bodyPr>
          <a:lstStyle/>
          <a:p>
            <a:pPr algn="r" rtl="1"/>
            <a:r>
              <a:rPr lang="fa-IR" sz="2400"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rPr>
              <a:t>رویکرد مشارکتی</a:t>
            </a:r>
          </a:p>
          <a:p>
            <a:pPr lvl="2" algn="r" rtl="1">
              <a:buFont typeface="Arial" pitchFamily="34" charset="0"/>
              <a:buChar char="•"/>
            </a:pPr>
            <a:r>
              <a:rPr lang="fa-IR"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rPr>
              <a:t>گوردون کالن</a:t>
            </a:r>
          </a:p>
          <a:p>
            <a:pPr lvl="2" algn="r" rtl="1">
              <a:buFont typeface="Arial" pitchFamily="34" charset="0"/>
              <a:buChar char="•"/>
            </a:pPr>
            <a:r>
              <a:rPr lang="fa-IR"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rPr>
              <a:t>فیلیپ تیل</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410200" y="2743200"/>
            <a:ext cx="3429000"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fa-IR" sz="5400" b="1" dirty="0" smtClean="0">
                <a:solidFill>
                  <a:schemeClr val="bg1"/>
                </a:solidFill>
                <a:cs typeface="B Bardiya" pitchFamily="2" charset="-78"/>
              </a:rPr>
              <a:t>کامیلو سیته</a:t>
            </a:r>
            <a:endParaRPr lang="en-US" sz="5400" b="1" dirty="0">
              <a:solidFill>
                <a:schemeClr val="bg1"/>
              </a:solidFill>
              <a:cs typeface="B Bardiya" pitchFamily="2" charset="-78"/>
            </a:endParaRPr>
          </a:p>
        </p:txBody>
      </p:sp>
      <p:sp>
        <p:nvSpPr>
          <p:cNvPr id="5" name="Rectangle 4"/>
          <p:cNvSpPr/>
          <p:nvPr/>
        </p:nvSpPr>
        <p:spPr>
          <a:xfrm>
            <a:off x="3212136" y="4038600"/>
            <a:ext cx="1436611" cy="461665"/>
          </a:xfrm>
          <a:prstGeom prst="rect">
            <a:avLst/>
          </a:prstGeom>
          <a:ln>
            <a:noFill/>
          </a:ln>
        </p:spPr>
        <p:txBody>
          <a:bodyPr wrap="none">
            <a:spAutoFit/>
          </a:bodyPr>
          <a:lstStyle/>
          <a:p>
            <a:pPr algn="ctr"/>
            <a:r>
              <a:rPr lang="fa-IR" sz="2400"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rPr>
              <a:t>رویکرد سنتی</a:t>
            </a:r>
            <a:endParaRPr lang="en-US" sz="2400" dirty="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997327"/>
            <a:ext cx="8077200" cy="4524315"/>
          </a:xfrm>
          <a:prstGeom prst="rect">
            <a:avLst/>
          </a:prstGeom>
          <a:noFill/>
        </p:spPr>
        <p:txBody>
          <a:bodyPr wrap="square" rtlCol="0">
            <a:spAutoFit/>
          </a:bodyPr>
          <a:lstStyle/>
          <a:p>
            <a:pPr algn="just" rtl="1">
              <a:lnSpc>
                <a:spcPct val="200000"/>
              </a:lnSpc>
            </a:pPr>
            <a:r>
              <a:rPr lang="fa-IR" sz="1600" dirty="0" smtClean="0">
                <a:cs typeface="B Homa" pitchFamily="2" charset="-78"/>
              </a:rPr>
              <a:t>کاملو سیته معمار و شهرساز اتریشی ، در مقدمه کتاب خود ”ساخت شهر بر اساس اصول هنری ” می نویسد : </a:t>
            </a:r>
          </a:p>
          <a:p>
            <a:pPr lvl="1" algn="just" rtl="1">
              <a:lnSpc>
                <a:spcPct val="200000"/>
              </a:lnSpc>
            </a:pPr>
            <a:r>
              <a:rPr lang="fa-IR" sz="1600" dirty="0" smtClean="0">
                <a:cs typeface="B Homa" pitchFamily="2" charset="-78"/>
              </a:rPr>
              <a:t>ناآگاهی و ناکارمدی ما در جداسازی زمین های مسکونی محله ها ، سرچشمه مشکلات بسیاری شده است. این موضوع انگیزه ای شد تا به خود جرات دهم و به دنبال ریشه یابی علل زیبایی شمار زیادی از فضاهای شهری ومیدان های قدیمی باشم. زیرا شناخت درست علت ها ، قواعدی را به دست می دهد، که پیروی از آنها ما را به تاثیرات مطلوب همانندی ، رهنمون سازد.</a:t>
            </a:r>
          </a:p>
          <a:p>
            <a:pPr algn="just" rtl="1">
              <a:lnSpc>
                <a:spcPct val="200000"/>
              </a:lnSpc>
            </a:pPr>
            <a:r>
              <a:rPr lang="fa-IR" sz="1600" dirty="0" smtClean="0">
                <a:cs typeface="B Homa" pitchFamily="2" charset="-78"/>
              </a:rPr>
              <a:t>او با تجزیه و تحلیل فضاهای شهری ارزشمند از 4 کشور ، اتریش ، آلمان، ایتالیا و فرانسه به این منظور دست می یابد. وی امید دارد تا با ارائه مواردی قابل استفاده و نتایجی نظری، به یاری تکنسین ها شتافته، بخشی از ساختمان بزرگ آموزش زیباشناختی عملی را برای تکنسینها شهرسازی آماده نماید. او مکان های اصلی شهر را از زمان های دور تاکنون، نیاز حیاتی و مهم ترین عامل زندگی جمعی می داند .</a:t>
            </a:r>
          </a:p>
        </p:txBody>
      </p:sp>
      <p:cxnSp>
        <p:nvCxnSpPr>
          <p:cNvPr id="3" name="Straight Connector 2"/>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680615" y="6290846"/>
            <a:ext cx="995785"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609600"/>
            <a:ext cx="8077200" cy="2062103"/>
          </a:xfrm>
          <a:prstGeom prst="rect">
            <a:avLst/>
          </a:prstGeom>
          <a:noFill/>
        </p:spPr>
        <p:txBody>
          <a:bodyPr wrap="square" rtlCol="0">
            <a:spAutoFit/>
          </a:bodyPr>
          <a:lstStyle/>
          <a:p>
            <a:pPr algn="r" rtl="1">
              <a:lnSpc>
                <a:spcPct val="200000"/>
              </a:lnSpc>
            </a:pPr>
            <a:r>
              <a:rPr lang="fa-IR" sz="1600" dirty="0" smtClean="0">
                <a:cs typeface="B Homa" pitchFamily="2" charset="-78"/>
              </a:rPr>
              <a:t>او رخداد های گوناگونی را که در آگورا ، فوروم و میدان های شهرهای سده های میانه تا سده نوزدهم پیش امده ، با دقتی فراوان معرفی کرده ، مزایای آن را برای فرد و جمع خاطرنشان می کند. دلمشغولی اصلی او زندگی جمعی یا به گفته خودش ”زندگی عمومی“ است. او می کوشد در جایگاه یک معمار، قواعدی کالبدی را برای حفظ و تقویت این زندگی جمعی در شهر، از دل فضاهای باز جذاب تاریخی بیرون بکشد. او این قواعد را ”هنری“ می نامد.</a:t>
            </a:r>
          </a:p>
        </p:txBody>
      </p:sp>
      <p:pic>
        <p:nvPicPr>
          <p:cNvPr id="5" name="Picture 4" descr="Picture 004.jpg"/>
          <p:cNvPicPr>
            <a:picLocks noChangeAspect="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98704" y="2743200"/>
            <a:ext cx="2596896" cy="2286000"/>
          </a:xfrm>
          <a:prstGeom prst="rect">
            <a:avLst/>
          </a:prstGeom>
        </p:spPr>
      </p:pic>
      <p:pic>
        <p:nvPicPr>
          <p:cNvPr id="6" name="Picture 5" descr="Picture 005.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895600" y="2743200"/>
            <a:ext cx="2627376" cy="2237752"/>
          </a:xfrm>
          <a:prstGeom prst="rect">
            <a:avLst/>
          </a:prstGeom>
        </p:spPr>
      </p:pic>
      <p:sp>
        <p:nvSpPr>
          <p:cNvPr id="7" name="TextBox 6"/>
          <p:cNvSpPr txBox="1"/>
          <p:nvPr/>
        </p:nvSpPr>
        <p:spPr>
          <a:xfrm>
            <a:off x="1066800" y="4419600"/>
            <a:ext cx="7848600" cy="2554545"/>
          </a:xfrm>
          <a:prstGeom prst="rect">
            <a:avLst/>
          </a:prstGeom>
          <a:noFill/>
        </p:spPr>
        <p:txBody>
          <a:bodyPr wrap="square" rtlCol="0">
            <a:spAutoFit/>
          </a:bodyPr>
          <a:lstStyle/>
          <a:p>
            <a:pPr algn="r" rtl="1">
              <a:lnSpc>
                <a:spcPct val="200000"/>
              </a:lnSpc>
            </a:pPr>
            <a:r>
              <a:rPr lang="fa-IR" sz="1600" dirty="0" smtClean="0">
                <a:cs typeface="B Homa" pitchFamily="2" charset="-78"/>
              </a:rPr>
              <a:t>سیته در نمونه های میدان هایی مانند تصاویر بالا </a:t>
            </a:r>
          </a:p>
          <a:p>
            <a:pPr lvl="1" algn="r" rtl="1">
              <a:lnSpc>
                <a:spcPct val="200000"/>
              </a:lnSpc>
              <a:buFont typeface="Arial" pitchFamily="34" charset="0"/>
              <a:buChar char="•"/>
            </a:pPr>
            <a:r>
              <a:rPr lang="fa-IR" sz="1600" dirty="0" smtClean="0">
                <a:cs typeface="B Homa" pitchFamily="2" charset="-78"/>
              </a:rPr>
              <a:t>رابطه بین بناها ، یادمان ها و میدان ها                      مجموعه میدان های هم جوار</a:t>
            </a:r>
          </a:p>
          <a:p>
            <a:pPr lvl="1" algn="r" rtl="1">
              <a:lnSpc>
                <a:spcPct val="200000"/>
              </a:lnSpc>
              <a:buFont typeface="Arial" pitchFamily="34" charset="0"/>
              <a:buChar char="•"/>
            </a:pPr>
            <a:r>
              <a:rPr lang="fa-IR" sz="1600" dirty="0" smtClean="0">
                <a:cs typeface="B Homa" pitchFamily="2" charset="-78"/>
              </a:rPr>
              <a:t>خالی گذاشتن مرکز میدان ها                                     نامنظمی و شکل هندسی میدان های قدیمی</a:t>
            </a:r>
          </a:p>
          <a:p>
            <a:pPr lvl="1" algn="r" rtl="1">
              <a:lnSpc>
                <a:spcPct val="200000"/>
              </a:lnSpc>
              <a:buFont typeface="Arial" pitchFamily="34" charset="0"/>
              <a:buChar char="•"/>
            </a:pPr>
            <a:r>
              <a:rPr lang="fa-IR" sz="1600" dirty="0" smtClean="0">
                <a:cs typeface="B Homa" pitchFamily="2" charset="-78"/>
              </a:rPr>
              <a:t>محصور بودن میدان ها                                             اندازه و شکل میدان ها</a:t>
            </a:r>
          </a:p>
          <a:p>
            <a:pPr algn="r" rtl="1">
              <a:lnSpc>
                <a:spcPct val="200000"/>
              </a:lnSpc>
            </a:pPr>
            <a:endParaRPr lang="fa-IR" sz="1600" dirty="0" smtClean="0">
              <a:cs typeface="B Homa" pitchFamily="2" charset="-78"/>
            </a:endParaRPr>
          </a:p>
        </p:txBody>
      </p:sp>
      <p:cxnSp>
        <p:nvCxnSpPr>
          <p:cNvPr id="8" name="Straight Connector 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80615" y="6290846"/>
            <a:ext cx="995785"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410200" y="2743200"/>
            <a:ext cx="3429000"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fa-IR" sz="5400" b="1" dirty="0" smtClean="0">
                <a:solidFill>
                  <a:schemeClr val="bg1"/>
                </a:solidFill>
                <a:cs typeface="B Bardiya" pitchFamily="2" charset="-78"/>
              </a:rPr>
              <a:t>منوچهر مزینی</a:t>
            </a:r>
            <a:endParaRPr lang="en-US" sz="5400" b="1" dirty="0">
              <a:solidFill>
                <a:schemeClr val="bg1"/>
              </a:solidFill>
              <a:cs typeface="B Bardiya" pitchFamily="2" charset="-78"/>
            </a:endParaRPr>
          </a:p>
        </p:txBody>
      </p:sp>
      <p:sp>
        <p:nvSpPr>
          <p:cNvPr id="5" name="Rectangle 4"/>
          <p:cNvSpPr/>
          <p:nvPr/>
        </p:nvSpPr>
        <p:spPr>
          <a:xfrm>
            <a:off x="3657600" y="4114800"/>
            <a:ext cx="1495922" cy="461665"/>
          </a:xfrm>
          <a:prstGeom prst="rect">
            <a:avLst/>
          </a:prstGeom>
          <a:ln>
            <a:noFill/>
          </a:ln>
        </p:spPr>
        <p:txBody>
          <a:bodyPr wrap="none">
            <a:spAutoFit/>
          </a:bodyPr>
          <a:lstStyle/>
          <a:p>
            <a:pPr algn="ctr"/>
            <a:r>
              <a:rPr lang="fa-IR" sz="2400"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rPr>
              <a:t>رویکرد  سنتی</a:t>
            </a:r>
            <a:endParaRPr lang="en-US" sz="2400" dirty="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10800000">
            <a:off x="1066800" y="1006367"/>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972102" y="775855"/>
            <a:ext cx="1747594" cy="523220"/>
          </a:xfrm>
          <a:prstGeom prst="rect">
            <a:avLst/>
          </a:prstGeom>
          <a:ln w="28575">
            <a:solidFill>
              <a:schemeClr val="accent6">
                <a:lumMod val="50000"/>
              </a:schemeClr>
            </a:solidFill>
          </a:ln>
        </p:spPr>
        <p:txBody>
          <a:bodyPr wrap="none">
            <a:spAutoFit/>
          </a:bodyPr>
          <a:lstStyle/>
          <a:p>
            <a:pPr algn="r" rtl="1"/>
            <a:r>
              <a:rPr lang="fa-IR" sz="2800" b="1" dirty="0" smtClean="0">
                <a:cs typeface="B Bardiya" pitchFamily="2" charset="-78"/>
              </a:rPr>
              <a:t>منوچهر مزینی</a:t>
            </a:r>
            <a:endParaRPr lang="en-US" sz="2800" b="1" dirty="0">
              <a:cs typeface="B Bardiya" pitchFamily="2" charset="-78"/>
            </a:endParaRPr>
          </a:p>
        </p:txBody>
      </p:sp>
      <p:sp>
        <p:nvSpPr>
          <p:cNvPr id="10" name="Rectangle 9"/>
          <p:cNvSpPr/>
          <p:nvPr/>
        </p:nvSpPr>
        <p:spPr>
          <a:xfrm>
            <a:off x="680615" y="6290846"/>
            <a:ext cx="995785"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
        <p:nvSpPr>
          <p:cNvPr id="8" name="TextBox 7"/>
          <p:cNvSpPr txBox="1"/>
          <p:nvPr/>
        </p:nvSpPr>
        <p:spPr>
          <a:xfrm>
            <a:off x="838200" y="1642170"/>
            <a:ext cx="7620000" cy="3539430"/>
          </a:xfrm>
          <a:prstGeom prst="rect">
            <a:avLst/>
          </a:prstGeom>
          <a:noFill/>
        </p:spPr>
        <p:txBody>
          <a:bodyPr wrap="square" rtlCol="0">
            <a:spAutoFit/>
          </a:bodyPr>
          <a:lstStyle/>
          <a:p>
            <a:pPr algn="just" rtl="1">
              <a:lnSpc>
                <a:spcPct val="200000"/>
              </a:lnSpc>
            </a:pPr>
            <a:r>
              <a:rPr lang="fa-IR" sz="1600" dirty="0" smtClean="0">
                <a:cs typeface="B Homa" pitchFamily="2" charset="-78"/>
              </a:rPr>
              <a:t>منوچهر مزینی محققی است که با تکیه بر دیدگاههای روان شناختی لینچ و بر مبنای تجارب شخصی خود در مطالعه شهرهای نوبنیاد انگلستان ، به تدوین نظریه ای در زمینه منظر شهری می پردازد. وی بارویکردی زیبایی شناسانه مسائلی را مورد بررسی قرار می دهد که یک شهر را به لحاظ بصری از سایر شهرها متمایز می کند. و معتقد است روحیه  بصری (منظر) هر شهر حاصل تاثیر کلی و جامعی است که ناظر به هنگام دیدار و یا زندگی در شهر یا بخشی از آن به دست می آورد . بر همین اساس او در ”مطالعه کالبد شهر تهران از نظر بصری و زیبایی شناسی“ برای تحلیلی علمی و عملی و ظاهر بصری یک شهر ابتدا جسم آن (پیکر، سینما و چهره ) و سپس جان آن را (فعالیت های جاری، خصوصیات سیمنتیک، صدا وبو) بررسی می کند.</a:t>
            </a:r>
            <a:r>
              <a:rPr lang="en-US" sz="1600" dirty="0" smtClean="0">
                <a:cs typeface="B Homa" pitchFamily="2" charset="-78"/>
              </a:rPr>
              <a:t>  </a:t>
            </a:r>
            <a:endParaRPr lang="en-US" sz="1600" dirty="0">
              <a:cs typeface="B Homa" pitchFamily="2" charset="-7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10800000">
            <a:off x="1371600" y="990600"/>
            <a:ext cx="4191000" cy="1588"/>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5715000" y="762000"/>
            <a:ext cx="3124200" cy="461665"/>
          </a:xfrm>
          <a:prstGeom prst="rect">
            <a:avLst/>
          </a:prstGeom>
          <a:ln w="28575">
            <a:solidFill>
              <a:schemeClr val="accent6">
                <a:lumMod val="50000"/>
              </a:schemeClr>
            </a:solidFill>
          </a:ln>
        </p:spPr>
        <p:txBody>
          <a:bodyPr wrap="square">
            <a:spAutoFit/>
          </a:bodyPr>
          <a:lstStyle/>
          <a:p>
            <a:pPr algn="r" rtl="1"/>
            <a:r>
              <a:rPr lang="fa-IR" sz="2400" dirty="0" smtClean="0">
                <a:cs typeface="B Homa" pitchFamily="2" charset="-78"/>
              </a:rPr>
              <a:t>منظرشهری آرایشی / تزئینی</a:t>
            </a:r>
          </a:p>
        </p:txBody>
      </p:sp>
      <p:sp>
        <p:nvSpPr>
          <p:cNvPr id="10" name="TextBox 9"/>
          <p:cNvSpPr txBox="1"/>
          <p:nvPr/>
        </p:nvSpPr>
        <p:spPr>
          <a:xfrm>
            <a:off x="762000" y="1155442"/>
            <a:ext cx="7620000" cy="5078313"/>
          </a:xfrm>
          <a:prstGeom prst="rect">
            <a:avLst/>
          </a:prstGeom>
          <a:noFill/>
          <a:ln>
            <a:noFill/>
          </a:ln>
        </p:spPr>
        <p:txBody>
          <a:bodyPr wrap="square" rtlCol="0">
            <a:spAutoFit/>
          </a:bodyPr>
          <a:lstStyle/>
          <a:p>
            <a:pPr algn="r" rtl="1">
              <a:lnSpc>
                <a:spcPct val="200000"/>
              </a:lnSpc>
            </a:pPr>
            <a:r>
              <a:rPr lang="fa-IR" sz="1600" dirty="0" smtClean="0">
                <a:cs typeface="B Homa" pitchFamily="2" charset="-78"/>
              </a:rPr>
              <a:t>منظر شهری آرایشی/تزئینی بر دو پایه </a:t>
            </a:r>
            <a:r>
              <a:rPr lang="fa-IR" sz="1600" u="sng" dirty="0" smtClean="0">
                <a:cs typeface="B Homa" pitchFamily="2" charset="-78"/>
              </a:rPr>
              <a:t>زیبایی شناسی کلاسیک </a:t>
            </a:r>
            <a:r>
              <a:rPr lang="fa-IR" sz="1600" dirty="0" smtClean="0">
                <a:cs typeface="B Homa" pitchFamily="2" charset="-78"/>
              </a:rPr>
              <a:t>و </a:t>
            </a:r>
            <a:r>
              <a:rPr lang="fa-IR" sz="1600" u="sng" dirty="0" smtClean="0">
                <a:cs typeface="B Homa" pitchFamily="2" charset="-78"/>
              </a:rPr>
              <a:t>زیبایی شناسی رمانتیک </a:t>
            </a:r>
            <a:r>
              <a:rPr lang="fa-IR" sz="1600" dirty="0" smtClean="0">
                <a:cs typeface="B Homa" pitchFamily="2" charset="-78"/>
              </a:rPr>
              <a:t>استوار است که در دو الگوی ”</a:t>
            </a:r>
            <a:r>
              <a:rPr lang="fa-IR" sz="1600" u="sng" dirty="0" smtClean="0">
                <a:cs typeface="B Homa" pitchFamily="2" charset="-78"/>
              </a:rPr>
              <a:t>منظر شهری کلاسیک</a:t>
            </a:r>
            <a:r>
              <a:rPr lang="fa-IR" sz="1600" dirty="0" smtClean="0">
                <a:cs typeface="B Homa" pitchFamily="2" charset="-78"/>
              </a:rPr>
              <a:t>“ و ”</a:t>
            </a:r>
            <a:r>
              <a:rPr lang="fa-IR" sz="1600" u="sng" dirty="0" smtClean="0">
                <a:cs typeface="B Homa" pitchFamily="2" charset="-78"/>
              </a:rPr>
              <a:t>منظر شهری رمانتیک</a:t>
            </a:r>
            <a:r>
              <a:rPr lang="fa-IR" sz="1600" dirty="0" smtClean="0">
                <a:cs typeface="B Homa" pitchFamily="2" charset="-78"/>
              </a:rPr>
              <a:t>“ تجلی می یابد.</a:t>
            </a:r>
          </a:p>
          <a:p>
            <a:pPr algn="r" rtl="1">
              <a:lnSpc>
                <a:spcPct val="200000"/>
              </a:lnSpc>
            </a:pPr>
            <a:r>
              <a:rPr lang="fa-IR" dirty="0" smtClean="0">
                <a:cs typeface="B Homa" pitchFamily="2" charset="-78"/>
              </a:rPr>
              <a:t>ریشه های تئوریک منظر شهری کلاسیک:</a:t>
            </a:r>
          </a:p>
          <a:p>
            <a:pPr algn="r" rtl="1">
              <a:lnSpc>
                <a:spcPct val="200000"/>
              </a:lnSpc>
            </a:pPr>
            <a:r>
              <a:rPr lang="fa-IR" sz="1600" dirty="0" smtClean="0">
                <a:cs typeface="B Homa" pitchFamily="2" charset="-78"/>
              </a:rPr>
              <a:t>آموزه های ویتروویوس( قرن اول پیش از میلاد،رم باستان)</a:t>
            </a:r>
          </a:p>
          <a:p>
            <a:pPr algn="r" rtl="1">
              <a:lnSpc>
                <a:spcPct val="200000"/>
              </a:lnSpc>
            </a:pPr>
            <a:r>
              <a:rPr lang="fa-IR" sz="1600" dirty="0" smtClean="0">
                <a:cs typeface="B Homa" pitchFamily="2" charset="-78"/>
              </a:rPr>
              <a:t>نظریه پردازان دوره رنسانس</a:t>
            </a:r>
          </a:p>
          <a:p>
            <a:pPr algn="r" rtl="1">
              <a:lnSpc>
                <a:spcPct val="200000"/>
              </a:lnSpc>
            </a:pPr>
            <a:r>
              <a:rPr lang="fa-IR" sz="1600" dirty="0" smtClean="0">
                <a:cs typeface="B Homa" pitchFamily="2" charset="-78"/>
              </a:rPr>
              <a:t>نهضت زیباسازی شهری و آرای دانیل برنهام(نمایشگاه کلمبیا در سال 1893 میلادی، شیکاگو)</a:t>
            </a:r>
          </a:p>
          <a:p>
            <a:pPr algn="r" rtl="1">
              <a:lnSpc>
                <a:spcPct val="200000"/>
              </a:lnSpc>
            </a:pPr>
            <a:r>
              <a:rPr lang="fa-IR" sz="1600" dirty="0" smtClean="0">
                <a:cs typeface="B Homa" pitchFamily="2" charset="-78"/>
              </a:rPr>
              <a:t>اقدامات بارون اوسمان در پاریس(از سال 1853 تا 1870)</a:t>
            </a:r>
          </a:p>
          <a:p>
            <a:pPr algn="r" rtl="1">
              <a:lnSpc>
                <a:spcPct val="200000"/>
              </a:lnSpc>
            </a:pPr>
            <a:r>
              <a:rPr lang="fa-IR" sz="1600" dirty="0" smtClean="0">
                <a:cs typeface="B Homa" pitchFamily="2" charset="-78"/>
              </a:rPr>
              <a:t>مهم ترین ویژگی ”منظر شهری آرایشی/تزئینی“ فهم منظز شهری به عنوان ”</a:t>
            </a:r>
            <a:r>
              <a:rPr lang="fa-IR" sz="1600" u="sng" dirty="0" smtClean="0">
                <a:cs typeface="B Homa" pitchFamily="2" charset="-78"/>
              </a:rPr>
              <a:t>نمای دو بعدی جداره“ </a:t>
            </a:r>
            <a:r>
              <a:rPr lang="en-US" sz="1600" u="sng" dirty="0" smtClean="0">
                <a:cs typeface="B Homa" pitchFamily="2" charset="-78"/>
              </a:rPr>
              <a:t>(facade)</a:t>
            </a:r>
            <a:r>
              <a:rPr lang="fa-IR" sz="1600" u="sng" dirty="0" smtClean="0">
                <a:cs typeface="B Homa" pitchFamily="2" charset="-78"/>
              </a:rPr>
              <a:t> </a:t>
            </a:r>
            <a:r>
              <a:rPr lang="fa-IR" sz="1600" dirty="0" smtClean="0">
                <a:cs typeface="B Homa" pitchFamily="2" charset="-78"/>
              </a:rPr>
              <a:t>می باشد.</a:t>
            </a:r>
          </a:p>
          <a:p>
            <a:pPr algn="r" rtl="1">
              <a:lnSpc>
                <a:spcPct val="200000"/>
              </a:lnSpc>
            </a:pPr>
            <a:endParaRPr lang="fa-IR" sz="1600" dirty="0" smtClean="0">
              <a:cs typeface="B Homa" pitchFamily="2" charset="-78"/>
            </a:endParaRPr>
          </a:p>
        </p:txBody>
      </p:sp>
      <p:sp>
        <p:nvSpPr>
          <p:cNvPr id="12" name="Rectangle 11"/>
          <p:cNvSpPr/>
          <p:nvPr/>
        </p:nvSpPr>
        <p:spPr>
          <a:xfrm>
            <a:off x="603900" y="6290846"/>
            <a:ext cx="137730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مفهوم منظر شهری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200400" y="1295400"/>
            <a:ext cx="5334000" cy="5139869"/>
          </a:xfrm>
          <a:prstGeom prst="rect">
            <a:avLst/>
          </a:prstGeom>
          <a:noFill/>
        </p:spPr>
        <p:txBody>
          <a:bodyPr wrap="square" rtlCol="0">
            <a:spAutoFit/>
          </a:bodyPr>
          <a:lstStyle/>
          <a:p>
            <a:pPr algn="just" rtl="1">
              <a:lnSpc>
                <a:spcPct val="200000"/>
              </a:lnSpc>
            </a:pPr>
            <a:r>
              <a:rPr lang="fa-IR" dirty="0" smtClean="0">
                <a:cs typeface="B Homa" pitchFamily="2" charset="-78"/>
              </a:rPr>
              <a:t>پیکر شهر مقیاس کلان </a:t>
            </a:r>
            <a:r>
              <a:rPr lang="fa-IR" sz="1400" dirty="0" smtClean="0">
                <a:cs typeface="B Homa" pitchFamily="2" charset="-78"/>
              </a:rPr>
              <a:t>: </a:t>
            </a:r>
            <a:r>
              <a:rPr lang="fa-IR" sz="1600" dirty="0" smtClean="0">
                <a:cs typeface="B Homa" pitchFamily="2" charset="-78"/>
              </a:rPr>
              <a:t>مراد از پیکر شهر تمام جسم شهر است که شامل بخش های ساخته شده و نشده ، عوامل طبیعی، راهها و ... بوده و می تواند به صورت کلیتی یکپارچه و پیوسته تظاهر یابد.</a:t>
            </a:r>
          </a:p>
          <a:p>
            <a:pPr lvl="1" algn="just" rtl="1">
              <a:lnSpc>
                <a:spcPct val="200000"/>
              </a:lnSpc>
              <a:buFont typeface="Wingdings" pitchFamily="2" charset="2"/>
              <a:buChar char="§"/>
            </a:pPr>
            <a:r>
              <a:rPr lang="fa-IR" sz="1600" dirty="0" smtClean="0">
                <a:cs typeface="B Homa" pitchFamily="2" charset="-78"/>
              </a:rPr>
              <a:t>ورودی شهر</a:t>
            </a:r>
          </a:p>
          <a:p>
            <a:pPr lvl="1" algn="just" rtl="1">
              <a:lnSpc>
                <a:spcPct val="200000"/>
              </a:lnSpc>
              <a:buFont typeface="Wingdings" pitchFamily="2" charset="2"/>
              <a:buChar char="§"/>
            </a:pPr>
            <a:r>
              <a:rPr lang="fa-IR" sz="1600" dirty="0" smtClean="0">
                <a:cs typeface="B Homa" pitchFamily="2" charset="-78"/>
              </a:rPr>
              <a:t>احجام پروخالی</a:t>
            </a:r>
          </a:p>
          <a:p>
            <a:pPr lvl="1" algn="just" rtl="1">
              <a:lnSpc>
                <a:spcPct val="200000"/>
              </a:lnSpc>
              <a:buFont typeface="Wingdings" pitchFamily="2" charset="2"/>
              <a:buChar char="§"/>
            </a:pPr>
            <a:r>
              <a:rPr lang="fa-IR" sz="1600" dirty="0" smtClean="0">
                <a:cs typeface="B Homa" pitchFamily="2" charset="-78"/>
              </a:rPr>
              <a:t>خط آسمان</a:t>
            </a:r>
            <a:r>
              <a:rPr lang="en-US" sz="1600" dirty="0" smtClean="0">
                <a:cs typeface="B Homa" pitchFamily="2" charset="-78"/>
              </a:rPr>
              <a:t>  </a:t>
            </a:r>
            <a:endParaRPr lang="fa-IR" sz="1600" dirty="0" smtClean="0">
              <a:cs typeface="B Homa" pitchFamily="2" charset="-78"/>
            </a:endParaRPr>
          </a:p>
          <a:p>
            <a:pPr lvl="1" algn="just" rtl="1">
              <a:lnSpc>
                <a:spcPct val="200000"/>
              </a:lnSpc>
              <a:buFont typeface="Wingdings" pitchFamily="2" charset="2"/>
              <a:buChar char="§"/>
            </a:pPr>
            <a:r>
              <a:rPr lang="fa-IR" sz="1600" dirty="0" smtClean="0">
                <a:cs typeface="B Homa" pitchFamily="2" charset="-78"/>
              </a:rPr>
              <a:t>نیمرخ شهر</a:t>
            </a:r>
          </a:p>
          <a:p>
            <a:pPr algn="just" rtl="1">
              <a:lnSpc>
                <a:spcPct val="200000"/>
              </a:lnSpc>
            </a:pPr>
            <a:r>
              <a:rPr lang="fa-IR" dirty="0" smtClean="0">
                <a:cs typeface="B Homa" pitchFamily="2" charset="-78"/>
              </a:rPr>
              <a:t>سیمای شهر (مقیاس میانی</a:t>
            </a:r>
            <a:r>
              <a:rPr lang="fa-IR" b="1" dirty="0" smtClean="0">
                <a:cs typeface="B Homa" pitchFamily="2" charset="-78"/>
              </a:rPr>
              <a:t>) </a:t>
            </a:r>
            <a:r>
              <a:rPr lang="fa-IR" sz="1600" dirty="0" smtClean="0">
                <a:cs typeface="B Homa" pitchFamily="2" charset="-78"/>
              </a:rPr>
              <a:t>: سیمای شهر عبارتست از جسمیت یافتن بافت شهر در فضا و در ورای دو بعد که ویژگی های بصری آن نزدیک تر از پیکر و دورتر از چهره به دیده می آید.</a:t>
            </a:r>
          </a:p>
        </p:txBody>
      </p:sp>
      <p:sp>
        <p:nvSpPr>
          <p:cNvPr id="7" name="Rectangle 6"/>
          <p:cNvSpPr/>
          <p:nvPr/>
        </p:nvSpPr>
        <p:spPr>
          <a:xfrm>
            <a:off x="680615" y="6290846"/>
            <a:ext cx="995785"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cxnSp>
        <p:nvCxnSpPr>
          <p:cNvPr id="8" name="Straight Connector 7"/>
          <p:cNvCxnSpPr/>
          <p:nvPr/>
        </p:nvCxnSpPr>
        <p:spPr>
          <a:xfrm rot="10800000">
            <a:off x="1066800" y="1006367"/>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6972102" y="775855"/>
            <a:ext cx="1747594" cy="523220"/>
          </a:xfrm>
          <a:prstGeom prst="rect">
            <a:avLst/>
          </a:prstGeom>
          <a:ln w="28575">
            <a:solidFill>
              <a:schemeClr val="accent6">
                <a:lumMod val="50000"/>
              </a:schemeClr>
            </a:solidFill>
          </a:ln>
        </p:spPr>
        <p:txBody>
          <a:bodyPr wrap="none">
            <a:spAutoFit/>
          </a:bodyPr>
          <a:lstStyle/>
          <a:p>
            <a:pPr algn="r" rtl="1"/>
            <a:r>
              <a:rPr lang="fa-IR" sz="2800" b="1" dirty="0" smtClean="0">
                <a:cs typeface="B Bardiya" pitchFamily="2" charset="-78"/>
              </a:rPr>
              <a:t>منوچهر مزینی</a:t>
            </a:r>
            <a:endParaRPr lang="en-US" sz="2800" b="1" dirty="0">
              <a:cs typeface="B Bardiya" pitchFamily="2" charset="-78"/>
            </a:endParaRPr>
          </a:p>
        </p:txBody>
      </p:sp>
      <p:pic>
        <p:nvPicPr>
          <p:cNvPr id="9" name="Picture 8" descr="Picture2.jpg"/>
          <p:cNvPicPr>
            <a:picLocks noChangeAspect="1"/>
          </p:cNvPicPr>
          <p:nvPr/>
        </p:nvPicPr>
        <p:blipFill>
          <a:blip r:embed="rId3" cstate="print">
            <a:clrChange>
              <a:clrFrom>
                <a:srgbClr val="FFFFFF"/>
              </a:clrFrom>
              <a:clrTo>
                <a:srgbClr val="FFFFFF">
                  <a:alpha val="0"/>
                </a:srgbClr>
              </a:clrTo>
            </a:clrChange>
            <a:lum bright="-30000"/>
          </a:blip>
          <a:stretch>
            <a:fillRect/>
          </a:stretch>
        </p:blipFill>
        <p:spPr>
          <a:xfrm>
            <a:off x="304800" y="1524000"/>
            <a:ext cx="2923441" cy="4571999"/>
          </a:xfrm>
          <a:prstGeom prst="rect">
            <a:avLst/>
          </a:prstGeo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990600" y="1414820"/>
            <a:ext cx="7543800" cy="2616101"/>
          </a:xfrm>
          <a:prstGeom prst="rect">
            <a:avLst/>
          </a:prstGeom>
          <a:noFill/>
        </p:spPr>
        <p:txBody>
          <a:bodyPr wrap="square" rtlCol="0">
            <a:spAutoFit/>
          </a:bodyPr>
          <a:lstStyle/>
          <a:p>
            <a:pPr algn="just" rtl="1">
              <a:lnSpc>
                <a:spcPct val="200000"/>
              </a:lnSpc>
            </a:pPr>
            <a:r>
              <a:rPr lang="fa-IR" dirty="0" smtClean="0">
                <a:cs typeface="B Homa" pitchFamily="2" charset="-78"/>
              </a:rPr>
              <a:t>چهره شهر (مقیاس خرد) </a:t>
            </a:r>
            <a:r>
              <a:rPr lang="fa-IR" sz="1600" dirty="0" smtClean="0">
                <a:cs typeface="B Homa" pitchFamily="2" charset="-78"/>
              </a:rPr>
              <a:t>: نخستین برداشت بصری که شخص از درون شهر می کند از چهره آن است. به طوریکه تمامی جزئیات دیده می شود و به همین دلیل تاثیر بصری چهره از پیکر و سیما بسیار بیشتر است .</a:t>
            </a:r>
          </a:p>
          <a:p>
            <a:pPr lvl="1" algn="just" rtl="1">
              <a:lnSpc>
                <a:spcPct val="200000"/>
              </a:lnSpc>
              <a:buFont typeface="Wingdings" pitchFamily="2" charset="2"/>
              <a:buChar char="§"/>
            </a:pPr>
            <a:r>
              <a:rPr lang="fa-IR" sz="1600" dirty="0" smtClean="0">
                <a:cs typeface="B Homa" pitchFamily="2" charset="-78"/>
              </a:rPr>
              <a:t>نما</a:t>
            </a:r>
          </a:p>
          <a:p>
            <a:pPr lvl="1" algn="just" rtl="1">
              <a:lnSpc>
                <a:spcPct val="200000"/>
              </a:lnSpc>
              <a:buFont typeface="Wingdings" pitchFamily="2" charset="2"/>
              <a:buChar char="§"/>
            </a:pPr>
            <a:r>
              <a:rPr lang="fa-IR" sz="1600" dirty="0" smtClean="0">
                <a:cs typeface="B Homa" pitchFamily="2" charset="-78"/>
              </a:rPr>
              <a:t>فضا</a:t>
            </a:r>
          </a:p>
          <a:p>
            <a:pPr lvl="1" algn="just" rtl="1">
              <a:lnSpc>
                <a:spcPct val="200000"/>
              </a:lnSpc>
              <a:buFont typeface="Wingdings" pitchFamily="2" charset="2"/>
              <a:buChar char="§"/>
            </a:pPr>
            <a:r>
              <a:rPr lang="fa-IR" sz="1600" dirty="0" smtClean="0">
                <a:cs typeface="B Homa" pitchFamily="2" charset="-78"/>
              </a:rPr>
              <a:t>تجهیزات شهری (مبلمان شهری)</a:t>
            </a:r>
          </a:p>
        </p:txBody>
      </p:sp>
      <p:sp>
        <p:nvSpPr>
          <p:cNvPr id="7" name="Rectangle 6"/>
          <p:cNvSpPr/>
          <p:nvPr/>
        </p:nvSpPr>
        <p:spPr>
          <a:xfrm>
            <a:off x="680615" y="6290846"/>
            <a:ext cx="995785"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cxnSp>
        <p:nvCxnSpPr>
          <p:cNvPr id="8" name="Straight Connector 7"/>
          <p:cNvCxnSpPr/>
          <p:nvPr/>
        </p:nvCxnSpPr>
        <p:spPr>
          <a:xfrm rot="10800000">
            <a:off x="1066800" y="1006367"/>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6972102" y="775855"/>
            <a:ext cx="1747594" cy="523220"/>
          </a:xfrm>
          <a:prstGeom prst="rect">
            <a:avLst/>
          </a:prstGeom>
          <a:ln w="28575">
            <a:solidFill>
              <a:schemeClr val="accent6">
                <a:lumMod val="50000"/>
              </a:schemeClr>
            </a:solidFill>
          </a:ln>
        </p:spPr>
        <p:txBody>
          <a:bodyPr wrap="none">
            <a:spAutoFit/>
          </a:bodyPr>
          <a:lstStyle/>
          <a:p>
            <a:pPr algn="r" rtl="1"/>
            <a:r>
              <a:rPr lang="fa-IR" sz="2800" b="1" dirty="0" smtClean="0">
                <a:cs typeface="B Bardiya" pitchFamily="2" charset="-78"/>
              </a:rPr>
              <a:t>منوچهر مزینی</a:t>
            </a:r>
            <a:endParaRPr lang="en-US" sz="2800" b="1" dirty="0">
              <a:cs typeface="B Bardiya" pitchFamily="2" charset="-78"/>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410200" y="2743200"/>
            <a:ext cx="3429000"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fa-IR" sz="5400" b="1" dirty="0" smtClean="0">
                <a:solidFill>
                  <a:schemeClr val="bg1"/>
                </a:solidFill>
                <a:cs typeface="B Bardiya" pitchFamily="2" charset="-78"/>
              </a:rPr>
              <a:t>ریچارد هدمن</a:t>
            </a:r>
            <a:endParaRPr lang="en-US" sz="5400" b="1" dirty="0">
              <a:solidFill>
                <a:schemeClr val="bg1"/>
              </a:solidFill>
              <a:cs typeface="B Bardiya" pitchFamily="2" charset="-78"/>
            </a:endParaRPr>
          </a:p>
        </p:txBody>
      </p:sp>
      <p:sp>
        <p:nvSpPr>
          <p:cNvPr id="5" name="Rectangle 4"/>
          <p:cNvSpPr/>
          <p:nvPr/>
        </p:nvSpPr>
        <p:spPr>
          <a:xfrm>
            <a:off x="3657600" y="4114800"/>
            <a:ext cx="1436611" cy="461665"/>
          </a:xfrm>
          <a:prstGeom prst="rect">
            <a:avLst/>
          </a:prstGeom>
          <a:ln>
            <a:noFill/>
          </a:ln>
        </p:spPr>
        <p:txBody>
          <a:bodyPr wrap="none">
            <a:spAutoFit/>
          </a:bodyPr>
          <a:lstStyle/>
          <a:p>
            <a:pPr algn="ctr"/>
            <a:r>
              <a:rPr lang="fa-IR" sz="2400"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rPr>
              <a:t>رویکرد سنتی</a:t>
            </a:r>
            <a:endParaRPr lang="en-US" sz="2400" dirty="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914400" y="1447800"/>
            <a:ext cx="7696200" cy="4031873"/>
          </a:xfrm>
          <a:prstGeom prst="rect">
            <a:avLst/>
          </a:prstGeom>
          <a:noFill/>
        </p:spPr>
        <p:txBody>
          <a:bodyPr wrap="square" rtlCol="0">
            <a:spAutoFit/>
          </a:bodyPr>
          <a:lstStyle/>
          <a:p>
            <a:pPr algn="just" rtl="1">
              <a:lnSpc>
                <a:spcPct val="200000"/>
              </a:lnSpc>
            </a:pPr>
            <a:r>
              <a:rPr lang="fa-IR" sz="1600" dirty="0" smtClean="0">
                <a:cs typeface="B Homa" pitchFamily="2" charset="-78"/>
              </a:rPr>
              <a:t>کتاب </a:t>
            </a:r>
            <a:r>
              <a:rPr lang="en-US" sz="1600" smtClean="0">
                <a:cs typeface="B Homa" pitchFamily="2" charset="-78"/>
              </a:rPr>
              <a:t>Fundamental </a:t>
            </a:r>
            <a:r>
              <a:rPr lang="en-US" sz="1600" dirty="0" smtClean="0">
                <a:cs typeface="B Homa" pitchFamily="2" charset="-78"/>
              </a:rPr>
              <a:t>of urban design </a:t>
            </a:r>
            <a:r>
              <a:rPr lang="fa-IR" sz="1600" dirty="0" smtClean="0">
                <a:cs typeface="B Homa" pitchFamily="2" charset="-78"/>
              </a:rPr>
              <a:t> ریچارد هدمن برای اولین بار در سال 1984 توسط انجمن برنامه ریزان امریکا به چاپ رسید. این کتاب با رویکردی زمینه گرا اصول طراحی و ضوابطی را برای مداخله متناسب و معقول در فضای کالبدی  ارائه می دهد. در تعریف طراحی زمینه گرا در این کتاب آمده است :</a:t>
            </a:r>
          </a:p>
          <a:p>
            <a:pPr lvl="1" algn="just" rtl="1">
              <a:lnSpc>
                <a:spcPct val="200000"/>
              </a:lnSpc>
            </a:pPr>
            <a:r>
              <a:rPr lang="fa-IR" sz="1600" dirty="0" smtClean="0">
                <a:cs typeface="B Homa" pitchFamily="2" charset="-78"/>
              </a:rPr>
              <a:t>” طراحی با توجه به زمینه به این  معنی است که بین ساختمانهای موجود و طرح پیشنهادی ارتباطات بصری کافی بوجود آید، بطوریکه حاصل ، شکل گیری مجموعه ای منسجم با شد.“</a:t>
            </a:r>
          </a:p>
          <a:p>
            <a:pPr algn="just" rtl="1">
              <a:lnSpc>
                <a:spcPct val="200000"/>
              </a:lnSpc>
            </a:pPr>
            <a:r>
              <a:rPr lang="fa-IR" sz="1600" dirty="0" smtClean="0">
                <a:cs typeface="B Homa" pitchFamily="2" charset="-78"/>
              </a:rPr>
              <a:t>هدمن ویژگی های ایجاد ارتباط بصری را با بررسی نماهای خانه های ردیفی ”کوئین ان“ معرفی کرده و تاکید می کند ضوابطی که برای تجزیه و تحلیل به کار می رود می بایست نه برا اساس یک لیست از پیش تعیین شده ، بلکه براساس واقعیت موجود باشد.</a:t>
            </a:r>
            <a:endParaRPr lang="en-US" sz="1600" dirty="0">
              <a:cs typeface="B Homa" pitchFamily="2" charset="-78"/>
            </a:endParaRPr>
          </a:p>
        </p:txBody>
      </p:sp>
      <p:sp>
        <p:nvSpPr>
          <p:cNvPr id="8" name="Rectangle 7"/>
          <p:cNvSpPr/>
          <p:nvPr/>
        </p:nvSpPr>
        <p:spPr>
          <a:xfrm>
            <a:off x="680615" y="6290846"/>
            <a:ext cx="995785"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cxnSp>
        <p:nvCxnSpPr>
          <p:cNvPr id="11" name="Straight Connector 10"/>
          <p:cNvCxnSpPr/>
          <p:nvPr/>
        </p:nvCxnSpPr>
        <p:spPr>
          <a:xfrm rot="10800000">
            <a:off x="1219200" y="976746"/>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7097136" y="685800"/>
            <a:ext cx="1622560" cy="523220"/>
          </a:xfrm>
          <a:prstGeom prst="rect">
            <a:avLst/>
          </a:prstGeom>
          <a:ln w="28575">
            <a:solidFill>
              <a:schemeClr val="accent6">
                <a:lumMod val="50000"/>
              </a:schemeClr>
            </a:solidFill>
          </a:ln>
        </p:spPr>
        <p:txBody>
          <a:bodyPr wrap="none">
            <a:spAutoFit/>
          </a:bodyPr>
          <a:lstStyle/>
          <a:p>
            <a:pPr algn="r" rtl="1"/>
            <a:r>
              <a:rPr lang="fa-IR" sz="2800" b="1" dirty="0" smtClean="0">
                <a:cs typeface="B Bardiya" pitchFamily="2" charset="-78"/>
              </a:rPr>
              <a:t>ریچارد هدمن</a:t>
            </a:r>
            <a:endParaRPr lang="en-US" sz="2800" b="1" dirty="0">
              <a:cs typeface="B Bardiya" pitchFamily="2" charset="-78"/>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10800000">
            <a:off x="1219200" y="976746"/>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7097136" y="685800"/>
            <a:ext cx="1622560" cy="523220"/>
          </a:xfrm>
          <a:prstGeom prst="rect">
            <a:avLst/>
          </a:prstGeom>
          <a:ln w="28575">
            <a:solidFill>
              <a:schemeClr val="accent6">
                <a:lumMod val="50000"/>
              </a:schemeClr>
            </a:solidFill>
          </a:ln>
        </p:spPr>
        <p:txBody>
          <a:bodyPr wrap="none">
            <a:spAutoFit/>
          </a:bodyPr>
          <a:lstStyle/>
          <a:p>
            <a:pPr algn="r" rtl="1"/>
            <a:r>
              <a:rPr lang="fa-IR" sz="2800" b="1" dirty="0" smtClean="0">
                <a:cs typeface="B Bardiya" pitchFamily="2" charset="-78"/>
              </a:rPr>
              <a:t>ریچارد هدمن</a:t>
            </a:r>
            <a:endParaRPr lang="en-US" sz="2800" b="1" dirty="0">
              <a:cs typeface="B Bardiya" pitchFamily="2" charset="-78"/>
            </a:endParaRPr>
          </a:p>
        </p:txBody>
      </p:sp>
      <p:sp>
        <p:nvSpPr>
          <p:cNvPr id="7" name="TextBox 6"/>
          <p:cNvSpPr txBox="1"/>
          <p:nvPr/>
        </p:nvSpPr>
        <p:spPr>
          <a:xfrm>
            <a:off x="2590800" y="1371600"/>
            <a:ext cx="5867400" cy="4339650"/>
          </a:xfrm>
          <a:prstGeom prst="rect">
            <a:avLst/>
          </a:prstGeom>
          <a:noFill/>
        </p:spPr>
        <p:txBody>
          <a:bodyPr wrap="square" rtlCol="0">
            <a:spAutoFit/>
          </a:bodyPr>
          <a:lstStyle/>
          <a:p>
            <a:pPr algn="just" rtl="1">
              <a:lnSpc>
                <a:spcPct val="200000"/>
              </a:lnSpc>
            </a:pPr>
            <a:r>
              <a:rPr lang="fa-IR" dirty="0" smtClean="0">
                <a:cs typeface="B Homa" pitchFamily="2" charset="-78"/>
              </a:rPr>
              <a:t>ویژگی های ارتباط بصری در خانه های ردیفی خیابان کوئین ان</a:t>
            </a:r>
          </a:p>
          <a:p>
            <a:pPr lvl="1" algn="just" rtl="1">
              <a:lnSpc>
                <a:spcPct val="150000"/>
              </a:lnSpc>
              <a:buFont typeface="Wingdings" pitchFamily="2" charset="2"/>
              <a:buChar char="ü"/>
            </a:pPr>
            <a:r>
              <a:rPr lang="fa-IR" sz="1600" dirty="0" smtClean="0">
                <a:cs typeface="B Homa" pitchFamily="2" charset="-78"/>
              </a:rPr>
              <a:t>خط آسمان </a:t>
            </a:r>
          </a:p>
          <a:p>
            <a:pPr lvl="1" algn="just" rtl="1">
              <a:lnSpc>
                <a:spcPct val="150000"/>
              </a:lnSpc>
              <a:buFont typeface="Wingdings" pitchFamily="2" charset="2"/>
              <a:buChar char="ü"/>
            </a:pPr>
            <a:r>
              <a:rPr lang="fa-IR" sz="1600" dirty="0" smtClean="0">
                <a:cs typeface="B Homa" pitchFamily="2" charset="-78"/>
              </a:rPr>
              <a:t>فاصله بین ساختمان ها </a:t>
            </a:r>
          </a:p>
          <a:p>
            <a:pPr lvl="1" algn="just" rtl="1">
              <a:lnSpc>
                <a:spcPct val="150000"/>
              </a:lnSpc>
              <a:buFont typeface="Wingdings" pitchFamily="2" charset="2"/>
              <a:buChar char="ü"/>
            </a:pPr>
            <a:r>
              <a:rPr lang="fa-IR" sz="1600" dirty="0" smtClean="0">
                <a:cs typeface="B Homa" pitchFamily="2" charset="-78"/>
              </a:rPr>
              <a:t>تناسبات پنجره ها ، برجستگی ها و فرورفتگی های نما</a:t>
            </a:r>
          </a:p>
          <a:p>
            <a:pPr lvl="1" algn="just" rtl="1">
              <a:lnSpc>
                <a:spcPct val="150000"/>
              </a:lnSpc>
              <a:buFont typeface="Wingdings" pitchFamily="2" charset="2"/>
              <a:buChar char="ü"/>
            </a:pPr>
            <a:r>
              <a:rPr lang="fa-IR" sz="1600" dirty="0" smtClean="0">
                <a:cs typeface="B Homa" pitchFamily="2" charset="-78"/>
              </a:rPr>
              <a:t>فرم وشکل کلی بنا</a:t>
            </a:r>
          </a:p>
          <a:p>
            <a:pPr lvl="1" algn="just" rtl="1">
              <a:lnSpc>
                <a:spcPct val="150000"/>
              </a:lnSpc>
              <a:buFont typeface="Wingdings" pitchFamily="2" charset="2"/>
              <a:buChar char="ü"/>
            </a:pPr>
            <a:r>
              <a:rPr lang="fa-IR" sz="1600" dirty="0" smtClean="0">
                <a:cs typeface="B Homa" pitchFamily="2" charset="-78"/>
              </a:rPr>
              <a:t>محل و نحوه حل مدخل ورودی</a:t>
            </a:r>
          </a:p>
          <a:p>
            <a:pPr lvl="1" algn="just" rtl="1">
              <a:lnSpc>
                <a:spcPct val="150000"/>
              </a:lnSpc>
              <a:buFont typeface="Wingdings" pitchFamily="2" charset="2"/>
              <a:buChar char="ü"/>
            </a:pPr>
            <a:r>
              <a:rPr lang="fa-IR" sz="1600" dirty="0" smtClean="0">
                <a:cs typeface="B Homa" pitchFamily="2" charset="-78"/>
              </a:rPr>
              <a:t>جنس مصالح و پرداخت بافت ها</a:t>
            </a:r>
          </a:p>
          <a:p>
            <a:pPr lvl="1" algn="just" rtl="1">
              <a:lnSpc>
                <a:spcPct val="150000"/>
              </a:lnSpc>
              <a:buFont typeface="Wingdings" pitchFamily="2" charset="2"/>
              <a:buChar char="ü"/>
            </a:pPr>
            <a:r>
              <a:rPr lang="fa-IR" sz="1600" dirty="0" smtClean="0">
                <a:cs typeface="B Homa" pitchFamily="2" charset="-78"/>
              </a:rPr>
              <a:t>الگوی سایه حاصل از حجم و عناصر تزئینی</a:t>
            </a:r>
          </a:p>
          <a:p>
            <a:pPr lvl="1" algn="just" rtl="1">
              <a:lnSpc>
                <a:spcPct val="150000"/>
              </a:lnSpc>
              <a:buFont typeface="Wingdings" pitchFamily="2" charset="2"/>
              <a:buChar char="ü"/>
            </a:pPr>
            <a:r>
              <a:rPr lang="fa-IR" sz="1600" dirty="0" smtClean="0">
                <a:cs typeface="B Homa" pitchFamily="2" charset="-78"/>
              </a:rPr>
              <a:t>مقیاس بنا</a:t>
            </a:r>
          </a:p>
          <a:p>
            <a:pPr lvl="1" algn="just" rtl="1">
              <a:lnSpc>
                <a:spcPct val="150000"/>
              </a:lnSpc>
              <a:buFont typeface="Wingdings" pitchFamily="2" charset="2"/>
              <a:buChar char="ü"/>
            </a:pPr>
            <a:r>
              <a:rPr lang="fa-IR" sz="1600" dirty="0" smtClean="0">
                <a:cs typeface="B Homa" pitchFamily="2" charset="-78"/>
              </a:rPr>
              <a:t>سبک معماری </a:t>
            </a:r>
          </a:p>
          <a:p>
            <a:pPr lvl="1" algn="just" rtl="1">
              <a:lnSpc>
                <a:spcPct val="150000"/>
              </a:lnSpc>
              <a:buFont typeface="Wingdings" pitchFamily="2" charset="2"/>
              <a:buChar char="ü"/>
            </a:pPr>
            <a:r>
              <a:rPr lang="fa-IR" sz="1600" dirty="0" smtClean="0">
                <a:cs typeface="B Homa" pitchFamily="2" charset="-78"/>
              </a:rPr>
              <a:t>محوطه سازی در صورت وجود</a:t>
            </a:r>
            <a:endParaRPr lang="en-US" sz="1600" dirty="0" smtClean="0">
              <a:cs typeface="B Homa" pitchFamily="2" charset="-78"/>
            </a:endParaRPr>
          </a:p>
        </p:txBody>
      </p:sp>
      <p:sp>
        <p:nvSpPr>
          <p:cNvPr id="8" name="Rectangle 7"/>
          <p:cNvSpPr/>
          <p:nvPr/>
        </p:nvSpPr>
        <p:spPr>
          <a:xfrm>
            <a:off x="680615" y="6290846"/>
            <a:ext cx="995785"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8" name="Picture 7" descr="g.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rot="10800000">
            <a:off x="152400" y="988561"/>
            <a:ext cx="4038600" cy="2010533"/>
          </a:xfrm>
          <a:prstGeom prst="rect">
            <a:avLst/>
          </a:prstGeom>
        </p:spPr>
      </p:pic>
      <p:sp>
        <p:nvSpPr>
          <p:cNvPr id="11" name="TextBox 10"/>
          <p:cNvSpPr txBox="1"/>
          <p:nvPr/>
        </p:nvSpPr>
        <p:spPr>
          <a:xfrm>
            <a:off x="4038600" y="1066800"/>
            <a:ext cx="4648200" cy="2123658"/>
          </a:xfrm>
          <a:prstGeom prst="rect">
            <a:avLst/>
          </a:prstGeom>
          <a:noFill/>
        </p:spPr>
        <p:txBody>
          <a:bodyPr wrap="square" rtlCol="0">
            <a:spAutoFit/>
          </a:bodyPr>
          <a:lstStyle/>
          <a:p>
            <a:pPr algn="just" rtl="1">
              <a:lnSpc>
                <a:spcPct val="200000"/>
              </a:lnSpc>
            </a:pPr>
            <a:r>
              <a:rPr lang="fa-IR" dirty="0" smtClean="0">
                <a:cs typeface="B Homa" pitchFamily="2" charset="-78"/>
              </a:rPr>
              <a:t>خط آسمان</a:t>
            </a:r>
          </a:p>
          <a:p>
            <a:pPr algn="just" rtl="1">
              <a:lnSpc>
                <a:spcPct val="200000"/>
              </a:lnSpc>
            </a:pPr>
            <a:r>
              <a:rPr lang="fa-IR" sz="1600" dirty="0" smtClean="0">
                <a:cs typeface="B Homa" pitchFamily="2" charset="-78"/>
              </a:rPr>
              <a:t>خط افق بدیع و زیبای برج ها و فرم پیچیده سقفهای شیب دار </a:t>
            </a:r>
          </a:p>
          <a:p>
            <a:pPr algn="just" rtl="1">
              <a:lnSpc>
                <a:spcPct val="200000"/>
              </a:lnSpc>
            </a:pPr>
            <a:r>
              <a:rPr lang="fa-IR" sz="1600" dirty="0" smtClean="0">
                <a:cs typeface="B Homa" pitchFamily="2" charset="-78"/>
              </a:rPr>
              <a:t>هویت خاصی را القا می کند.</a:t>
            </a:r>
          </a:p>
          <a:p>
            <a:pPr algn="just" rtl="1">
              <a:lnSpc>
                <a:spcPct val="200000"/>
              </a:lnSpc>
            </a:pPr>
            <a:r>
              <a:rPr lang="fa-IR" sz="1600" dirty="0" smtClean="0">
                <a:cs typeface="B Homa" pitchFamily="2" charset="-78"/>
              </a:rPr>
              <a:t>پیوستگی در خط آسمان ، تداوم و یکپارچگی در کل مجموعه</a:t>
            </a:r>
            <a:endParaRPr lang="en-US" sz="1600" dirty="0" smtClean="0">
              <a:cs typeface="B Homa" pitchFamily="2" charset="-78"/>
            </a:endParaRPr>
          </a:p>
        </p:txBody>
      </p:sp>
      <p:pic>
        <p:nvPicPr>
          <p:cNvPr id="12" name="Picture 11" descr="g.jpg"/>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rot="10800000">
            <a:off x="152400" y="2819400"/>
            <a:ext cx="4051575" cy="1926608"/>
          </a:xfrm>
          <a:prstGeom prst="rect">
            <a:avLst/>
          </a:prstGeom>
        </p:spPr>
      </p:pic>
      <p:sp>
        <p:nvSpPr>
          <p:cNvPr id="13" name="TextBox 12"/>
          <p:cNvSpPr txBox="1"/>
          <p:nvPr/>
        </p:nvSpPr>
        <p:spPr>
          <a:xfrm>
            <a:off x="4038600" y="2967097"/>
            <a:ext cx="4648200" cy="2123658"/>
          </a:xfrm>
          <a:prstGeom prst="rect">
            <a:avLst/>
          </a:prstGeom>
          <a:noFill/>
        </p:spPr>
        <p:txBody>
          <a:bodyPr wrap="square" rtlCol="0">
            <a:spAutoFit/>
          </a:bodyPr>
          <a:lstStyle/>
          <a:p>
            <a:pPr algn="just" rtl="1">
              <a:lnSpc>
                <a:spcPct val="200000"/>
              </a:lnSpc>
            </a:pPr>
            <a:r>
              <a:rPr lang="fa-IR" dirty="0" smtClean="0">
                <a:cs typeface="B Homa" pitchFamily="2" charset="-78"/>
              </a:rPr>
              <a:t>فاصله میان ساختمان ها</a:t>
            </a:r>
          </a:p>
          <a:p>
            <a:pPr algn="just" rtl="1">
              <a:lnSpc>
                <a:spcPct val="200000"/>
              </a:lnSpc>
            </a:pPr>
            <a:r>
              <a:rPr lang="fa-IR" sz="1600" dirty="0" smtClean="0">
                <a:cs typeface="B Homa" pitchFamily="2" charset="-78"/>
              </a:rPr>
              <a:t>شکاف عمیق میان نماها، طرحی از خطوط سایه عمودی به وجود می آورد که بصورت چارچوبی پیرامون نمای ساختمان های قرار گرفته است.</a:t>
            </a:r>
            <a:endParaRPr lang="en-US" sz="1600" dirty="0" smtClean="0">
              <a:cs typeface="B Homa" pitchFamily="2" charset="-78"/>
            </a:endParaRPr>
          </a:p>
        </p:txBody>
      </p:sp>
      <p:pic>
        <p:nvPicPr>
          <p:cNvPr id="14" name="Picture 13" descr="g.jpg"/>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rot="10800000">
            <a:off x="146712" y="4419600"/>
            <a:ext cx="3968088" cy="1886908"/>
          </a:xfrm>
          <a:prstGeom prst="rect">
            <a:avLst/>
          </a:prstGeom>
        </p:spPr>
      </p:pic>
      <p:sp>
        <p:nvSpPr>
          <p:cNvPr id="15" name="TextBox 14"/>
          <p:cNvSpPr txBox="1"/>
          <p:nvPr/>
        </p:nvSpPr>
        <p:spPr>
          <a:xfrm>
            <a:off x="4038600" y="4876800"/>
            <a:ext cx="4648200" cy="1631216"/>
          </a:xfrm>
          <a:prstGeom prst="rect">
            <a:avLst/>
          </a:prstGeom>
          <a:noFill/>
        </p:spPr>
        <p:txBody>
          <a:bodyPr wrap="square" rtlCol="0">
            <a:spAutoFit/>
          </a:bodyPr>
          <a:lstStyle/>
          <a:p>
            <a:pPr algn="just" rtl="1">
              <a:lnSpc>
                <a:spcPct val="200000"/>
              </a:lnSpc>
            </a:pPr>
            <a:r>
              <a:rPr lang="fa-IR" dirty="0" smtClean="0">
                <a:cs typeface="B Homa" pitchFamily="2" charset="-78"/>
              </a:rPr>
              <a:t>برجستگی ها و فرورفتگی ها</a:t>
            </a:r>
          </a:p>
          <a:p>
            <a:pPr algn="just" rtl="1">
              <a:lnSpc>
                <a:spcPct val="200000"/>
              </a:lnSpc>
            </a:pPr>
            <a:r>
              <a:rPr lang="fa-IR" sz="1600" dirty="0" smtClean="0">
                <a:cs typeface="B Homa" pitchFamily="2" charset="-78"/>
              </a:rPr>
              <a:t>احساس عمق و استواری در نتیجه عقب نشینی از حد مالکیت لبه خیابان به منظور ایجاد فضای کافی برای برجستگی</a:t>
            </a:r>
            <a:endParaRPr lang="en-US" sz="1600" dirty="0" smtClean="0">
              <a:cs typeface="B Homa" pitchFamily="2" charset="-78"/>
            </a:endParaRPr>
          </a:p>
        </p:txBody>
      </p:sp>
      <p:sp>
        <p:nvSpPr>
          <p:cNvPr id="16" name="Rectangle 15"/>
          <p:cNvSpPr/>
          <p:nvPr/>
        </p:nvSpPr>
        <p:spPr>
          <a:xfrm>
            <a:off x="680615" y="6290846"/>
            <a:ext cx="995785"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cxnSp>
        <p:nvCxnSpPr>
          <p:cNvPr id="17" name="Straight Connector 16"/>
          <p:cNvCxnSpPr/>
          <p:nvPr/>
        </p:nvCxnSpPr>
        <p:spPr>
          <a:xfrm rot="10800000">
            <a:off x="1219200" y="976746"/>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7097136" y="685800"/>
            <a:ext cx="1622560" cy="523220"/>
          </a:xfrm>
          <a:prstGeom prst="rect">
            <a:avLst/>
          </a:prstGeom>
          <a:ln w="28575">
            <a:solidFill>
              <a:schemeClr val="accent6">
                <a:lumMod val="50000"/>
              </a:schemeClr>
            </a:solidFill>
          </a:ln>
        </p:spPr>
        <p:txBody>
          <a:bodyPr wrap="none">
            <a:spAutoFit/>
          </a:bodyPr>
          <a:lstStyle/>
          <a:p>
            <a:pPr algn="r" rtl="1"/>
            <a:r>
              <a:rPr lang="fa-IR" sz="2800" b="1" dirty="0" smtClean="0">
                <a:cs typeface="B Bardiya" pitchFamily="2" charset="-78"/>
              </a:rPr>
              <a:t>ریچارد هدمن</a:t>
            </a:r>
            <a:endParaRPr lang="en-US" sz="2800" b="1" dirty="0">
              <a:cs typeface="B Bardiya" pitchFamily="2" charset="-78"/>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6" name="Picture 15" descr="k.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228600" y="1176704"/>
            <a:ext cx="3733800" cy="1795096"/>
          </a:xfrm>
          <a:prstGeom prst="rect">
            <a:avLst/>
          </a:prstGeom>
        </p:spPr>
      </p:pic>
      <p:sp>
        <p:nvSpPr>
          <p:cNvPr id="17" name="TextBox 16"/>
          <p:cNvSpPr txBox="1"/>
          <p:nvPr/>
        </p:nvSpPr>
        <p:spPr>
          <a:xfrm>
            <a:off x="3962400" y="1219200"/>
            <a:ext cx="4800600" cy="1631216"/>
          </a:xfrm>
          <a:prstGeom prst="rect">
            <a:avLst/>
          </a:prstGeom>
          <a:noFill/>
        </p:spPr>
        <p:txBody>
          <a:bodyPr wrap="square" rtlCol="0">
            <a:spAutoFit/>
          </a:bodyPr>
          <a:lstStyle/>
          <a:p>
            <a:pPr algn="just" rtl="1">
              <a:lnSpc>
                <a:spcPct val="200000"/>
              </a:lnSpc>
            </a:pPr>
            <a:r>
              <a:rPr lang="fa-IR" dirty="0" smtClean="0">
                <a:cs typeface="B Homa" pitchFamily="2" charset="-78"/>
              </a:rPr>
              <a:t>تناسبات پنجره ها</a:t>
            </a:r>
          </a:p>
          <a:p>
            <a:pPr algn="just" rtl="1">
              <a:lnSpc>
                <a:spcPct val="200000"/>
              </a:lnSpc>
            </a:pPr>
            <a:r>
              <a:rPr lang="fa-IR" sz="1600" dirty="0" smtClean="0">
                <a:cs typeface="B Homa" pitchFamily="2" charset="-78"/>
              </a:rPr>
              <a:t>پنجره ها ، درها ، برجستگیها و ستون های این خانه ها هرچند دارای شکل های مختلفی هستند، اما تناسبات مشابهی دارند.</a:t>
            </a:r>
            <a:endParaRPr lang="en-US" sz="1600" dirty="0" smtClean="0">
              <a:cs typeface="B Homa" pitchFamily="2" charset="-78"/>
            </a:endParaRPr>
          </a:p>
        </p:txBody>
      </p:sp>
      <p:pic>
        <p:nvPicPr>
          <p:cNvPr id="18" name="Picture 17" descr="k.jpg"/>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263857" y="2895600"/>
            <a:ext cx="3850944" cy="1757841"/>
          </a:xfrm>
          <a:prstGeom prst="rect">
            <a:avLst/>
          </a:prstGeom>
        </p:spPr>
      </p:pic>
      <p:sp>
        <p:nvSpPr>
          <p:cNvPr id="19" name="TextBox 18"/>
          <p:cNvSpPr txBox="1"/>
          <p:nvPr/>
        </p:nvSpPr>
        <p:spPr>
          <a:xfrm>
            <a:off x="4114800" y="2819400"/>
            <a:ext cx="4572000" cy="1631216"/>
          </a:xfrm>
          <a:prstGeom prst="rect">
            <a:avLst/>
          </a:prstGeom>
          <a:noFill/>
        </p:spPr>
        <p:txBody>
          <a:bodyPr wrap="square" rtlCol="0">
            <a:spAutoFit/>
          </a:bodyPr>
          <a:lstStyle/>
          <a:p>
            <a:pPr algn="just" rtl="1">
              <a:lnSpc>
                <a:spcPct val="200000"/>
              </a:lnSpc>
            </a:pPr>
            <a:r>
              <a:rPr lang="fa-IR" dirty="0" smtClean="0">
                <a:cs typeface="B Homa" pitchFamily="2" charset="-78"/>
              </a:rPr>
              <a:t>فرم بنا</a:t>
            </a:r>
          </a:p>
          <a:p>
            <a:pPr algn="just" rtl="1">
              <a:lnSpc>
                <a:spcPct val="200000"/>
              </a:lnSpc>
            </a:pPr>
            <a:r>
              <a:rPr lang="fa-IR" sz="1600" dirty="0" smtClean="0">
                <a:cs typeface="B Homa" pitchFamily="2" charset="-78"/>
              </a:rPr>
              <a:t>فرم های هندسی سه بعدی پیچیده هویت بخش این ردیف ساختمانی </a:t>
            </a:r>
            <a:endParaRPr lang="en-US" sz="1600" dirty="0" smtClean="0">
              <a:cs typeface="B Homa" pitchFamily="2" charset="-78"/>
            </a:endParaRPr>
          </a:p>
        </p:txBody>
      </p:sp>
      <p:pic>
        <p:nvPicPr>
          <p:cNvPr id="20" name="Picture 19" descr="k.jpg"/>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217205" y="4648200"/>
            <a:ext cx="3821395" cy="1744353"/>
          </a:xfrm>
          <a:prstGeom prst="rect">
            <a:avLst/>
          </a:prstGeom>
        </p:spPr>
      </p:pic>
      <p:sp>
        <p:nvSpPr>
          <p:cNvPr id="21" name="TextBox 20"/>
          <p:cNvSpPr txBox="1"/>
          <p:nvPr/>
        </p:nvSpPr>
        <p:spPr>
          <a:xfrm>
            <a:off x="4114800" y="4419600"/>
            <a:ext cx="4572000" cy="2123658"/>
          </a:xfrm>
          <a:prstGeom prst="rect">
            <a:avLst/>
          </a:prstGeom>
          <a:noFill/>
        </p:spPr>
        <p:txBody>
          <a:bodyPr wrap="square" rtlCol="0">
            <a:spAutoFit/>
          </a:bodyPr>
          <a:lstStyle/>
          <a:p>
            <a:pPr algn="just" rtl="1">
              <a:lnSpc>
                <a:spcPct val="200000"/>
              </a:lnSpc>
            </a:pPr>
            <a:r>
              <a:rPr lang="fa-IR" dirty="0" smtClean="0">
                <a:cs typeface="B Homa" pitchFamily="2" charset="-78"/>
              </a:rPr>
              <a:t>معماری محل ورود</a:t>
            </a:r>
          </a:p>
          <a:p>
            <a:pPr algn="just" rtl="1">
              <a:lnSpc>
                <a:spcPct val="200000"/>
              </a:lnSpc>
            </a:pPr>
            <a:r>
              <a:rPr lang="fa-IR" sz="1600" dirty="0" smtClean="0">
                <a:cs typeface="B Homa" pitchFamily="2" charset="-78"/>
              </a:rPr>
              <a:t>درها و ورودی از کف خیابان بالاتر بوده و پلگانی را که با نرده های برجسته به یک هشتی یا ایوان عمیقا فروه نشسته ختم می شود نمایان می کند.</a:t>
            </a:r>
            <a:endParaRPr lang="en-US" sz="1600" dirty="0" smtClean="0">
              <a:cs typeface="B Homa" pitchFamily="2" charset="-78"/>
            </a:endParaRPr>
          </a:p>
        </p:txBody>
      </p:sp>
      <p:sp>
        <p:nvSpPr>
          <p:cNvPr id="12" name="Rectangle 11"/>
          <p:cNvSpPr/>
          <p:nvPr/>
        </p:nvSpPr>
        <p:spPr>
          <a:xfrm>
            <a:off x="680615" y="6290846"/>
            <a:ext cx="995785"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cxnSp>
        <p:nvCxnSpPr>
          <p:cNvPr id="13" name="Straight Connector 12"/>
          <p:cNvCxnSpPr/>
          <p:nvPr/>
        </p:nvCxnSpPr>
        <p:spPr>
          <a:xfrm rot="10800000">
            <a:off x="1219200" y="1052946"/>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7097136" y="762000"/>
            <a:ext cx="1622560" cy="523220"/>
          </a:xfrm>
          <a:prstGeom prst="rect">
            <a:avLst/>
          </a:prstGeom>
          <a:ln w="28575">
            <a:solidFill>
              <a:schemeClr val="accent6">
                <a:lumMod val="50000"/>
              </a:schemeClr>
            </a:solidFill>
          </a:ln>
        </p:spPr>
        <p:txBody>
          <a:bodyPr wrap="none">
            <a:spAutoFit/>
          </a:bodyPr>
          <a:lstStyle/>
          <a:p>
            <a:pPr algn="r" rtl="1"/>
            <a:r>
              <a:rPr lang="fa-IR" sz="2800" b="1" dirty="0" smtClean="0">
                <a:cs typeface="B Bardiya" pitchFamily="2" charset="-78"/>
              </a:rPr>
              <a:t>ریچارد هدمن</a:t>
            </a:r>
            <a:endParaRPr lang="en-US" sz="2800" b="1" dirty="0">
              <a:cs typeface="B Bardiya" pitchFamily="2" charset="-78"/>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2" name="Picture 11" descr="l.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rot="10800000">
            <a:off x="304797" y="1085758"/>
            <a:ext cx="4270146" cy="2114642"/>
          </a:xfrm>
          <a:prstGeom prst="rect">
            <a:avLst/>
          </a:prstGeom>
        </p:spPr>
      </p:pic>
      <p:sp>
        <p:nvSpPr>
          <p:cNvPr id="13" name="TextBox 12"/>
          <p:cNvSpPr txBox="1"/>
          <p:nvPr/>
        </p:nvSpPr>
        <p:spPr>
          <a:xfrm>
            <a:off x="4648200" y="1447800"/>
            <a:ext cx="3962400" cy="2616101"/>
          </a:xfrm>
          <a:prstGeom prst="rect">
            <a:avLst/>
          </a:prstGeom>
          <a:noFill/>
        </p:spPr>
        <p:txBody>
          <a:bodyPr wrap="square" rtlCol="0">
            <a:spAutoFit/>
          </a:bodyPr>
          <a:lstStyle/>
          <a:p>
            <a:pPr algn="just" rtl="1">
              <a:lnSpc>
                <a:spcPct val="200000"/>
              </a:lnSpc>
            </a:pPr>
            <a:r>
              <a:rPr lang="fa-IR" dirty="0" smtClean="0">
                <a:cs typeface="B Homa" pitchFamily="2" charset="-78"/>
              </a:rPr>
              <a:t>تزئینات و رنگ</a:t>
            </a:r>
          </a:p>
          <a:p>
            <a:pPr algn="just" rtl="1">
              <a:lnSpc>
                <a:spcPct val="200000"/>
              </a:lnSpc>
            </a:pPr>
            <a:r>
              <a:rPr lang="fa-IR" sz="1600" dirty="0" smtClean="0">
                <a:cs typeface="B Homa" pitchFamily="2" charset="-78"/>
              </a:rPr>
              <a:t>استفاده مفرط از کنده کاری های چوبی، تخته های اضافی ، طاقچه های دیوار کوب ، تزئینات سقف و شیروانی حاصل پیچیدگی و غنای جزئیاتی است که به این فرمهای ساختمانی تاثیری یادمانی می بخشد.</a:t>
            </a:r>
            <a:endParaRPr lang="en-US" sz="1600" dirty="0" smtClean="0">
              <a:cs typeface="B Homa" pitchFamily="2" charset="-78"/>
            </a:endParaRPr>
          </a:p>
        </p:txBody>
      </p:sp>
      <p:sp>
        <p:nvSpPr>
          <p:cNvPr id="16" name="Rectangle 15"/>
          <p:cNvSpPr/>
          <p:nvPr/>
        </p:nvSpPr>
        <p:spPr>
          <a:xfrm>
            <a:off x="680615" y="6290846"/>
            <a:ext cx="995785"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cxnSp>
        <p:nvCxnSpPr>
          <p:cNvPr id="17" name="Straight Connector 16"/>
          <p:cNvCxnSpPr/>
          <p:nvPr/>
        </p:nvCxnSpPr>
        <p:spPr>
          <a:xfrm rot="10800000">
            <a:off x="1219200" y="1052946"/>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7097136" y="762000"/>
            <a:ext cx="1622560" cy="523220"/>
          </a:xfrm>
          <a:prstGeom prst="rect">
            <a:avLst/>
          </a:prstGeom>
          <a:ln w="28575">
            <a:solidFill>
              <a:schemeClr val="accent6">
                <a:lumMod val="50000"/>
              </a:schemeClr>
            </a:solidFill>
          </a:ln>
        </p:spPr>
        <p:txBody>
          <a:bodyPr wrap="none">
            <a:spAutoFit/>
          </a:bodyPr>
          <a:lstStyle/>
          <a:p>
            <a:pPr algn="r" rtl="1"/>
            <a:r>
              <a:rPr lang="fa-IR" sz="2800" b="1" dirty="0" smtClean="0">
                <a:cs typeface="B Bardiya" pitchFamily="2" charset="-78"/>
              </a:rPr>
              <a:t>ریچارد هدمن</a:t>
            </a:r>
            <a:endParaRPr lang="en-US" sz="2800" b="1" dirty="0">
              <a:cs typeface="B Bardiya" pitchFamily="2" charset="-78"/>
            </a:endParaRPr>
          </a:p>
        </p:txBody>
      </p:sp>
      <p:pic>
        <p:nvPicPr>
          <p:cNvPr id="19" name="Picture 18" descr="l.jpg"/>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rot="10800000">
            <a:off x="304801" y="3886200"/>
            <a:ext cx="4182534" cy="1981200"/>
          </a:xfrm>
          <a:prstGeom prst="rect">
            <a:avLst/>
          </a:prstGeom>
        </p:spPr>
      </p:pic>
      <p:sp>
        <p:nvSpPr>
          <p:cNvPr id="20" name="TextBox 19"/>
          <p:cNvSpPr txBox="1"/>
          <p:nvPr/>
        </p:nvSpPr>
        <p:spPr>
          <a:xfrm>
            <a:off x="4267200" y="4495800"/>
            <a:ext cx="4267200" cy="1138773"/>
          </a:xfrm>
          <a:prstGeom prst="rect">
            <a:avLst/>
          </a:prstGeom>
          <a:noFill/>
        </p:spPr>
        <p:txBody>
          <a:bodyPr wrap="square" rtlCol="0">
            <a:spAutoFit/>
          </a:bodyPr>
          <a:lstStyle/>
          <a:p>
            <a:pPr algn="just" rtl="1">
              <a:lnSpc>
                <a:spcPct val="200000"/>
              </a:lnSpc>
            </a:pPr>
            <a:r>
              <a:rPr lang="fa-IR" dirty="0" smtClean="0">
                <a:cs typeface="B Homa" pitchFamily="2" charset="-78"/>
              </a:rPr>
              <a:t>مقیاس بنا</a:t>
            </a:r>
          </a:p>
          <a:p>
            <a:pPr algn="just" rtl="1">
              <a:lnSpc>
                <a:spcPct val="200000"/>
              </a:lnSpc>
            </a:pPr>
            <a:r>
              <a:rPr lang="fa-IR" sz="1600" dirty="0" smtClean="0">
                <a:cs typeface="B Homa" pitchFamily="2" charset="-78"/>
              </a:rPr>
              <a:t>اختلاف ارتفاع باترکیب فرم ساختمانی پنهان شده است. </a:t>
            </a:r>
            <a:endParaRPr lang="en-US" sz="1600" dirty="0" smtClean="0">
              <a:cs typeface="B Homa" pitchFamily="2" charset="-78"/>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876800" y="1752600"/>
            <a:ext cx="3733800" cy="3108543"/>
          </a:xfrm>
          <a:prstGeom prst="rect">
            <a:avLst/>
          </a:prstGeom>
          <a:noFill/>
        </p:spPr>
        <p:txBody>
          <a:bodyPr wrap="square" rtlCol="0">
            <a:spAutoFit/>
          </a:bodyPr>
          <a:lstStyle/>
          <a:p>
            <a:pPr algn="just" rtl="1">
              <a:lnSpc>
                <a:spcPct val="200000"/>
              </a:lnSpc>
            </a:pPr>
            <a:r>
              <a:rPr lang="fa-IR" dirty="0" smtClean="0">
                <a:cs typeface="B Homa" pitchFamily="2" charset="-78"/>
              </a:rPr>
              <a:t>سایه روشن</a:t>
            </a:r>
          </a:p>
          <a:p>
            <a:pPr algn="just" rtl="1">
              <a:lnSpc>
                <a:spcPct val="200000"/>
              </a:lnSpc>
            </a:pPr>
            <a:r>
              <a:rPr lang="fa-IR" sz="1600" dirty="0" smtClean="0">
                <a:cs typeface="B Homa" pitchFamily="2" charset="-78"/>
              </a:rPr>
              <a:t>استفاده مفرط از کنده کاری های چوبی، تخته های اضافی ، طاقچه های دیوار کوب ، تزئینات سقف و شیروانی حاصل پیچیدگی و غنای جزئیاتی است که به این فرمهای ساختمانی تاثیری یادمانی می بخشد.</a:t>
            </a:r>
            <a:endParaRPr lang="en-US" sz="1600" dirty="0" smtClean="0">
              <a:cs typeface="B Homa" pitchFamily="2" charset="-78"/>
            </a:endParaRPr>
          </a:p>
        </p:txBody>
      </p:sp>
      <p:pic>
        <p:nvPicPr>
          <p:cNvPr id="15" name="Picture 14" descr="l.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rot="10800000">
            <a:off x="228600" y="1905000"/>
            <a:ext cx="4709776" cy="2209801"/>
          </a:xfrm>
          <a:prstGeom prst="rect">
            <a:avLst/>
          </a:prstGeom>
        </p:spPr>
      </p:pic>
      <p:sp>
        <p:nvSpPr>
          <p:cNvPr id="16" name="Rectangle 15"/>
          <p:cNvSpPr/>
          <p:nvPr/>
        </p:nvSpPr>
        <p:spPr>
          <a:xfrm>
            <a:off x="680615" y="6290846"/>
            <a:ext cx="995785"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cxnSp>
        <p:nvCxnSpPr>
          <p:cNvPr id="17" name="Straight Connector 16"/>
          <p:cNvCxnSpPr/>
          <p:nvPr/>
        </p:nvCxnSpPr>
        <p:spPr>
          <a:xfrm rot="10800000">
            <a:off x="1219200" y="1052946"/>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7097136" y="762000"/>
            <a:ext cx="1622560" cy="523220"/>
          </a:xfrm>
          <a:prstGeom prst="rect">
            <a:avLst/>
          </a:prstGeom>
          <a:ln w="28575">
            <a:solidFill>
              <a:schemeClr val="accent6">
                <a:lumMod val="50000"/>
              </a:schemeClr>
            </a:solidFill>
          </a:ln>
        </p:spPr>
        <p:txBody>
          <a:bodyPr wrap="none">
            <a:spAutoFit/>
          </a:bodyPr>
          <a:lstStyle/>
          <a:p>
            <a:pPr algn="r" rtl="1"/>
            <a:r>
              <a:rPr lang="fa-IR" sz="2800" b="1" dirty="0" smtClean="0">
                <a:cs typeface="B Bardiya" pitchFamily="2" charset="-78"/>
              </a:rPr>
              <a:t>ریچارد هدمن</a:t>
            </a:r>
            <a:endParaRPr lang="en-US" sz="2800" b="1" dirty="0">
              <a:cs typeface="B Bardiya" pitchFamily="2" charset="-78"/>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609600" y="1516082"/>
            <a:ext cx="8153400" cy="4031873"/>
          </a:xfrm>
          <a:prstGeom prst="rect">
            <a:avLst/>
          </a:prstGeom>
          <a:noFill/>
        </p:spPr>
        <p:txBody>
          <a:bodyPr wrap="square" rtlCol="0">
            <a:spAutoFit/>
          </a:bodyPr>
          <a:lstStyle/>
          <a:p>
            <a:pPr algn="just" rtl="1">
              <a:lnSpc>
                <a:spcPct val="200000"/>
              </a:lnSpc>
            </a:pPr>
            <a:r>
              <a:rPr lang="fa-IR" sz="1600" dirty="0" smtClean="0">
                <a:cs typeface="B Homa" pitchFamily="2" charset="-78"/>
              </a:rPr>
              <a:t>در فصل پنجم کتاب به بررسی سیمای شهر می پردازد:</a:t>
            </a:r>
          </a:p>
          <a:p>
            <a:pPr lvl="1" algn="just" rtl="1">
              <a:lnSpc>
                <a:spcPct val="200000"/>
              </a:lnSpc>
            </a:pPr>
            <a:r>
              <a:rPr lang="fa-IR" sz="1600" dirty="0" smtClean="0">
                <a:cs typeface="B Homa" pitchFamily="2" charset="-78"/>
              </a:rPr>
              <a:t>” سیمای شهر مانند امضای شهر است که بوسیله آن شناخته می شود</a:t>
            </a:r>
          </a:p>
          <a:p>
            <a:pPr lvl="1" algn="just" rtl="1">
              <a:lnSpc>
                <a:spcPct val="200000"/>
              </a:lnSpc>
            </a:pPr>
            <a:r>
              <a:rPr lang="fa-IR" sz="1600" dirty="0" smtClean="0">
                <a:cs typeface="B Homa" pitchFamily="2" charset="-78"/>
              </a:rPr>
              <a:t>خط افق یک شهر هم چون دستخط یک شخص دارای ویژگی های مهمی در مورد ماهیت شهر است.“</a:t>
            </a:r>
          </a:p>
          <a:p>
            <a:pPr algn="just" rtl="1">
              <a:lnSpc>
                <a:spcPct val="200000"/>
              </a:lnSpc>
            </a:pPr>
            <a:r>
              <a:rPr lang="fa-IR" sz="1600" dirty="0" smtClean="0">
                <a:cs typeface="B Homa" pitchFamily="2" charset="-78"/>
              </a:rPr>
              <a:t>او در خط افق شهر </a:t>
            </a:r>
          </a:p>
          <a:p>
            <a:pPr lvl="1" algn="just" rtl="1">
              <a:lnSpc>
                <a:spcPct val="200000"/>
              </a:lnSpc>
              <a:buFont typeface="Wingdings" pitchFamily="2" charset="2"/>
              <a:buChar char="ü"/>
            </a:pPr>
            <a:r>
              <a:rPr lang="fa-IR" sz="1600" dirty="0" smtClean="0">
                <a:cs typeface="B Homa" pitchFamily="2" charset="-78"/>
              </a:rPr>
              <a:t>قابل رویت بودن</a:t>
            </a:r>
          </a:p>
          <a:p>
            <a:pPr lvl="1" algn="just" rtl="1">
              <a:lnSpc>
                <a:spcPct val="200000"/>
              </a:lnSpc>
              <a:buFont typeface="Wingdings" pitchFamily="2" charset="2"/>
              <a:buChar char="ü"/>
            </a:pPr>
            <a:r>
              <a:rPr lang="fa-IR" sz="1600" dirty="0" smtClean="0">
                <a:cs typeface="B Homa" pitchFamily="2" charset="-78"/>
              </a:rPr>
              <a:t>ارتباطات فرمی </a:t>
            </a:r>
          </a:p>
          <a:p>
            <a:pPr lvl="1" algn="just" rtl="1">
              <a:lnSpc>
                <a:spcPct val="200000"/>
              </a:lnSpc>
              <a:buFont typeface="Wingdings" pitchFamily="2" charset="2"/>
              <a:buChar char="ü"/>
            </a:pPr>
            <a:r>
              <a:rPr lang="fa-IR" sz="1600" dirty="0" smtClean="0">
                <a:cs typeface="B Homa" pitchFamily="2" charset="-78"/>
              </a:rPr>
              <a:t>کنترل ارتفاع</a:t>
            </a:r>
          </a:p>
          <a:p>
            <a:pPr algn="just" rtl="1">
              <a:lnSpc>
                <a:spcPct val="200000"/>
              </a:lnSpc>
            </a:pPr>
            <a:r>
              <a:rPr lang="fa-IR" sz="1600" dirty="0" smtClean="0">
                <a:cs typeface="B Homa" pitchFamily="2" charset="-78"/>
              </a:rPr>
              <a:t>را بررسی می کند.</a:t>
            </a:r>
          </a:p>
        </p:txBody>
      </p:sp>
      <p:grpSp>
        <p:nvGrpSpPr>
          <p:cNvPr id="2" name="Group 17"/>
          <p:cNvGrpSpPr/>
          <p:nvPr/>
        </p:nvGrpSpPr>
        <p:grpSpPr>
          <a:xfrm>
            <a:off x="1600200" y="3276600"/>
            <a:ext cx="4191000" cy="1803816"/>
            <a:chOff x="533400" y="2209800"/>
            <a:chExt cx="3857244" cy="1295400"/>
          </a:xfrm>
        </p:grpSpPr>
        <p:pic>
          <p:nvPicPr>
            <p:cNvPr id="19" name="Picture 18" descr="Picture 022.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533400" y="2209800"/>
              <a:ext cx="3857244" cy="1295400"/>
            </a:xfrm>
            <a:prstGeom prst="rect">
              <a:avLst/>
            </a:prstGeom>
          </p:spPr>
        </p:pic>
        <p:cxnSp>
          <p:nvCxnSpPr>
            <p:cNvPr id="20" name="Straight Connector 19"/>
            <p:cNvCxnSpPr/>
            <p:nvPr/>
          </p:nvCxnSpPr>
          <p:spPr>
            <a:xfrm flipV="1">
              <a:off x="730468" y="2346434"/>
              <a:ext cx="2971800" cy="91440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1676400" y="5029200"/>
            <a:ext cx="3810000" cy="461665"/>
          </a:xfrm>
          <a:prstGeom prst="rect">
            <a:avLst/>
          </a:prstGeom>
          <a:noFill/>
        </p:spPr>
        <p:txBody>
          <a:bodyPr wrap="square" rtlCol="0">
            <a:spAutoFit/>
          </a:bodyPr>
          <a:lstStyle/>
          <a:p>
            <a:pPr algn="r" rtl="1"/>
            <a:r>
              <a:rPr lang="fa-IR" sz="1200" dirty="0" smtClean="0">
                <a:cs typeface="B Homa" pitchFamily="2" charset="-78"/>
              </a:rPr>
              <a:t>در یک شهر مسطح تنها قسمت های بالای ساختمان های بلند در زمینه آسمان دیده  می شوند.</a:t>
            </a:r>
            <a:endParaRPr lang="en-US" sz="1200" dirty="0">
              <a:cs typeface="B Homa" pitchFamily="2" charset="-78"/>
            </a:endParaRPr>
          </a:p>
        </p:txBody>
      </p:sp>
      <p:sp>
        <p:nvSpPr>
          <p:cNvPr id="14" name="Rectangle 13"/>
          <p:cNvSpPr/>
          <p:nvPr/>
        </p:nvSpPr>
        <p:spPr>
          <a:xfrm>
            <a:off x="680615" y="6290846"/>
            <a:ext cx="995785"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cxnSp>
        <p:nvCxnSpPr>
          <p:cNvPr id="15" name="Straight Connector 14"/>
          <p:cNvCxnSpPr/>
          <p:nvPr/>
        </p:nvCxnSpPr>
        <p:spPr>
          <a:xfrm rot="10800000">
            <a:off x="1219200" y="1052946"/>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7097136" y="762000"/>
            <a:ext cx="1622560" cy="523220"/>
          </a:xfrm>
          <a:prstGeom prst="rect">
            <a:avLst/>
          </a:prstGeom>
          <a:ln w="28575">
            <a:solidFill>
              <a:schemeClr val="accent6">
                <a:lumMod val="50000"/>
              </a:schemeClr>
            </a:solidFill>
          </a:ln>
        </p:spPr>
        <p:txBody>
          <a:bodyPr wrap="none">
            <a:spAutoFit/>
          </a:bodyPr>
          <a:lstStyle/>
          <a:p>
            <a:pPr algn="r" rtl="1"/>
            <a:r>
              <a:rPr lang="fa-IR" sz="2800" b="1" dirty="0" smtClean="0">
                <a:cs typeface="B Bardiya" pitchFamily="2" charset="-78"/>
              </a:rPr>
              <a:t>ریچارد هدمن</a:t>
            </a:r>
            <a:endParaRPr lang="en-US" sz="2800" b="1" dirty="0">
              <a:cs typeface="B Bardiya" pitchFamily="2"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20"/>
          <p:cNvGrpSpPr/>
          <p:nvPr/>
        </p:nvGrpSpPr>
        <p:grpSpPr>
          <a:xfrm flipH="1">
            <a:off x="609600" y="1524000"/>
            <a:ext cx="3352800" cy="3277927"/>
            <a:chOff x="5181600" y="609600"/>
            <a:chExt cx="3352800" cy="3277927"/>
          </a:xfrm>
          <a:solidFill>
            <a:schemeClr val="accent6">
              <a:lumMod val="60000"/>
              <a:lumOff val="40000"/>
            </a:schemeClr>
          </a:solidFill>
        </p:grpSpPr>
        <p:sp>
          <p:nvSpPr>
            <p:cNvPr id="21" name="TextBox 20"/>
            <p:cNvSpPr txBox="1"/>
            <p:nvPr/>
          </p:nvSpPr>
          <p:spPr>
            <a:xfrm>
              <a:off x="6477000" y="609600"/>
              <a:ext cx="2057400" cy="584775"/>
            </a:xfrm>
            <a:prstGeom prst="rect">
              <a:avLst/>
            </a:prstGeom>
            <a:grpFill/>
          </p:spPr>
          <p:txBody>
            <a:bodyPr wrap="square" tIns="182880" bIns="182880" rtlCol="0">
              <a:spAutoFit/>
            </a:bodyPr>
            <a:lstStyle/>
            <a:p>
              <a:pPr algn="r" rtl="1"/>
              <a:r>
                <a:rPr lang="fa-IR" sz="1400" dirty="0" smtClean="0">
                  <a:cs typeface="B Homa" pitchFamily="2" charset="-78"/>
                </a:rPr>
                <a:t>دوران رم و یونان باستان</a:t>
              </a:r>
              <a:endParaRPr lang="en-US" sz="1400" dirty="0">
                <a:cs typeface="B Homa" pitchFamily="2" charset="-78"/>
              </a:endParaRPr>
            </a:p>
          </p:txBody>
        </p:sp>
        <p:sp>
          <p:nvSpPr>
            <p:cNvPr id="22" name="TextBox 21"/>
            <p:cNvSpPr txBox="1"/>
            <p:nvPr/>
          </p:nvSpPr>
          <p:spPr>
            <a:xfrm>
              <a:off x="6477000" y="1336675"/>
              <a:ext cx="2057400" cy="584775"/>
            </a:xfrm>
            <a:prstGeom prst="rect">
              <a:avLst/>
            </a:prstGeom>
            <a:grpFill/>
          </p:spPr>
          <p:txBody>
            <a:bodyPr wrap="square" tIns="182880" bIns="182880" rtlCol="0">
              <a:spAutoFit/>
            </a:bodyPr>
            <a:lstStyle/>
            <a:p>
              <a:pPr algn="r" rtl="1"/>
              <a:r>
                <a:rPr lang="fa-IR" sz="1400" dirty="0" smtClean="0">
                  <a:cs typeface="B Homa" pitchFamily="2" charset="-78"/>
                </a:rPr>
                <a:t>دوره رنسانس و باروک</a:t>
              </a:r>
              <a:endParaRPr lang="en-US" sz="1400" dirty="0">
                <a:cs typeface="B Homa" pitchFamily="2" charset="-78"/>
              </a:endParaRPr>
            </a:p>
          </p:txBody>
        </p:sp>
        <p:sp>
          <p:nvSpPr>
            <p:cNvPr id="23" name="TextBox 22"/>
            <p:cNvSpPr txBox="1"/>
            <p:nvPr/>
          </p:nvSpPr>
          <p:spPr>
            <a:xfrm>
              <a:off x="6477000" y="2108868"/>
              <a:ext cx="2057400" cy="1015663"/>
            </a:xfrm>
            <a:prstGeom prst="rect">
              <a:avLst/>
            </a:prstGeom>
            <a:grpFill/>
          </p:spPr>
          <p:txBody>
            <a:bodyPr wrap="square" tIns="182880" bIns="182880" rtlCol="0">
              <a:spAutoFit/>
            </a:bodyPr>
            <a:lstStyle/>
            <a:p>
              <a:pPr algn="ctr" rtl="1">
                <a:lnSpc>
                  <a:spcPct val="150000"/>
                </a:lnSpc>
              </a:pPr>
              <a:r>
                <a:rPr lang="fa-IR" sz="1400" dirty="0" smtClean="0">
                  <a:cs typeface="B Homa" pitchFamily="2" charset="-78"/>
                </a:rPr>
                <a:t>جنبش نئوکلاسیک و نهضت زیباسازی شهری</a:t>
              </a:r>
              <a:endParaRPr lang="en-US" sz="1400" dirty="0">
                <a:cs typeface="B Homa" pitchFamily="2" charset="-78"/>
              </a:endParaRPr>
            </a:p>
          </p:txBody>
        </p:sp>
        <p:sp>
          <p:nvSpPr>
            <p:cNvPr id="24" name="TextBox 23"/>
            <p:cNvSpPr txBox="1"/>
            <p:nvPr/>
          </p:nvSpPr>
          <p:spPr>
            <a:xfrm>
              <a:off x="6477000" y="3302752"/>
              <a:ext cx="2057400" cy="584775"/>
            </a:xfrm>
            <a:prstGeom prst="rect">
              <a:avLst/>
            </a:prstGeom>
            <a:grpFill/>
          </p:spPr>
          <p:txBody>
            <a:bodyPr wrap="square" tIns="182880" bIns="182880" rtlCol="0">
              <a:spAutoFit/>
            </a:bodyPr>
            <a:lstStyle/>
            <a:p>
              <a:pPr algn="r" rtl="1"/>
              <a:r>
                <a:rPr lang="fa-IR" sz="1400" dirty="0" smtClean="0">
                  <a:cs typeface="B Homa" pitchFamily="2" charset="-78"/>
                </a:rPr>
                <a:t>طراحان شهری نوخردگرا</a:t>
              </a:r>
              <a:endParaRPr lang="en-US" sz="1400" dirty="0">
                <a:cs typeface="B Homa" pitchFamily="2" charset="-78"/>
              </a:endParaRPr>
            </a:p>
          </p:txBody>
        </p:sp>
        <p:sp>
          <p:nvSpPr>
            <p:cNvPr id="25" name="TextBox 24"/>
            <p:cNvSpPr txBox="1"/>
            <p:nvPr/>
          </p:nvSpPr>
          <p:spPr>
            <a:xfrm>
              <a:off x="5181600" y="609600"/>
              <a:ext cx="685800" cy="584775"/>
            </a:xfrm>
            <a:prstGeom prst="rect">
              <a:avLst/>
            </a:prstGeom>
            <a:grpFill/>
          </p:spPr>
          <p:txBody>
            <a:bodyPr wrap="square" tIns="182880" bIns="182880" rtlCol="0">
              <a:spAutoFit/>
            </a:bodyPr>
            <a:lstStyle/>
            <a:p>
              <a:pPr algn="ctr"/>
              <a:r>
                <a:rPr lang="fa-IR" sz="1400" dirty="0" smtClean="0">
                  <a:cs typeface="B Homa" pitchFamily="2" charset="-78"/>
                </a:rPr>
                <a:t>آغاز</a:t>
              </a:r>
              <a:endParaRPr lang="en-US" sz="1400" dirty="0">
                <a:cs typeface="B Homa" pitchFamily="2" charset="-78"/>
              </a:endParaRPr>
            </a:p>
          </p:txBody>
        </p:sp>
        <p:sp>
          <p:nvSpPr>
            <p:cNvPr id="26" name="TextBox 25"/>
            <p:cNvSpPr txBox="1"/>
            <p:nvPr/>
          </p:nvSpPr>
          <p:spPr>
            <a:xfrm>
              <a:off x="5181600" y="1337141"/>
              <a:ext cx="685800" cy="584775"/>
            </a:xfrm>
            <a:prstGeom prst="rect">
              <a:avLst/>
            </a:prstGeom>
            <a:grpFill/>
          </p:spPr>
          <p:txBody>
            <a:bodyPr wrap="square" tIns="182880" bIns="182880" rtlCol="0">
              <a:spAutoFit/>
            </a:bodyPr>
            <a:lstStyle/>
            <a:p>
              <a:pPr algn="ctr"/>
              <a:r>
                <a:rPr lang="fa-IR" sz="1400" dirty="0" smtClean="0">
                  <a:cs typeface="B Homa" pitchFamily="2" charset="-78"/>
                </a:rPr>
                <a:t>اوج</a:t>
              </a:r>
              <a:endParaRPr lang="en-US" sz="1400" dirty="0">
                <a:cs typeface="B Homa" pitchFamily="2" charset="-78"/>
              </a:endParaRPr>
            </a:p>
          </p:txBody>
        </p:sp>
        <p:sp>
          <p:nvSpPr>
            <p:cNvPr id="27" name="TextBox 26"/>
            <p:cNvSpPr txBox="1"/>
            <p:nvPr/>
          </p:nvSpPr>
          <p:spPr>
            <a:xfrm>
              <a:off x="5181600" y="2311156"/>
              <a:ext cx="685800" cy="584775"/>
            </a:xfrm>
            <a:prstGeom prst="rect">
              <a:avLst/>
            </a:prstGeom>
            <a:grpFill/>
          </p:spPr>
          <p:txBody>
            <a:bodyPr wrap="square" tIns="182880" bIns="182880" rtlCol="0">
              <a:spAutoFit/>
            </a:bodyPr>
            <a:lstStyle/>
            <a:p>
              <a:pPr algn="ctr"/>
              <a:r>
                <a:rPr lang="fa-IR" sz="1400" dirty="0" smtClean="0">
                  <a:cs typeface="B Homa" pitchFamily="2" charset="-78"/>
                </a:rPr>
                <a:t>احیا</a:t>
              </a:r>
              <a:endParaRPr lang="en-US" sz="1400" dirty="0">
                <a:cs typeface="B Homa" pitchFamily="2" charset="-78"/>
              </a:endParaRPr>
            </a:p>
          </p:txBody>
        </p:sp>
        <p:sp>
          <p:nvSpPr>
            <p:cNvPr id="28" name="TextBox 27"/>
            <p:cNvSpPr txBox="1"/>
            <p:nvPr/>
          </p:nvSpPr>
          <p:spPr>
            <a:xfrm>
              <a:off x="5181600" y="3302752"/>
              <a:ext cx="685800" cy="584775"/>
            </a:xfrm>
            <a:prstGeom prst="rect">
              <a:avLst/>
            </a:prstGeom>
            <a:grpFill/>
          </p:spPr>
          <p:txBody>
            <a:bodyPr wrap="square" tIns="182880" bIns="182880" rtlCol="0">
              <a:spAutoFit/>
            </a:bodyPr>
            <a:lstStyle/>
            <a:p>
              <a:pPr algn="ctr"/>
              <a:r>
                <a:rPr lang="fa-IR" sz="1400" dirty="0" smtClean="0">
                  <a:cs typeface="B Homa" pitchFamily="2" charset="-78"/>
                </a:rPr>
                <a:t>تداوم</a:t>
              </a:r>
              <a:endParaRPr lang="en-US" sz="1400" dirty="0">
                <a:cs typeface="B Homa" pitchFamily="2" charset="-78"/>
              </a:endParaRPr>
            </a:p>
          </p:txBody>
        </p:sp>
        <p:cxnSp>
          <p:nvCxnSpPr>
            <p:cNvPr id="29" name="Straight Connector 28"/>
            <p:cNvCxnSpPr>
              <a:stCxn id="25" idx="3"/>
              <a:endCxn id="21" idx="1"/>
            </p:cNvCxnSpPr>
            <p:nvPr/>
          </p:nvCxnSpPr>
          <p:spPr>
            <a:xfrm>
              <a:off x="5867400" y="901988"/>
              <a:ext cx="609600" cy="1588"/>
            </a:xfrm>
            <a:prstGeom prst="line">
              <a:avLst/>
            </a:prstGeom>
            <a:grpFill/>
            <a:ln w="25400" cap="rnd">
              <a:solidFill>
                <a:srgbClr val="002060"/>
              </a:solidFill>
              <a:prstDash val="solid"/>
              <a:headEnd type="stealth" w="lg" len="lg"/>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26" idx="3"/>
              <a:endCxn id="22" idx="1"/>
            </p:cNvCxnSpPr>
            <p:nvPr/>
          </p:nvCxnSpPr>
          <p:spPr>
            <a:xfrm flipV="1">
              <a:off x="5867400" y="1629063"/>
              <a:ext cx="609600" cy="466"/>
            </a:xfrm>
            <a:prstGeom prst="line">
              <a:avLst/>
            </a:prstGeom>
            <a:grpFill/>
            <a:ln w="25400" cap="rnd">
              <a:solidFill>
                <a:srgbClr val="002060"/>
              </a:solidFill>
              <a:prstDash val="solid"/>
              <a:headEnd type="stealth" w="lg" len="lg"/>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stCxn id="27" idx="3"/>
              <a:endCxn id="23" idx="1"/>
            </p:cNvCxnSpPr>
            <p:nvPr/>
          </p:nvCxnSpPr>
          <p:spPr>
            <a:xfrm>
              <a:off x="5867400" y="2603544"/>
              <a:ext cx="609600" cy="13156"/>
            </a:xfrm>
            <a:prstGeom prst="line">
              <a:avLst/>
            </a:prstGeom>
            <a:grpFill/>
            <a:ln w="25400" cap="rnd">
              <a:solidFill>
                <a:srgbClr val="002060"/>
              </a:solidFill>
              <a:prstDash val="solid"/>
              <a:headEnd type="stealth" w="lg" len="lg"/>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28" idx="3"/>
              <a:endCxn id="24" idx="1"/>
            </p:cNvCxnSpPr>
            <p:nvPr/>
          </p:nvCxnSpPr>
          <p:spPr>
            <a:xfrm>
              <a:off x="5867400" y="3595140"/>
              <a:ext cx="609600" cy="1588"/>
            </a:xfrm>
            <a:prstGeom prst="line">
              <a:avLst/>
            </a:prstGeom>
            <a:grpFill/>
            <a:ln w="25400" cap="rnd">
              <a:solidFill>
                <a:srgbClr val="002060"/>
              </a:solidFill>
              <a:prstDash val="solid"/>
              <a:headEnd type="stealth" w="lg" len="lg"/>
              <a:tailEnd type="none"/>
            </a:ln>
          </p:spPr>
          <p:style>
            <a:lnRef idx="1">
              <a:schemeClr val="accent1"/>
            </a:lnRef>
            <a:fillRef idx="0">
              <a:schemeClr val="accent1"/>
            </a:fillRef>
            <a:effectRef idx="0">
              <a:schemeClr val="accent1"/>
            </a:effectRef>
            <a:fontRef idx="minor">
              <a:schemeClr val="tx1"/>
            </a:fontRef>
          </p:style>
        </p:cxnSp>
      </p:grpSp>
      <p:sp>
        <p:nvSpPr>
          <p:cNvPr id="33" name="TextBox 32"/>
          <p:cNvSpPr txBox="1"/>
          <p:nvPr/>
        </p:nvSpPr>
        <p:spPr>
          <a:xfrm>
            <a:off x="5486400" y="4038600"/>
            <a:ext cx="3429000" cy="388568"/>
          </a:xfrm>
          <a:prstGeom prst="rect">
            <a:avLst/>
          </a:prstGeom>
          <a:noFill/>
        </p:spPr>
        <p:txBody>
          <a:bodyPr wrap="square" rtlCol="0">
            <a:spAutoFit/>
          </a:bodyPr>
          <a:lstStyle/>
          <a:p>
            <a:pPr algn="r" rtl="1">
              <a:lnSpc>
                <a:spcPct val="150000"/>
              </a:lnSpc>
            </a:pPr>
            <a:r>
              <a:rPr lang="fa-IR" sz="1400" dirty="0" smtClean="0">
                <a:cs typeface="B Homa" pitchFamily="2" charset="-78"/>
              </a:rPr>
              <a:t>ریشه های تئوریک منظر شهری رمانتیک</a:t>
            </a:r>
          </a:p>
        </p:txBody>
      </p:sp>
      <p:grpSp>
        <p:nvGrpSpPr>
          <p:cNvPr id="34" name="Group 21"/>
          <p:cNvGrpSpPr/>
          <p:nvPr/>
        </p:nvGrpSpPr>
        <p:grpSpPr>
          <a:xfrm>
            <a:off x="4343400" y="2362200"/>
            <a:ext cx="4572000" cy="1529235"/>
            <a:chOff x="5181600" y="609600"/>
            <a:chExt cx="4572000" cy="1529235"/>
          </a:xfrm>
          <a:solidFill>
            <a:schemeClr val="accent6">
              <a:lumMod val="60000"/>
              <a:lumOff val="40000"/>
            </a:schemeClr>
          </a:solidFill>
        </p:grpSpPr>
        <p:sp>
          <p:nvSpPr>
            <p:cNvPr id="35" name="TextBox 34"/>
            <p:cNvSpPr txBox="1"/>
            <p:nvPr/>
          </p:nvSpPr>
          <p:spPr>
            <a:xfrm>
              <a:off x="6477000" y="609600"/>
              <a:ext cx="3276600" cy="584775"/>
            </a:xfrm>
            <a:prstGeom prst="rect">
              <a:avLst/>
            </a:prstGeom>
            <a:grpFill/>
          </p:spPr>
          <p:txBody>
            <a:bodyPr wrap="square" tIns="182880" bIns="182880" rtlCol="0">
              <a:spAutoFit/>
            </a:bodyPr>
            <a:lstStyle/>
            <a:p>
              <a:pPr algn="r" rtl="1"/>
              <a:r>
                <a:rPr lang="fa-IR" sz="1400" dirty="0" smtClean="0">
                  <a:cs typeface="B Homa" pitchFamily="2" charset="-78"/>
                </a:rPr>
                <a:t>شهرهای ارگانیک دوران قرون وسطا</a:t>
              </a:r>
              <a:endParaRPr lang="en-US" sz="1400" dirty="0">
                <a:cs typeface="B Homa" pitchFamily="2" charset="-78"/>
              </a:endParaRPr>
            </a:p>
          </p:txBody>
        </p:sp>
        <p:sp>
          <p:nvSpPr>
            <p:cNvPr id="36" name="TextBox 35"/>
            <p:cNvSpPr txBox="1"/>
            <p:nvPr/>
          </p:nvSpPr>
          <p:spPr>
            <a:xfrm>
              <a:off x="6477000" y="1338616"/>
              <a:ext cx="3276600" cy="800219"/>
            </a:xfrm>
            <a:prstGeom prst="rect">
              <a:avLst/>
            </a:prstGeom>
            <a:grpFill/>
          </p:spPr>
          <p:txBody>
            <a:bodyPr wrap="square" tIns="182880" bIns="182880" rtlCol="0">
              <a:spAutoFit/>
            </a:bodyPr>
            <a:lstStyle/>
            <a:p>
              <a:pPr algn="r" rtl="1"/>
              <a:r>
                <a:rPr lang="fa-IR" sz="1400" dirty="0" smtClean="0">
                  <a:cs typeface="B Homa" pitchFamily="2" charset="-78"/>
                </a:rPr>
                <a:t>جریان طراحی شهری خوش منظر</a:t>
              </a:r>
            </a:p>
            <a:p>
              <a:pPr algn="ctr" rtl="1"/>
              <a:r>
                <a:rPr lang="fa-IR" sz="1400" dirty="0" smtClean="0">
                  <a:cs typeface="B Homa" pitchFamily="2" charset="-78"/>
                </a:rPr>
                <a:t>(کامیلوسیته-ریموندآنوین)</a:t>
              </a:r>
              <a:endParaRPr lang="en-US" sz="1400" dirty="0">
                <a:cs typeface="B Homa" pitchFamily="2" charset="-78"/>
              </a:endParaRPr>
            </a:p>
          </p:txBody>
        </p:sp>
        <p:sp>
          <p:nvSpPr>
            <p:cNvPr id="37" name="TextBox 36"/>
            <p:cNvSpPr txBox="1"/>
            <p:nvPr/>
          </p:nvSpPr>
          <p:spPr>
            <a:xfrm>
              <a:off x="5181600" y="609600"/>
              <a:ext cx="685800" cy="584775"/>
            </a:xfrm>
            <a:prstGeom prst="rect">
              <a:avLst/>
            </a:prstGeom>
            <a:grpFill/>
          </p:spPr>
          <p:txBody>
            <a:bodyPr wrap="square" tIns="182880" bIns="182880" rtlCol="0">
              <a:spAutoFit/>
            </a:bodyPr>
            <a:lstStyle/>
            <a:p>
              <a:pPr algn="ctr"/>
              <a:r>
                <a:rPr lang="fa-IR" sz="1400" dirty="0" smtClean="0">
                  <a:cs typeface="B Homa" pitchFamily="2" charset="-78"/>
                </a:rPr>
                <a:t>آغاز</a:t>
              </a:r>
              <a:endParaRPr lang="en-US" sz="1400" dirty="0">
                <a:cs typeface="B Homa" pitchFamily="2" charset="-78"/>
              </a:endParaRPr>
            </a:p>
          </p:txBody>
        </p:sp>
        <p:sp>
          <p:nvSpPr>
            <p:cNvPr id="38" name="TextBox 37"/>
            <p:cNvSpPr txBox="1"/>
            <p:nvPr/>
          </p:nvSpPr>
          <p:spPr>
            <a:xfrm>
              <a:off x="5181600" y="1454285"/>
              <a:ext cx="685800" cy="584775"/>
            </a:xfrm>
            <a:prstGeom prst="rect">
              <a:avLst/>
            </a:prstGeom>
            <a:grpFill/>
          </p:spPr>
          <p:txBody>
            <a:bodyPr wrap="square" tIns="182880" bIns="182880" rtlCol="0">
              <a:spAutoFit/>
            </a:bodyPr>
            <a:lstStyle/>
            <a:p>
              <a:pPr algn="ctr"/>
              <a:r>
                <a:rPr lang="fa-IR" sz="1400" dirty="0" smtClean="0">
                  <a:cs typeface="B Homa" pitchFamily="2" charset="-78"/>
                </a:rPr>
                <a:t>اوج</a:t>
              </a:r>
              <a:endParaRPr lang="en-US" sz="1400" dirty="0">
                <a:cs typeface="B Homa" pitchFamily="2" charset="-78"/>
              </a:endParaRPr>
            </a:p>
          </p:txBody>
        </p:sp>
        <p:cxnSp>
          <p:nvCxnSpPr>
            <p:cNvPr id="39" name="Straight Connector 38"/>
            <p:cNvCxnSpPr>
              <a:stCxn id="37" idx="3"/>
              <a:endCxn id="35" idx="1"/>
            </p:cNvCxnSpPr>
            <p:nvPr/>
          </p:nvCxnSpPr>
          <p:spPr>
            <a:xfrm>
              <a:off x="5867400" y="901988"/>
              <a:ext cx="609600" cy="1588"/>
            </a:xfrm>
            <a:prstGeom prst="line">
              <a:avLst/>
            </a:prstGeom>
            <a:grpFill/>
            <a:ln w="25400" cap="rnd">
              <a:solidFill>
                <a:srgbClr val="002060"/>
              </a:solidFill>
              <a:prstDash val="solid"/>
              <a:headEnd type="stealth" w="lg" len="lg"/>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38" idx="3"/>
              <a:endCxn id="36" idx="1"/>
            </p:cNvCxnSpPr>
            <p:nvPr/>
          </p:nvCxnSpPr>
          <p:spPr>
            <a:xfrm flipV="1">
              <a:off x="5867400" y="1738726"/>
              <a:ext cx="609600" cy="7947"/>
            </a:xfrm>
            <a:prstGeom prst="line">
              <a:avLst/>
            </a:prstGeom>
            <a:grpFill/>
            <a:ln w="25400" cap="rnd">
              <a:solidFill>
                <a:srgbClr val="002060"/>
              </a:solidFill>
              <a:prstDash val="solid"/>
              <a:headEnd type="stealth" w="lg" len="lg"/>
              <a:tailEnd type="none"/>
            </a:ln>
          </p:spPr>
          <p:style>
            <a:lnRef idx="1">
              <a:schemeClr val="accent1"/>
            </a:lnRef>
            <a:fillRef idx="0">
              <a:schemeClr val="accent1"/>
            </a:fillRef>
            <a:effectRef idx="0">
              <a:schemeClr val="accent1"/>
            </a:effectRef>
            <a:fontRef idx="minor">
              <a:schemeClr val="tx1"/>
            </a:fontRef>
          </p:style>
        </p:cxnSp>
      </p:grpSp>
      <p:cxnSp>
        <p:nvCxnSpPr>
          <p:cNvPr id="42" name="Straight Connector 41"/>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10800000">
            <a:off x="1371600" y="990600"/>
            <a:ext cx="4191000" cy="1588"/>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5715000" y="762000"/>
            <a:ext cx="3124200" cy="461665"/>
          </a:xfrm>
          <a:prstGeom prst="rect">
            <a:avLst/>
          </a:prstGeom>
          <a:ln w="28575">
            <a:solidFill>
              <a:schemeClr val="accent6">
                <a:lumMod val="50000"/>
              </a:schemeClr>
            </a:solidFill>
          </a:ln>
        </p:spPr>
        <p:txBody>
          <a:bodyPr wrap="square">
            <a:spAutoFit/>
          </a:bodyPr>
          <a:lstStyle/>
          <a:p>
            <a:pPr algn="r" rtl="1"/>
            <a:r>
              <a:rPr lang="fa-IR" sz="2400" dirty="0" smtClean="0">
                <a:cs typeface="B Homa" pitchFamily="2" charset="-78"/>
              </a:rPr>
              <a:t>منظرشهری آرایشی / تزئینی</a:t>
            </a:r>
          </a:p>
        </p:txBody>
      </p:sp>
      <p:sp>
        <p:nvSpPr>
          <p:cNvPr id="45" name="TextBox 44"/>
          <p:cNvSpPr txBox="1"/>
          <p:nvPr/>
        </p:nvSpPr>
        <p:spPr>
          <a:xfrm>
            <a:off x="762000" y="5029200"/>
            <a:ext cx="3200400" cy="388568"/>
          </a:xfrm>
          <a:prstGeom prst="rect">
            <a:avLst/>
          </a:prstGeom>
          <a:noFill/>
        </p:spPr>
        <p:txBody>
          <a:bodyPr wrap="square" rtlCol="0">
            <a:spAutoFit/>
          </a:bodyPr>
          <a:lstStyle/>
          <a:p>
            <a:pPr algn="r" rtl="1">
              <a:lnSpc>
                <a:spcPct val="150000"/>
              </a:lnSpc>
            </a:pPr>
            <a:r>
              <a:rPr lang="fa-IR" sz="1400" dirty="0" smtClean="0">
                <a:cs typeface="B Homa" pitchFamily="2" charset="-78"/>
              </a:rPr>
              <a:t>ریشه های تئوریک منظر شهری کلاسیک</a:t>
            </a:r>
          </a:p>
        </p:txBody>
      </p:sp>
      <p:sp>
        <p:nvSpPr>
          <p:cNvPr id="46" name="Rectangle 45"/>
          <p:cNvSpPr/>
          <p:nvPr/>
        </p:nvSpPr>
        <p:spPr>
          <a:xfrm>
            <a:off x="603900" y="6290846"/>
            <a:ext cx="137730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مفهوم منظر شهری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600200" y="1524000"/>
            <a:ext cx="7086600" cy="2185214"/>
          </a:xfrm>
          <a:prstGeom prst="rect">
            <a:avLst/>
          </a:prstGeom>
          <a:noFill/>
        </p:spPr>
        <p:txBody>
          <a:bodyPr wrap="square" rtlCol="0">
            <a:spAutoFit/>
          </a:bodyPr>
          <a:lstStyle/>
          <a:p>
            <a:pPr marL="457200" indent="-457200" algn="just" rtl="1">
              <a:lnSpc>
                <a:spcPct val="200000"/>
              </a:lnSpc>
            </a:pPr>
            <a:r>
              <a:rPr lang="fa-IR" dirty="0" smtClean="0">
                <a:cs typeface="B Homa" pitchFamily="2" charset="-78"/>
              </a:rPr>
              <a:t>1. قابل رویت بودن</a:t>
            </a:r>
            <a:r>
              <a:rPr lang="fa-IR" sz="1600" dirty="0" smtClean="0">
                <a:cs typeface="B Homa" pitchFamily="2" charset="-78"/>
              </a:rPr>
              <a:t>: طی حرکت به طرف شهر  و در داخل آن، آنچه را که مشاهده می شود فرم طبیعی زمین ، وسعت ، مقیاس و الگوی توسعه تعیین می کند.  </a:t>
            </a:r>
          </a:p>
          <a:p>
            <a:pPr marL="914400" lvl="1" indent="-457200" algn="just" rtl="1">
              <a:lnSpc>
                <a:spcPct val="200000"/>
              </a:lnSpc>
            </a:pPr>
            <a:r>
              <a:rPr lang="fa-IR" sz="1600" dirty="0" smtClean="0">
                <a:cs typeface="B Homa" pitchFamily="2" charset="-78"/>
              </a:rPr>
              <a:t>در شهر مسطح</a:t>
            </a:r>
          </a:p>
          <a:p>
            <a:pPr marL="914400" lvl="1" indent="-457200" algn="just" rtl="1">
              <a:lnSpc>
                <a:spcPct val="200000"/>
              </a:lnSpc>
            </a:pPr>
            <a:r>
              <a:rPr lang="fa-IR" sz="1600" dirty="0" smtClean="0">
                <a:cs typeface="B Homa" pitchFamily="2" charset="-78"/>
              </a:rPr>
              <a:t>در شهر غیر مسطح</a:t>
            </a:r>
          </a:p>
        </p:txBody>
      </p:sp>
      <p:pic>
        <p:nvPicPr>
          <p:cNvPr id="21" name="Picture 20" descr="Picture 032.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828800" y="2590800"/>
            <a:ext cx="4383314" cy="2438400"/>
          </a:xfrm>
          <a:prstGeom prst="rect">
            <a:avLst/>
          </a:prstGeom>
        </p:spPr>
      </p:pic>
      <p:sp>
        <p:nvSpPr>
          <p:cNvPr id="25" name="TextBox 24"/>
          <p:cNvSpPr txBox="1"/>
          <p:nvPr/>
        </p:nvSpPr>
        <p:spPr>
          <a:xfrm>
            <a:off x="2057400" y="4876800"/>
            <a:ext cx="3962400" cy="646331"/>
          </a:xfrm>
          <a:prstGeom prst="rect">
            <a:avLst/>
          </a:prstGeom>
          <a:noFill/>
        </p:spPr>
        <p:txBody>
          <a:bodyPr wrap="square" rtlCol="0">
            <a:spAutoFit/>
          </a:bodyPr>
          <a:lstStyle/>
          <a:p>
            <a:pPr algn="just" rtl="1"/>
            <a:r>
              <a:rPr lang="fa-IR" sz="1200" dirty="0" smtClean="0">
                <a:cs typeface="B Homa" pitchFamily="2" charset="-78"/>
              </a:rPr>
              <a:t>در یک شهر غیر مسطح ، ساختمان های بزرگی که در زمینه ای از ساختمانهای کوچک قرار گرفته اند، ممکن است کاملا داری چشم انداز منظر باشند.</a:t>
            </a:r>
            <a:endParaRPr lang="en-US" sz="1200" dirty="0">
              <a:cs typeface="B Homa" pitchFamily="2" charset="-78"/>
            </a:endParaRPr>
          </a:p>
        </p:txBody>
      </p:sp>
      <p:sp>
        <p:nvSpPr>
          <p:cNvPr id="14" name="Rectangle 13"/>
          <p:cNvSpPr/>
          <p:nvPr/>
        </p:nvSpPr>
        <p:spPr>
          <a:xfrm>
            <a:off x="680615" y="6290846"/>
            <a:ext cx="995785"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cxnSp>
        <p:nvCxnSpPr>
          <p:cNvPr id="15" name="Straight Connector 14"/>
          <p:cNvCxnSpPr/>
          <p:nvPr/>
        </p:nvCxnSpPr>
        <p:spPr>
          <a:xfrm rot="10800000">
            <a:off x="1219200" y="1052946"/>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7097136" y="762000"/>
            <a:ext cx="1622560" cy="523220"/>
          </a:xfrm>
          <a:prstGeom prst="rect">
            <a:avLst/>
          </a:prstGeom>
          <a:ln w="28575">
            <a:solidFill>
              <a:schemeClr val="accent6">
                <a:lumMod val="50000"/>
              </a:schemeClr>
            </a:solidFill>
          </a:ln>
        </p:spPr>
        <p:txBody>
          <a:bodyPr wrap="none">
            <a:spAutoFit/>
          </a:bodyPr>
          <a:lstStyle/>
          <a:p>
            <a:pPr algn="r" rtl="1"/>
            <a:r>
              <a:rPr lang="fa-IR" sz="2800" b="1" dirty="0" smtClean="0">
                <a:cs typeface="B Bardiya" pitchFamily="2" charset="-78"/>
              </a:rPr>
              <a:t>ریچارد هدمن</a:t>
            </a:r>
            <a:endParaRPr lang="en-US" sz="2800" b="1" dirty="0">
              <a:cs typeface="B Bardiya" pitchFamily="2" charset="-78"/>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38200" y="1492240"/>
            <a:ext cx="7696200" cy="2677656"/>
          </a:xfrm>
          <a:prstGeom prst="rect">
            <a:avLst/>
          </a:prstGeom>
          <a:noFill/>
        </p:spPr>
        <p:txBody>
          <a:bodyPr wrap="square" rtlCol="0">
            <a:spAutoFit/>
          </a:bodyPr>
          <a:lstStyle/>
          <a:p>
            <a:pPr marL="457200" indent="-457200" algn="just" rtl="1">
              <a:lnSpc>
                <a:spcPct val="200000"/>
              </a:lnSpc>
            </a:pPr>
            <a:r>
              <a:rPr lang="fa-IR" dirty="0" smtClean="0">
                <a:cs typeface="B Homa" pitchFamily="2" charset="-78"/>
              </a:rPr>
              <a:t>2. ارتباطات فرمی </a:t>
            </a:r>
            <a:r>
              <a:rPr lang="fa-IR" sz="1600" dirty="0" smtClean="0">
                <a:cs typeface="B Homa" pitchFamily="2" charset="-78"/>
              </a:rPr>
              <a:t>: فرم صحیح و متناسب ساختمان ها در زمینه شهری و هم چنین تاثیر آنها بر فرم شهر تحت تاثیر شرایط و عوارض زمین و توپوگرافی است.</a:t>
            </a:r>
          </a:p>
          <a:p>
            <a:pPr marL="914400" lvl="1" indent="-457200" algn="r" rtl="1">
              <a:lnSpc>
                <a:spcPct val="200000"/>
              </a:lnSpc>
            </a:pPr>
            <a:r>
              <a:rPr lang="fa-IR" sz="1600" dirty="0" smtClean="0">
                <a:cs typeface="B Homa" pitchFamily="2" charset="-78"/>
              </a:rPr>
              <a:t>هنگامیکه فرم طبیعی زمین دارای ویژگی هیا ارزشمند است ، می باید بااین</a:t>
            </a:r>
          </a:p>
          <a:p>
            <a:pPr marL="914400" lvl="1" indent="-457200" algn="r" rtl="1">
              <a:lnSpc>
                <a:spcPct val="200000"/>
              </a:lnSpc>
            </a:pPr>
            <a:r>
              <a:rPr lang="fa-IR" sz="1600" dirty="0" smtClean="0">
                <a:cs typeface="B Homa" pitchFamily="2" charset="-78"/>
              </a:rPr>
              <a:t>ویژگی ها هماهنگی و در صورت امکان آنها را تقویت کرد. </a:t>
            </a:r>
          </a:p>
          <a:p>
            <a:pPr marL="457200" indent="-457200" algn="r" rtl="1">
              <a:lnSpc>
                <a:spcPct val="200000"/>
              </a:lnSpc>
            </a:pPr>
            <a:r>
              <a:rPr lang="fa-IR" dirty="0" smtClean="0">
                <a:cs typeface="B Homa" pitchFamily="2" charset="-78"/>
              </a:rPr>
              <a:t>3. کنترل ارتفاع </a:t>
            </a:r>
            <a:r>
              <a:rPr lang="fa-IR" sz="1600" dirty="0" smtClean="0">
                <a:cs typeface="B Homa" pitchFamily="2" charset="-78"/>
              </a:rPr>
              <a:t>: حفظ هویت خط آسمان شهر از طریق محدودیت های ارتفاعی </a:t>
            </a:r>
          </a:p>
        </p:txBody>
      </p:sp>
      <p:pic>
        <p:nvPicPr>
          <p:cNvPr id="17" name="Picture 16" descr="Picture 023.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424798" y="4038600"/>
            <a:ext cx="4985402" cy="1295400"/>
          </a:xfrm>
          <a:prstGeom prst="rect">
            <a:avLst/>
          </a:prstGeom>
        </p:spPr>
      </p:pic>
      <p:sp>
        <p:nvSpPr>
          <p:cNvPr id="18" name="TextBox 17"/>
          <p:cNvSpPr txBox="1"/>
          <p:nvPr/>
        </p:nvSpPr>
        <p:spPr>
          <a:xfrm>
            <a:off x="5410200" y="5370493"/>
            <a:ext cx="2895600" cy="954107"/>
          </a:xfrm>
          <a:prstGeom prst="rect">
            <a:avLst/>
          </a:prstGeom>
          <a:noFill/>
        </p:spPr>
        <p:txBody>
          <a:bodyPr wrap="square" rtlCol="0">
            <a:spAutoFit/>
          </a:bodyPr>
          <a:lstStyle/>
          <a:p>
            <a:pPr algn="just" rtl="1"/>
            <a:r>
              <a:rPr lang="fa-IR" sz="1400" dirty="0" smtClean="0">
                <a:cs typeface="B Homa" pitchFamily="2" charset="-78"/>
              </a:rPr>
              <a:t>از محدودیت های ارتفاعی می توان به صورت های مختلف برای حفظ وحدت معمارانه و سمبلیک ساختمان های مهم شهری استفاده کرد.</a:t>
            </a:r>
            <a:endParaRPr lang="en-US" sz="1400" dirty="0">
              <a:cs typeface="B Homa" pitchFamily="2" charset="-78"/>
            </a:endParaRPr>
          </a:p>
        </p:txBody>
      </p:sp>
      <p:sp>
        <p:nvSpPr>
          <p:cNvPr id="11" name="Rectangle 10"/>
          <p:cNvSpPr/>
          <p:nvPr/>
        </p:nvSpPr>
        <p:spPr>
          <a:xfrm>
            <a:off x="680615" y="6290846"/>
            <a:ext cx="995785"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cxnSp>
        <p:nvCxnSpPr>
          <p:cNvPr id="12" name="Straight Connector 11"/>
          <p:cNvCxnSpPr/>
          <p:nvPr/>
        </p:nvCxnSpPr>
        <p:spPr>
          <a:xfrm rot="10800000">
            <a:off x="1219200" y="1052946"/>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7097136" y="762000"/>
            <a:ext cx="1622560" cy="523220"/>
          </a:xfrm>
          <a:prstGeom prst="rect">
            <a:avLst/>
          </a:prstGeom>
          <a:ln w="28575">
            <a:solidFill>
              <a:schemeClr val="accent6">
                <a:lumMod val="50000"/>
              </a:schemeClr>
            </a:solidFill>
          </a:ln>
        </p:spPr>
        <p:txBody>
          <a:bodyPr wrap="none">
            <a:spAutoFit/>
          </a:bodyPr>
          <a:lstStyle/>
          <a:p>
            <a:pPr algn="r" rtl="1"/>
            <a:r>
              <a:rPr lang="fa-IR" sz="2800" b="1" dirty="0" smtClean="0">
                <a:cs typeface="B Bardiya" pitchFamily="2" charset="-78"/>
              </a:rPr>
              <a:t>ریچارد هدمن</a:t>
            </a:r>
            <a:endParaRPr lang="en-US" sz="2800" b="1" dirty="0">
              <a:cs typeface="B Bardiya" pitchFamily="2" charset="-78"/>
            </a:endParaRPr>
          </a:p>
        </p:txBody>
      </p:sp>
      <p:pic>
        <p:nvPicPr>
          <p:cNvPr id="9" name="Picture 8" descr="Picture 023.jpg"/>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424798" y="5029200"/>
            <a:ext cx="4985402" cy="1371600"/>
          </a:xfrm>
          <a:prstGeom prst="rect">
            <a:avLst/>
          </a:prstGeom>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410200" y="2743200"/>
            <a:ext cx="3429000"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fa-IR" sz="5400" b="1" dirty="0" smtClean="0">
                <a:solidFill>
                  <a:schemeClr val="bg1"/>
                </a:solidFill>
                <a:cs typeface="B Bardiya" pitchFamily="2" charset="-78"/>
              </a:rPr>
              <a:t>یان بنتلی</a:t>
            </a:r>
            <a:endParaRPr lang="en-US" sz="5400" b="1" dirty="0">
              <a:solidFill>
                <a:schemeClr val="bg1"/>
              </a:solidFill>
              <a:cs typeface="B Bardiya" pitchFamily="2" charset="-78"/>
            </a:endParaRPr>
          </a:p>
        </p:txBody>
      </p:sp>
      <p:sp>
        <p:nvSpPr>
          <p:cNvPr id="5" name="Rectangle 4"/>
          <p:cNvSpPr/>
          <p:nvPr/>
        </p:nvSpPr>
        <p:spPr>
          <a:xfrm>
            <a:off x="3744989" y="4110335"/>
            <a:ext cx="1436611" cy="461665"/>
          </a:xfrm>
          <a:prstGeom prst="rect">
            <a:avLst/>
          </a:prstGeom>
          <a:ln>
            <a:noFill/>
          </a:ln>
        </p:spPr>
        <p:txBody>
          <a:bodyPr wrap="none">
            <a:spAutoFit/>
          </a:bodyPr>
          <a:lstStyle/>
          <a:p>
            <a:pPr algn="ctr"/>
            <a:r>
              <a:rPr lang="fa-IR" sz="2400"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rPr>
              <a:t>رویکرد سنتی</a:t>
            </a:r>
            <a:endParaRPr lang="en-US" sz="2400" dirty="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10800000">
            <a:off x="990600" y="990601"/>
            <a:ext cx="5238052" cy="33011"/>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282810" y="775855"/>
            <a:ext cx="2436886" cy="523220"/>
          </a:xfrm>
          <a:prstGeom prst="rect">
            <a:avLst/>
          </a:prstGeom>
          <a:ln w="28575">
            <a:solidFill>
              <a:schemeClr val="accent1"/>
            </a:solidFill>
          </a:ln>
        </p:spPr>
        <p:txBody>
          <a:bodyPr wrap="none">
            <a:spAutoFit/>
          </a:bodyPr>
          <a:lstStyle/>
          <a:p>
            <a:pPr algn="r" rtl="1"/>
            <a:r>
              <a:rPr lang="fa-IR" sz="2800" b="1" dirty="0" smtClean="0">
                <a:cs typeface="B Bardiya" pitchFamily="2" charset="-78"/>
              </a:rPr>
              <a:t>یان بنتلی و همکاران</a:t>
            </a:r>
            <a:endParaRPr lang="en-US" sz="2800" b="1" dirty="0">
              <a:cs typeface="B Bardiya" pitchFamily="2" charset="-78"/>
            </a:endParaRPr>
          </a:p>
        </p:txBody>
      </p:sp>
      <p:sp>
        <p:nvSpPr>
          <p:cNvPr id="11" name="TextBox 10"/>
          <p:cNvSpPr txBox="1"/>
          <p:nvPr/>
        </p:nvSpPr>
        <p:spPr>
          <a:xfrm>
            <a:off x="762000" y="1479352"/>
            <a:ext cx="7543800" cy="4524315"/>
          </a:xfrm>
          <a:prstGeom prst="rect">
            <a:avLst/>
          </a:prstGeom>
          <a:noFill/>
          <a:ln>
            <a:noFill/>
          </a:ln>
        </p:spPr>
        <p:txBody>
          <a:bodyPr wrap="square" rtlCol="0">
            <a:spAutoFit/>
          </a:bodyPr>
          <a:lstStyle/>
          <a:p>
            <a:pPr algn="just" rtl="1">
              <a:lnSpc>
                <a:spcPct val="150000"/>
              </a:lnSpc>
            </a:pPr>
            <a:r>
              <a:rPr lang="fa-IR" sz="1600" dirty="0" smtClean="0">
                <a:cs typeface="B Homa" pitchFamily="2" charset="-78"/>
              </a:rPr>
              <a:t>نویسندگان کتاب محیط های پاسخده در طرح و توضیح مفاهیمی کیفی که طراحان می باید به منظور آفرنیش میحط هایی پاسخده در طرحشان به کار گیرند، روکردی گام به گام را در پیش گرفته  اند. در این میان در تعریف سازگاری بصری آمده است :</a:t>
            </a:r>
          </a:p>
          <a:p>
            <a:pPr algn="just" rtl="1">
              <a:lnSpc>
                <a:spcPct val="150000"/>
              </a:lnSpc>
            </a:pPr>
            <a:r>
              <a:rPr lang="fa-IR" sz="1600" dirty="0" smtClean="0">
                <a:cs typeface="B Homa" pitchFamily="2" charset="-78"/>
              </a:rPr>
              <a:t>سازگاری بصری : طراحی ظاهر بیورنی فضا به این معنی که مکان بتواند به یاری کیفیت جزئیات ظاهری خود، مفاهیمی را به مردم منتقل کند تا آنان را با حق انتخاب هایشان در پیوند با آن مکان آشنا کند.این مفهوم بر سازگاری میان جزئیات ظاهری فضا با کارکرد و معنای آن تاکید دارد.</a:t>
            </a:r>
          </a:p>
          <a:p>
            <a:pPr algn="just" rtl="1">
              <a:lnSpc>
                <a:spcPct val="150000"/>
              </a:lnSpc>
            </a:pPr>
            <a:r>
              <a:rPr lang="fa-IR" sz="1600" dirty="0" smtClean="0">
                <a:cs typeface="B Homa" pitchFamily="2" charset="-78"/>
              </a:rPr>
              <a:t>از دید این نویسندگان تعابیر و تفسیرهای مردم از یک مکان ، سازگاری بصری را ایجاد می کند که به افزایش خوانایی در فرم و عملکرد ، گوناگونی و انعطاف پذیری در مقیاس خرد و کلان کمک می کند.</a:t>
            </a:r>
          </a:p>
          <a:p>
            <a:pPr marL="800100" lvl="1" indent="-342900" algn="just" rtl="1">
              <a:lnSpc>
                <a:spcPct val="150000"/>
              </a:lnSpc>
              <a:buFont typeface="+mj-lt"/>
              <a:buAutoNum type="arabicPeriod"/>
            </a:pPr>
            <a:r>
              <a:rPr lang="fa-IR" sz="1600" dirty="0" smtClean="0">
                <a:cs typeface="B Homa" pitchFamily="2" charset="-78"/>
              </a:rPr>
              <a:t>به وسیله پشتیبانی از خوانا بودن در فرم و عملکرد</a:t>
            </a:r>
            <a:endParaRPr lang="en-US" sz="1600" dirty="0" smtClean="0">
              <a:cs typeface="B Homa" pitchFamily="2" charset="-78"/>
            </a:endParaRPr>
          </a:p>
          <a:p>
            <a:pPr marL="800100" lvl="1" indent="-342900" algn="just" rtl="1">
              <a:lnSpc>
                <a:spcPct val="150000"/>
              </a:lnSpc>
              <a:buFont typeface="+mj-lt"/>
              <a:buAutoNum type="arabicPeriod"/>
            </a:pPr>
            <a:r>
              <a:rPr lang="fa-IR" sz="1600" dirty="0" smtClean="0">
                <a:cs typeface="B Homa" pitchFamily="2" charset="-78"/>
              </a:rPr>
              <a:t>به وسیله پشتیبانی از گوناگونی</a:t>
            </a:r>
            <a:endParaRPr lang="en-US" sz="1600" dirty="0" smtClean="0">
              <a:cs typeface="B Homa" pitchFamily="2" charset="-78"/>
            </a:endParaRPr>
          </a:p>
          <a:p>
            <a:pPr marL="800100" lvl="1" indent="-342900" algn="just" rtl="1">
              <a:lnSpc>
                <a:spcPct val="150000"/>
              </a:lnSpc>
              <a:buFont typeface="+mj-lt"/>
              <a:buAutoNum type="arabicPeriod"/>
            </a:pPr>
            <a:r>
              <a:rPr lang="fa-IR" sz="1600" dirty="0" smtClean="0">
                <a:cs typeface="B Homa" pitchFamily="2" charset="-78"/>
              </a:rPr>
              <a:t>به وسیله پشتیبانی از انعطاف پذیری در مقیاس کوچک و بزرگ</a:t>
            </a:r>
            <a:endParaRPr lang="en-US" sz="1600" dirty="0" smtClean="0">
              <a:cs typeface="B Homa" pitchFamily="2" charset="-78"/>
            </a:endParaRPr>
          </a:p>
          <a:p>
            <a:pPr algn="just" rtl="1">
              <a:lnSpc>
                <a:spcPct val="150000"/>
              </a:lnSpc>
            </a:pPr>
            <a:r>
              <a:rPr lang="fa-IR" sz="1600" dirty="0" smtClean="0">
                <a:cs typeface="B Homa" pitchFamily="2" charset="-78"/>
              </a:rPr>
              <a:t> </a:t>
            </a:r>
          </a:p>
        </p:txBody>
      </p:sp>
      <p:sp>
        <p:nvSpPr>
          <p:cNvPr id="8" name="Rectangle 7"/>
          <p:cNvSpPr/>
          <p:nvPr/>
        </p:nvSpPr>
        <p:spPr>
          <a:xfrm>
            <a:off x="798493" y="6290846"/>
            <a:ext cx="954107"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798493" y="6290846"/>
            <a:ext cx="954107"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
        <p:nvSpPr>
          <p:cNvPr id="11" name="TextBox 10"/>
          <p:cNvSpPr txBox="1"/>
          <p:nvPr/>
        </p:nvSpPr>
        <p:spPr>
          <a:xfrm>
            <a:off x="533400" y="1284744"/>
            <a:ext cx="8001000" cy="4154984"/>
          </a:xfrm>
          <a:prstGeom prst="rect">
            <a:avLst/>
          </a:prstGeom>
          <a:noFill/>
          <a:ln>
            <a:noFill/>
          </a:ln>
        </p:spPr>
        <p:txBody>
          <a:bodyPr wrap="square" rtlCol="0">
            <a:spAutoFit/>
          </a:bodyPr>
          <a:lstStyle/>
          <a:p>
            <a:pPr algn="r" rtl="1">
              <a:lnSpc>
                <a:spcPct val="150000"/>
              </a:lnSpc>
            </a:pPr>
            <a:r>
              <a:rPr lang="fa-IR" sz="1600" dirty="0" smtClean="0">
                <a:cs typeface="B Homa" pitchFamily="2" charset="-78"/>
              </a:rPr>
              <a:t>بنتلی در پاسخ به این سوال که ما به کدام شاخص ها جهت طراحی همگرا با خوانایی ، گوناگونی و انعطاف پذیری نیاز داریم می نویسد؟</a:t>
            </a:r>
            <a:endParaRPr lang="en-US" sz="1600" dirty="0" smtClean="0">
              <a:cs typeface="B Homa" pitchFamily="2" charset="-78"/>
            </a:endParaRPr>
          </a:p>
          <a:p>
            <a:pPr algn="r" rtl="1">
              <a:lnSpc>
                <a:spcPct val="150000"/>
              </a:lnSpc>
            </a:pPr>
            <a:r>
              <a:rPr lang="fa-IR" sz="1600" dirty="0" smtClean="0">
                <a:cs typeface="B Homa" pitchFamily="2" charset="-78"/>
              </a:rPr>
              <a:t>برای پشتیبانی از خوانایی، ما نیازمند شاخص هایی هستیم که به عنوان رابط بین ساختمان مورد نظر ما و زمینه آن تعبیر خواهند شد.خواه این شاخص ها با تقویت راه ها، گره ها، نشانه ها، لبه ها و نواحی مهم (عوامل خوانایی) از خوانایی پشتیبانی کند و خواه مستقلا در جهت خوانایی به کار گرفته شوند، اینها را شاخص های زمینه ای می نامیم.</a:t>
            </a:r>
            <a:endParaRPr lang="en-US" sz="1600" dirty="0" smtClean="0">
              <a:cs typeface="B Homa" pitchFamily="2" charset="-78"/>
            </a:endParaRPr>
          </a:p>
          <a:p>
            <a:pPr algn="r" rtl="1">
              <a:lnSpc>
                <a:spcPct val="150000"/>
              </a:lnSpc>
            </a:pPr>
            <a:r>
              <a:rPr lang="fa-IR" sz="1600" dirty="0" smtClean="0">
                <a:cs typeface="B Homa" pitchFamily="2" charset="-78"/>
              </a:rPr>
              <a:t>برای پشتیبانی از کفیات گوناگونی و انعطاف پذیری ما به شاخص هایی نیاز داریم که به مثابه عناصر متناسب با تنوع کاربری ها مورد دغدغه خاطر تعبیر خواهند شد، اینها را شاخص های کاربری می نامیم.</a:t>
            </a:r>
            <a:endParaRPr lang="en-US" sz="1600" dirty="0" smtClean="0">
              <a:cs typeface="B Homa" pitchFamily="2" charset="-78"/>
            </a:endParaRPr>
          </a:p>
          <a:p>
            <a:pPr algn="r" rtl="1">
              <a:lnSpc>
                <a:spcPct val="150000"/>
              </a:lnSpc>
            </a:pPr>
            <a:r>
              <a:rPr lang="en-US" sz="1600" dirty="0" smtClean="0">
                <a:cs typeface="B Homa" pitchFamily="2" charset="-78"/>
              </a:rPr>
              <a:t> </a:t>
            </a:r>
          </a:p>
          <a:p>
            <a:pPr algn="r" rtl="1">
              <a:lnSpc>
                <a:spcPct val="150000"/>
              </a:lnSpc>
            </a:pPr>
            <a:r>
              <a:rPr lang="en-US" sz="1600" dirty="0" smtClean="0">
                <a:cs typeface="B Homa" pitchFamily="2" charset="-78"/>
              </a:rPr>
              <a:t>   </a:t>
            </a:r>
          </a:p>
          <a:p>
            <a:pPr algn="r" rtl="1">
              <a:lnSpc>
                <a:spcPct val="150000"/>
              </a:lnSpc>
            </a:pPr>
            <a:endParaRPr lang="fa-IR" sz="1600" dirty="0" smtClean="0">
              <a:cs typeface="B Homa" pitchFamily="2" charset="-78"/>
            </a:endParaRPr>
          </a:p>
        </p:txBody>
      </p:sp>
      <p:grpSp>
        <p:nvGrpSpPr>
          <p:cNvPr id="2" name="Group 11"/>
          <p:cNvGrpSpPr/>
          <p:nvPr/>
        </p:nvGrpSpPr>
        <p:grpSpPr>
          <a:xfrm>
            <a:off x="4876800" y="4343400"/>
            <a:ext cx="3124200" cy="1981200"/>
            <a:chOff x="2438400" y="3429000"/>
            <a:chExt cx="4114800" cy="2590800"/>
          </a:xfrm>
        </p:grpSpPr>
        <p:sp>
          <p:nvSpPr>
            <p:cNvPr id="13" name="Frame 12"/>
            <p:cNvSpPr/>
            <p:nvPr/>
          </p:nvSpPr>
          <p:spPr>
            <a:xfrm>
              <a:off x="4572000" y="3733800"/>
              <a:ext cx="1752600" cy="914400"/>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Frame 13"/>
            <p:cNvSpPr/>
            <p:nvPr/>
          </p:nvSpPr>
          <p:spPr>
            <a:xfrm>
              <a:off x="2438400" y="3733800"/>
              <a:ext cx="1752600" cy="914400"/>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Frame 14"/>
            <p:cNvSpPr/>
            <p:nvPr/>
          </p:nvSpPr>
          <p:spPr>
            <a:xfrm>
              <a:off x="2438400" y="4800600"/>
              <a:ext cx="1752600" cy="914400"/>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Frame 18"/>
            <p:cNvSpPr/>
            <p:nvPr/>
          </p:nvSpPr>
          <p:spPr>
            <a:xfrm>
              <a:off x="4572000" y="4800600"/>
              <a:ext cx="1752600" cy="914400"/>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Oval 19"/>
            <p:cNvSpPr/>
            <p:nvPr/>
          </p:nvSpPr>
          <p:spPr>
            <a:xfrm>
              <a:off x="4495800" y="4495800"/>
              <a:ext cx="228600"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a:stCxn id="20" idx="1"/>
            </p:cNvCxnSpPr>
            <p:nvPr/>
          </p:nvCxnSpPr>
          <p:spPr>
            <a:xfrm rot="16200000" flipV="1">
              <a:off x="3733800" y="3733800"/>
              <a:ext cx="1100278" cy="490678"/>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20" idx="4"/>
            </p:cNvCxnSpPr>
            <p:nvPr/>
          </p:nvCxnSpPr>
          <p:spPr>
            <a:xfrm rot="5400000">
              <a:off x="3676650" y="3867150"/>
              <a:ext cx="76200" cy="17907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20" idx="4"/>
            </p:cNvCxnSpPr>
            <p:nvPr/>
          </p:nvCxnSpPr>
          <p:spPr>
            <a:xfrm rot="5400000">
              <a:off x="3676650" y="5086350"/>
              <a:ext cx="1295400" cy="571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a:endCxn id="20" idx="4"/>
            </p:cNvCxnSpPr>
            <p:nvPr/>
          </p:nvCxnSpPr>
          <p:spPr>
            <a:xfrm rot="10800000">
              <a:off x="4610100" y="4724400"/>
              <a:ext cx="1943100" cy="7620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838200" y="4800600"/>
            <a:ext cx="3733800" cy="900246"/>
          </a:xfrm>
          <a:prstGeom prst="rect">
            <a:avLst/>
          </a:prstGeom>
          <a:noFill/>
        </p:spPr>
        <p:txBody>
          <a:bodyPr wrap="square" rtlCol="0">
            <a:spAutoFit/>
          </a:bodyPr>
          <a:lstStyle/>
          <a:p>
            <a:pPr algn="just" rtl="1">
              <a:lnSpc>
                <a:spcPct val="150000"/>
              </a:lnSpc>
            </a:pPr>
            <a:r>
              <a:rPr lang="fa-IR" sz="1200" dirty="0" smtClean="0">
                <a:solidFill>
                  <a:sysClr val="windowText" lastClr="000000"/>
                </a:solidFill>
                <a:cs typeface="B Homa" pitchFamily="2" charset="-78"/>
              </a:rPr>
              <a:t>چنانچه قرار باشد  رویه یک عنصر با فضا به عنوان یک نشانه عمل کند و یا نشانه ای را تقویت کند ، شاخص ها را می توان از ناحیه ای که آن نشانه قابل رویت خواهد بود جستجو کرد.</a:t>
            </a:r>
          </a:p>
        </p:txBody>
      </p:sp>
      <p:cxnSp>
        <p:nvCxnSpPr>
          <p:cNvPr id="27" name="Straight Connector 26"/>
          <p:cNvCxnSpPr/>
          <p:nvPr/>
        </p:nvCxnSpPr>
        <p:spPr>
          <a:xfrm rot="10800000">
            <a:off x="990600" y="990601"/>
            <a:ext cx="5238052" cy="33011"/>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6282810" y="775855"/>
            <a:ext cx="2436886" cy="523220"/>
          </a:xfrm>
          <a:prstGeom prst="rect">
            <a:avLst/>
          </a:prstGeom>
          <a:ln w="28575">
            <a:solidFill>
              <a:schemeClr val="accent1"/>
            </a:solidFill>
          </a:ln>
        </p:spPr>
        <p:txBody>
          <a:bodyPr wrap="none">
            <a:spAutoFit/>
          </a:bodyPr>
          <a:lstStyle/>
          <a:p>
            <a:pPr algn="r" rtl="1"/>
            <a:r>
              <a:rPr lang="fa-IR" sz="2800" b="1" dirty="0" smtClean="0">
                <a:cs typeface="B Bardiya" pitchFamily="2" charset="-78"/>
              </a:rPr>
              <a:t>یان بنتلی و همکاران</a:t>
            </a:r>
            <a:endParaRPr lang="en-US" sz="2800" b="1" dirty="0">
              <a:cs typeface="B Bardiya" pitchFamily="2" charset="-78"/>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11" name="Table 10"/>
          <p:cNvGraphicFramePr>
            <a:graphicFrameLocks noGrp="1"/>
          </p:cNvGraphicFramePr>
          <p:nvPr/>
        </p:nvGraphicFramePr>
        <p:xfrm>
          <a:off x="304800" y="1219200"/>
          <a:ext cx="5181600" cy="5080000"/>
        </p:xfrm>
        <a:graphic>
          <a:graphicData uri="http://schemas.openxmlformats.org/drawingml/2006/table">
            <a:tbl>
              <a:tblPr firstRow="1" bandRow="1">
                <a:tableStyleId>{93296810-A885-4BE3-A3E7-6D5BEEA58F35}</a:tableStyleId>
              </a:tblPr>
              <a:tblGrid>
                <a:gridCol w="609600"/>
                <a:gridCol w="2133600"/>
                <a:gridCol w="2438400"/>
              </a:tblGrid>
              <a:tr h="477649">
                <a:tc>
                  <a:txBody>
                    <a:bodyPr/>
                    <a:lstStyle/>
                    <a:p>
                      <a:endParaRPr lang="en-US" dirty="0"/>
                    </a:p>
                  </a:txBody>
                  <a:tcPr/>
                </a:tc>
                <a:tc gridSpan="2">
                  <a:txBody>
                    <a:bodyPr/>
                    <a:lstStyle/>
                    <a:p>
                      <a:endParaRPr lang="en-US" dirty="0"/>
                    </a:p>
                  </a:txBody>
                  <a:tcPr/>
                </a:tc>
                <a:tc hMerge="1">
                  <a:txBody>
                    <a:bodyPr/>
                    <a:lstStyle/>
                    <a:p>
                      <a:endParaRPr lang="en-US" dirty="0"/>
                    </a:p>
                  </a:txBody>
                  <a:tcPr/>
                </a:tc>
              </a:tr>
              <a:tr h="1534117">
                <a:tc>
                  <a:txBody>
                    <a:bodyPr/>
                    <a:lstStyle/>
                    <a:p>
                      <a:endParaRPr lang="en-US"/>
                    </a:p>
                  </a:txBody>
                  <a:tcPr/>
                </a:tc>
                <a:tc>
                  <a:txBody>
                    <a:bodyPr/>
                    <a:lstStyle/>
                    <a:p>
                      <a:endParaRPr lang="en-US" dirty="0"/>
                    </a:p>
                  </a:txBody>
                  <a:tcPr/>
                </a:tc>
                <a:tc>
                  <a:txBody>
                    <a:bodyPr/>
                    <a:lstStyle/>
                    <a:p>
                      <a:endParaRPr lang="en-US" dirty="0"/>
                    </a:p>
                  </a:txBody>
                  <a:tcPr/>
                </a:tc>
              </a:tr>
              <a:tr h="1534117">
                <a:tc>
                  <a:txBody>
                    <a:bodyPr/>
                    <a:lstStyle/>
                    <a:p>
                      <a:endParaRPr lang="en-US"/>
                    </a:p>
                  </a:txBody>
                  <a:tcPr/>
                </a:tc>
                <a:tc>
                  <a:txBody>
                    <a:bodyPr/>
                    <a:lstStyle/>
                    <a:p>
                      <a:endParaRPr lang="en-US" dirty="0"/>
                    </a:p>
                  </a:txBody>
                  <a:tcPr/>
                </a:tc>
                <a:tc>
                  <a:txBody>
                    <a:bodyPr/>
                    <a:lstStyle/>
                    <a:p>
                      <a:endParaRPr lang="en-US" dirty="0"/>
                    </a:p>
                  </a:txBody>
                  <a:tcPr/>
                </a:tc>
              </a:tr>
              <a:tr h="1534117">
                <a:tc>
                  <a:txBody>
                    <a:bodyPr/>
                    <a:lstStyle/>
                    <a:p>
                      <a:endParaRPr lang="en-US"/>
                    </a:p>
                  </a:txBody>
                  <a:tcPr/>
                </a:tc>
                <a:tc>
                  <a:txBody>
                    <a:bodyPr/>
                    <a:lstStyle/>
                    <a:p>
                      <a:endParaRPr lang="en-US" dirty="0"/>
                    </a:p>
                  </a:txBody>
                  <a:tcPr/>
                </a:tc>
                <a:tc>
                  <a:txBody>
                    <a:bodyPr/>
                    <a:lstStyle/>
                    <a:p>
                      <a:endParaRPr lang="en-US" dirty="0"/>
                    </a:p>
                  </a:txBody>
                  <a:tcPr/>
                </a:tc>
              </a:tr>
            </a:tbl>
          </a:graphicData>
        </a:graphic>
      </p:graphicFrame>
      <p:sp>
        <p:nvSpPr>
          <p:cNvPr id="12" name="TextBox 11"/>
          <p:cNvSpPr txBox="1"/>
          <p:nvPr/>
        </p:nvSpPr>
        <p:spPr>
          <a:xfrm>
            <a:off x="6324600" y="1981200"/>
            <a:ext cx="2438400" cy="2123658"/>
          </a:xfrm>
          <a:prstGeom prst="rect">
            <a:avLst/>
          </a:prstGeom>
          <a:noFill/>
          <a:ln>
            <a:noFill/>
          </a:ln>
        </p:spPr>
        <p:txBody>
          <a:bodyPr wrap="square" rtlCol="0">
            <a:spAutoFit/>
          </a:bodyPr>
          <a:lstStyle/>
          <a:p>
            <a:pPr algn="r" rtl="1">
              <a:lnSpc>
                <a:spcPct val="150000"/>
              </a:lnSpc>
            </a:pPr>
            <a:r>
              <a:rPr lang="fa-IR" dirty="0" smtClean="0">
                <a:cs typeface="B Homa" pitchFamily="2" charset="-78"/>
              </a:rPr>
              <a:t>ویژگی های عناصر جداره </a:t>
            </a:r>
          </a:p>
          <a:p>
            <a:pPr lvl="1" algn="r" rtl="1">
              <a:lnSpc>
                <a:spcPct val="150000"/>
              </a:lnSpc>
              <a:buFont typeface="Wingdings" pitchFamily="2" charset="2"/>
              <a:buChar char="ü"/>
            </a:pPr>
            <a:r>
              <a:rPr lang="fa-IR" sz="1400" dirty="0" smtClean="0">
                <a:cs typeface="B Homa" pitchFamily="2" charset="-78"/>
              </a:rPr>
              <a:t>وزنهای عمودی </a:t>
            </a:r>
          </a:p>
          <a:p>
            <a:pPr lvl="1" algn="r" rtl="1">
              <a:lnSpc>
                <a:spcPct val="150000"/>
              </a:lnSpc>
              <a:buFont typeface="Wingdings" pitchFamily="2" charset="2"/>
              <a:buChar char="ü"/>
            </a:pPr>
            <a:r>
              <a:rPr lang="fa-IR" sz="1400" dirty="0" smtClean="0">
                <a:cs typeface="B Homa" pitchFamily="2" charset="-78"/>
              </a:rPr>
              <a:t>وزنهای افقی</a:t>
            </a:r>
          </a:p>
          <a:p>
            <a:pPr lvl="1" algn="r" rtl="1">
              <a:lnSpc>
                <a:spcPct val="150000"/>
              </a:lnSpc>
              <a:buFont typeface="Wingdings" pitchFamily="2" charset="2"/>
              <a:buChar char="ü"/>
            </a:pPr>
            <a:r>
              <a:rPr lang="fa-IR" sz="1400" dirty="0" smtClean="0">
                <a:cs typeface="B Homa" pitchFamily="2" charset="-78"/>
              </a:rPr>
              <a:t>خطوط آسمان</a:t>
            </a:r>
            <a:r>
              <a:rPr lang="en-US" sz="1400" dirty="0" smtClean="0">
                <a:cs typeface="B Homa" pitchFamily="2" charset="-78"/>
              </a:rPr>
              <a:t> </a:t>
            </a:r>
          </a:p>
          <a:p>
            <a:pPr algn="r" rtl="1">
              <a:lnSpc>
                <a:spcPct val="150000"/>
              </a:lnSpc>
            </a:pPr>
            <a:r>
              <a:rPr lang="en-US" sz="1400" dirty="0" smtClean="0">
                <a:cs typeface="B Homa" pitchFamily="2" charset="-78"/>
              </a:rPr>
              <a:t>   </a:t>
            </a:r>
          </a:p>
          <a:p>
            <a:pPr algn="r" rtl="1">
              <a:lnSpc>
                <a:spcPct val="150000"/>
              </a:lnSpc>
            </a:pPr>
            <a:endParaRPr lang="fa-IR" sz="1400" dirty="0" smtClean="0">
              <a:cs typeface="B Homa" pitchFamily="2" charset="-78"/>
            </a:endParaRPr>
          </a:p>
        </p:txBody>
      </p:sp>
      <p:grpSp>
        <p:nvGrpSpPr>
          <p:cNvPr id="22" name="Group 21"/>
          <p:cNvGrpSpPr/>
          <p:nvPr/>
        </p:nvGrpSpPr>
        <p:grpSpPr>
          <a:xfrm>
            <a:off x="457200" y="1295400"/>
            <a:ext cx="4514850" cy="4936067"/>
            <a:chOff x="457200" y="1295400"/>
            <a:chExt cx="4514850" cy="4936067"/>
          </a:xfrm>
        </p:grpSpPr>
        <p:pic>
          <p:nvPicPr>
            <p:cNvPr id="13" name="Picture 12" descr="a-1.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1143000" y="1752600"/>
              <a:ext cx="1447800" cy="1371600"/>
            </a:xfrm>
            <a:prstGeom prst="rect">
              <a:avLst/>
            </a:prstGeom>
          </p:spPr>
        </p:pic>
        <p:pic>
          <p:nvPicPr>
            <p:cNvPr id="14" name="Picture 13" descr="a-2.jpg"/>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1066800" y="3276600"/>
              <a:ext cx="1600200" cy="1422400"/>
            </a:xfrm>
            <a:prstGeom prst="rect">
              <a:avLst/>
            </a:prstGeom>
          </p:spPr>
        </p:pic>
        <p:pic>
          <p:nvPicPr>
            <p:cNvPr id="15" name="Picture 14" descr="a-3.jpg"/>
            <p:cNvPicPr>
              <a:picLocks noChangeAspect="1"/>
            </p:cNvPicPr>
            <p:nvPr/>
          </p:nvPicPr>
          <p:blipFill>
            <a:blip r:embed="rId5" cstate="screen">
              <a:clrChange>
                <a:clrFrom>
                  <a:srgbClr val="FFFFFF"/>
                </a:clrFrom>
                <a:clrTo>
                  <a:srgbClr val="FFFFFF">
                    <a:alpha val="0"/>
                  </a:srgbClr>
                </a:clrTo>
              </a:clrChange>
              <a:lum/>
              <a:extLst>
                <a:ext uri="{28A0092B-C50C-407E-A947-70E740481C1C}">
                  <a14:useLocalDpi xmlns:a14="http://schemas.microsoft.com/office/drawing/2010/main"/>
                </a:ext>
              </a:extLst>
            </a:blip>
            <a:srcRect/>
            <a:stretch>
              <a:fillRect/>
            </a:stretch>
          </p:blipFill>
          <p:spPr>
            <a:xfrm>
              <a:off x="3429000" y="4876800"/>
              <a:ext cx="1524000" cy="1354667"/>
            </a:xfrm>
            <a:prstGeom prst="rect">
              <a:avLst/>
            </a:prstGeom>
          </p:spPr>
        </p:pic>
        <p:sp>
          <p:nvSpPr>
            <p:cNvPr id="19" name="TextBox 18"/>
            <p:cNvSpPr txBox="1"/>
            <p:nvPr/>
          </p:nvSpPr>
          <p:spPr>
            <a:xfrm rot="16200000">
              <a:off x="80334" y="2281866"/>
              <a:ext cx="1061509" cy="307777"/>
            </a:xfrm>
            <a:prstGeom prst="rect">
              <a:avLst/>
            </a:prstGeom>
            <a:noFill/>
          </p:spPr>
          <p:txBody>
            <a:bodyPr wrap="none" rtlCol="0">
              <a:spAutoFit/>
            </a:bodyPr>
            <a:lstStyle/>
            <a:p>
              <a:r>
                <a:rPr lang="fa-IR" sz="1400" dirty="0" smtClean="0">
                  <a:solidFill>
                    <a:schemeClr val="accent6">
                      <a:lumMod val="50000"/>
                    </a:schemeClr>
                  </a:solidFill>
                  <a:cs typeface="B Homa" pitchFamily="2" charset="-78"/>
                </a:rPr>
                <a:t>وزنهای عمودی</a:t>
              </a:r>
              <a:endParaRPr lang="en-US" sz="1400" dirty="0">
                <a:solidFill>
                  <a:schemeClr val="accent6">
                    <a:lumMod val="50000"/>
                  </a:schemeClr>
                </a:solidFill>
                <a:cs typeface="B Homa" pitchFamily="2" charset="-78"/>
              </a:endParaRPr>
            </a:p>
          </p:txBody>
        </p:sp>
        <p:sp>
          <p:nvSpPr>
            <p:cNvPr id="20" name="TextBox 19"/>
            <p:cNvSpPr txBox="1"/>
            <p:nvPr/>
          </p:nvSpPr>
          <p:spPr>
            <a:xfrm rot="16200000">
              <a:off x="196565" y="3729666"/>
              <a:ext cx="926857" cy="307777"/>
            </a:xfrm>
            <a:prstGeom prst="rect">
              <a:avLst/>
            </a:prstGeom>
            <a:noFill/>
          </p:spPr>
          <p:txBody>
            <a:bodyPr wrap="none" rtlCol="0">
              <a:spAutoFit/>
            </a:bodyPr>
            <a:lstStyle/>
            <a:p>
              <a:r>
                <a:rPr lang="fa-IR" sz="1400" dirty="0" smtClean="0">
                  <a:solidFill>
                    <a:schemeClr val="accent6">
                      <a:lumMod val="50000"/>
                    </a:schemeClr>
                  </a:solidFill>
                  <a:cs typeface="B Homa" pitchFamily="2" charset="-78"/>
                </a:rPr>
                <a:t>وزنهای افقی</a:t>
              </a:r>
              <a:endParaRPr lang="en-US" sz="1400" dirty="0">
                <a:solidFill>
                  <a:schemeClr val="accent6">
                    <a:lumMod val="50000"/>
                  </a:schemeClr>
                </a:solidFill>
                <a:cs typeface="B Homa" pitchFamily="2" charset="-78"/>
              </a:endParaRPr>
            </a:p>
          </p:txBody>
        </p:sp>
        <p:sp>
          <p:nvSpPr>
            <p:cNvPr id="21" name="TextBox 20"/>
            <p:cNvSpPr txBox="1"/>
            <p:nvPr/>
          </p:nvSpPr>
          <p:spPr>
            <a:xfrm rot="16200000">
              <a:off x="229700" y="5262540"/>
              <a:ext cx="909223" cy="307777"/>
            </a:xfrm>
            <a:prstGeom prst="rect">
              <a:avLst/>
            </a:prstGeom>
            <a:noFill/>
          </p:spPr>
          <p:txBody>
            <a:bodyPr wrap="none" rtlCol="0">
              <a:spAutoFit/>
            </a:bodyPr>
            <a:lstStyle/>
            <a:p>
              <a:r>
                <a:rPr lang="fa-IR" sz="1400" dirty="0" smtClean="0">
                  <a:solidFill>
                    <a:schemeClr val="accent6">
                      <a:lumMod val="50000"/>
                    </a:schemeClr>
                  </a:solidFill>
                  <a:cs typeface="B Homa" pitchFamily="2" charset="-78"/>
                </a:rPr>
                <a:t>خط  آسمان</a:t>
              </a:r>
              <a:endParaRPr lang="en-US" sz="1400" dirty="0">
                <a:solidFill>
                  <a:schemeClr val="accent6">
                    <a:lumMod val="50000"/>
                  </a:schemeClr>
                </a:solidFill>
                <a:cs typeface="B Homa" pitchFamily="2" charset="-78"/>
              </a:endParaRPr>
            </a:p>
          </p:txBody>
        </p:sp>
        <p:sp>
          <p:nvSpPr>
            <p:cNvPr id="23" name="TextBox 22"/>
            <p:cNvSpPr txBox="1"/>
            <p:nvPr/>
          </p:nvSpPr>
          <p:spPr>
            <a:xfrm>
              <a:off x="2133600" y="1295400"/>
              <a:ext cx="2257349" cy="307777"/>
            </a:xfrm>
            <a:prstGeom prst="rect">
              <a:avLst/>
            </a:prstGeom>
            <a:noFill/>
          </p:spPr>
          <p:txBody>
            <a:bodyPr wrap="none" rtlCol="0">
              <a:spAutoFit/>
            </a:bodyPr>
            <a:lstStyle/>
            <a:p>
              <a:r>
                <a:rPr lang="fa-IR" sz="1400" dirty="0" smtClean="0">
                  <a:solidFill>
                    <a:schemeClr val="accent6">
                      <a:lumMod val="50000"/>
                    </a:schemeClr>
                  </a:solidFill>
                  <a:cs typeface="B Homa" pitchFamily="2" charset="-78"/>
                </a:rPr>
                <a:t>شاخص های کلیدی مقیاس کوچک</a:t>
              </a:r>
              <a:endParaRPr lang="en-US" sz="1400" dirty="0">
                <a:solidFill>
                  <a:schemeClr val="accent6">
                    <a:lumMod val="50000"/>
                  </a:schemeClr>
                </a:solidFill>
                <a:cs typeface="B Homa" pitchFamily="2" charset="-78"/>
              </a:endParaRPr>
            </a:p>
          </p:txBody>
        </p:sp>
        <p:pic>
          <p:nvPicPr>
            <p:cNvPr id="24" name="Picture 23" descr="a-3.jpg"/>
            <p:cNvPicPr>
              <a:picLocks noChangeAspect="1"/>
            </p:cNvPicPr>
            <p:nvPr/>
          </p:nvPicPr>
          <p:blipFill>
            <a:blip r:embed="rId6" cstate="screen">
              <a:clrChange>
                <a:clrFrom>
                  <a:srgbClr val="FFFFFF"/>
                </a:clrFrom>
                <a:clrTo>
                  <a:srgbClr val="FFFFFF">
                    <a:alpha val="0"/>
                  </a:srgbClr>
                </a:clrTo>
              </a:clrChange>
              <a:lum/>
              <a:extLst>
                <a:ext uri="{28A0092B-C50C-407E-A947-70E740481C1C}">
                  <a14:useLocalDpi xmlns:a14="http://schemas.microsoft.com/office/drawing/2010/main"/>
                </a:ext>
              </a:extLst>
            </a:blip>
            <a:srcRect/>
            <a:stretch>
              <a:fillRect/>
            </a:stretch>
          </p:blipFill>
          <p:spPr>
            <a:xfrm>
              <a:off x="1219200" y="4876800"/>
              <a:ext cx="1447800" cy="1290549"/>
            </a:xfrm>
            <a:prstGeom prst="rect">
              <a:avLst/>
            </a:prstGeom>
          </p:spPr>
        </p:pic>
        <p:pic>
          <p:nvPicPr>
            <p:cNvPr id="25" name="Picture 24" descr="a-2.jpg"/>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3429000" y="3276600"/>
              <a:ext cx="1543050" cy="1371600"/>
            </a:xfrm>
            <a:prstGeom prst="rect">
              <a:avLst/>
            </a:prstGeom>
          </p:spPr>
        </p:pic>
        <p:pic>
          <p:nvPicPr>
            <p:cNvPr id="26" name="Picture 25" descr="a-1.jpg"/>
            <p:cNvPicPr>
              <a:picLocks noChangeAspect="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3429000" y="1752600"/>
              <a:ext cx="1447800" cy="1371600"/>
            </a:xfrm>
            <a:prstGeom prst="rect">
              <a:avLst/>
            </a:prstGeom>
          </p:spPr>
        </p:pic>
      </p:grpSp>
      <p:cxnSp>
        <p:nvCxnSpPr>
          <p:cNvPr id="18" name="Straight Connector 17"/>
          <p:cNvCxnSpPr/>
          <p:nvPr/>
        </p:nvCxnSpPr>
        <p:spPr>
          <a:xfrm rot="10800000">
            <a:off x="990600" y="990601"/>
            <a:ext cx="5238052" cy="33011"/>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6282810" y="775855"/>
            <a:ext cx="2436886" cy="523220"/>
          </a:xfrm>
          <a:prstGeom prst="rect">
            <a:avLst/>
          </a:prstGeom>
          <a:ln w="28575">
            <a:solidFill>
              <a:schemeClr val="accent1"/>
            </a:solidFill>
          </a:ln>
        </p:spPr>
        <p:txBody>
          <a:bodyPr wrap="none">
            <a:spAutoFit/>
          </a:bodyPr>
          <a:lstStyle/>
          <a:p>
            <a:pPr algn="r" rtl="1"/>
            <a:r>
              <a:rPr lang="fa-IR" sz="2800" b="1" dirty="0" smtClean="0">
                <a:cs typeface="B Bardiya" pitchFamily="2" charset="-78"/>
              </a:rPr>
              <a:t>یان بنتلی و همکاران</a:t>
            </a:r>
            <a:endParaRPr lang="en-US" sz="2800" b="1" dirty="0">
              <a:cs typeface="B Bardiya" pitchFamily="2" charset="-78"/>
            </a:endParaRPr>
          </a:p>
        </p:txBody>
      </p:sp>
      <p:sp>
        <p:nvSpPr>
          <p:cNvPr id="29" name="Rectangle 28"/>
          <p:cNvSpPr/>
          <p:nvPr/>
        </p:nvSpPr>
        <p:spPr>
          <a:xfrm>
            <a:off x="798493" y="6290846"/>
            <a:ext cx="954107"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6" name="Table 5"/>
          <p:cNvGraphicFramePr>
            <a:graphicFrameLocks noGrp="1"/>
          </p:cNvGraphicFramePr>
          <p:nvPr/>
        </p:nvGraphicFramePr>
        <p:xfrm>
          <a:off x="457199" y="1219200"/>
          <a:ext cx="5105401" cy="5080000"/>
        </p:xfrm>
        <a:graphic>
          <a:graphicData uri="http://schemas.openxmlformats.org/drawingml/2006/table">
            <a:tbl>
              <a:tblPr firstRow="1" bandRow="1">
                <a:tableStyleId>{93296810-A885-4BE3-A3E7-6D5BEEA58F35}</a:tableStyleId>
              </a:tblPr>
              <a:tblGrid>
                <a:gridCol w="510540"/>
                <a:gridCol w="1850708"/>
                <a:gridCol w="2744153"/>
              </a:tblGrid>
              <a:tr h="477649">
                <a:tc>
                  <a:txBody>
                    <a:bodyPr/>
                    <a:lstStyle/>
                    <a:p>
                      <a:endParaRPr lang="en-US" dirty="0"/>
                    </a:p>
                  </a:txBody>
                  <a:tcPr/>
                </a:tc>
                <a:tc gridSpan="2">
                  <a:txBody>
                    <a:bodyPr/>
                    <a:lstStyle/>
                    <a:p>
                      <a:endParaRPr lang="en-US" dirty="0"/>
                    </a:p>
                  </a:txBody>
                  <a:tcPr/>
                </a:tc>
                <a:tc hMerge="1">
                  <a:txBody>
                    <a:bodyPr/>
                    <a:lstStyle/>
                    <a:p>
                      <a:endParaRPr lang="en-US" dirty="0"/>
                    </a:p>
                  </a:txBody>
                  <a:tcPr/>
                </a:tc>
              </a:tr>
              <a:tr h="1534117">
                <a:tc>
                  <a:txBody>
                    <a:bodyPr/>
                    <a:lstStyle/>
                    <a:p>
                      <a:endParaRPr lang="en-US"/>
                    </a:p>
                  </a:txBody>
                  <a:tcPr/>
                </a:tc>
                <a:tc>
                  <a:txBody>
                    <a:bodyPr/>
                    <a:lstStyle/>
                    <a:p>
                      <a:endParaRPr lang="en-US" dirty="0"/>
                    </a:p>
                  </a:txBody>
                  <a:tcPr/>
                </a:tc>
                <a:tc>
                  <a:txBody>
                    <a:bodyPr/>
                    <a:lstStyle/>
                    <a:p>
                      <a:endParaRPr lang="en-US" dirty="0"/>
                    </a:p>
                  </a:txBody>
                  <a:tcPr/>
                </a:tc>
              </a:tr>
              <a:tr h="1534117">
                <a:tc>
                  <a:txBody>
                    <a:bodyPr/>
                    <a:lstStyle/>
                    <a:p>
                      <a:endParaRPr lang="en-US"/>
                    </a:p>
                  </a:txBody>
                  <a:tcPr/>
                </a:tc>
                <a:tc>
                  <a:txBody>
                    <a:bodyPr/>
                    <a:lstStyle/>
                    <a:p>
                      <a:endParaRPr lang="en-US" dirty="0"/>
                    </a:p>
                  </a:txBody>
                  <a:tcPr/>
                </a:tc>
                <a:tc>
                  <a:txBody>
                    <a:bodyPr/>
                    <a:lstStyle/>
                    <a:p>
                      <a:endParaRPr lang="en-US" dirty="0"/>
                    </a:p>
                  </a:txBody>
                  <a:tcPr/>
                </a:tc>
              </a:tr>
              <a:tr h="1534117">
                <a:tc>
                  <a:txBody>
                    <a:bodyPr/>
                    <a:lstStyle/>
                    <a:p>
                      <a:endParaRPr lang="en-US"/>
                    </a:p>
                  </a:txBody>
                  <a:tcPr/>
                </a:tc>
                <a:tc>
                  <a:txBody>
                    <a:bodyPr/>
                    <a:lstStyle/>
                    <a:p>
                      <a:endParaRPr lang="en-US" dirty="0"/>
                    </a:p>
                  </a:txBody>
                  <a:tcPr/>
                </a:tc>
                <a:tc>
                  <a:txBody>
                    <a:bodyPr/>
                    <a:lstStyle/>
                    <a:p>
                      <a:endParaRPr lang="en-US" dirty="0"/>
                    </a:p>
                  </a:txBody>
                  <a:tcPr/>
                </a:tc>
              </a:tr>
            </a:tbl>
          </a:graphicData>
        </a:graphic>
      </p:graphicFrame>
      <p:sp>
        <p:nvSpPr>
          <p:cNvPr id="7" name="TextBox 6"/>
          <p:cNvSpPr txBox="1"/>
          <p:nvPr/>
        </p:nvSpPr>
        <p:spPr>
          <a:xfrm>
            <a:off x="6477000" y="2076777"/>
            <a:ext cx="2209800" cy="2769989"/>
          </a:xfrm>
          <a:prstGeom prst="rect">
            <a:avLst/>
          </a:prstGeom>
          <a:noFill/>
          <a:ln>
            <a:noFill/>
          </a:ln>
        </p:spPr>
        <p:txBody>
          <a:bodyPr wrap="square" rtlCol="0">
            <a:spAutoFit/>
          </a:bodyPr>
          <a:lstStyle/>
          <a:p>
            <a:pPr algn="r" rtl="1">
              <a:lnSpc>
                <a:spcPct val="150000"/>
              </a:lnSpc>
            </a:pPr>
            <a:r>
              <a:rPr lang="fa-IR" dirty="0" smtClean="0">
                <a:cs typeface="B Homa" pitchFamily="2" charset="-78"/>
              </a:rPr>
              <a:t>ویژگی های عناصر جداره </a:t>
            </a:r>
          </a:p>
          <a:p>
            <a:pPr lvl="1" algn="r" rtl="1">
              <a:lnSpc>
                <a:spcPct val="150000"/>
              </a:lnSpc>
              <a:buFont typeface="Wingdings" pitchFamily="2" charset="2"/>
              <a:buChar char="ü"/>
            </a:pPr>
            <a:r>
              <a:rPr lang="fa-IR" sz="1400" dirty="0" smtClean="0">
                <a:cs typeface="B Homa" pitchFamily="2" charset="-78"/>
              </a:rPr>
              <a:t>جزئیات دیوار</a:t>
            </a:r>
          </a:p>
          <a:p>
            <a:pPr lvl="1" algn="r" rtl="1">
              <a:lnSpc>
                <a:spcPct val="150000"/>
              </a:lnSpc>
              <a:buFont typeface="Wingdings" pitchFamily="2" charset="2"/>
              <a:buChar char="ü"/>
            </a:pPr>
            <a:r>
              <a:rPr lang="fa-IR" sz="1400" dirty="0" smtClean="0">
                <a:cs typeface="B Homa" pitchFamily="2" charset="-78"/>
              </a:rPr>
              <a:t>پنجره ها</a:t>
            </a:r>
          </a:p>
          <a:p>
            <a:pPr lvl="1" algn="r" rtl="1">
              <a:lnSpc>
                <a:spcPct val="150000"/>
              </a:lnSpc>
              <a:buFont typeface="Wingdings" pitchFamily="2" charset="2"/>
              <a:buChar char="ü"/>
            </a:pPr>
            <a:r>
              <a:rPr lang="fa-IR" sz="1400" dirty="0" smtClean="0">
                <a:cs typeface="B Homa" pitchFamily="2" charset="-78"/>
              </a:rPr>
              <a:t>درها</a:t>
            </a:r>
          </a:p>
          <a:p>
            <a:pPr lvl="1" algn="r" rtl="1">
              <a:lnSpc>
                <a:spcPct val="150000"/>
              </a:lnSpc>
              <a:buFont typeface="Wingdings" pitchFamily="2" charset="2"/>
              <a:buChar char="ü"/>
            </a:pPr>
            <a:r>
              <a:rPr lang="fa-IR" sz="1400" dirty="0" smtClean="0">
                <a:cs typeface="B Homa" pitchFamily="2" charset="-78"/>
              </a:rPr>
              <a:t>اجزا عناصر کف</a:t>
            </a:r>
            <a:endParaRPr lang="en-US" sz="1400" dirty="0" smtClean="0">
              <a:cs typeface="B Homa" pitchFamily="2" charset="-78"/>
            </a:endParaRPr>
          </a:p>
          <a:p>
            <a:pPr algn="r" rtl="1">
              <a:lnSpc>
                <a:spcPct val="150000"/>
              </a:lnSpc>
            </a:pPr>
            <a:r>
              <a:rPr lang="en-US" sz="1400" dirty="0" smtClean="0">
                <a:cs typeface="B Homa" pitchFamily="2" charset="-78"/>
              </a:rPr>
              <a:t> </a:t>
            </a:r>
          </a:p>
          <a:p>
            <a:pPr algn="r" rtl="1">
              <a:lnSpc>
                <a:spcPct val="150000"/>
              </a:lnSpc>
            </a:pPr>
            <a:r>
              <a:rPr lang="en-US" sz="1400" dirty="0" smtClean="0">
                <a:cs typeface="B Homa" pitchFamily="2" charset="-78"/>
              </a:rPr>
              <a:t>   </a:t>
            </a:r>
          </a:p>
          <a:p>
            <a:pPr algn="r" rtl="1">
              <a:lnSpc>
                <a:spcPct val="150000"/>
              </a:lnSpc>
            </a:pPr>
            <a:endParaRPr lang="fa-IR" sz="1400" dirty="0" smtClean="0">
              <a:cs typeface="B Homa" pitchFamily="2" charset="-78"/>
            </a:endParaRPr>
          </a:p>
        </p:txBody>
      </p:sp>
      <p:grpSp>
        <p:nvGrpSpPr>
          <p:cNvPr id="22" name="Group 21"/>
          <p:cNvGrpSpPr/>
          <p:nvPr/>
        </p:nvGrpSpPr>
        <p:grpSpPr>
          <a:xfrm>
            <a:off x="457200" y="1295400"/>
            <a:ext cx="4343400" cy="5095435"/>
            <a:chOff x="457200" y="1295400"/>
            <a:chExt cx="4343400" cy="5095435"/>
          </a:xfrm>
        </p:grpSpPr>
        <p:sp>
          <p:nvSpPr>
            <p:cNvPr id="8" name="TextBox 7"/>
            <p:cNvSpPr txBox="1"/>
            <p:nvPr/>
          </p:nvSpPr>
          <p:spPr>
            <a:xfrm rot="16200000">
              <a:off x="266283" y="2281866"/>
              <a:ext cx="689612" cy="307777"/>
            </a:xfrm>
            <a:prstGeom prst="rect">
              <a:avLst/>
            </a:prstGeom>
            <a:noFill/>
          </p:spPr>
          <p:txBody>
            <a:bodyPr wrap="none" rtlCol="0">
              <a:spAutoFit/>
            </a:bodyPr>
            <a:lstStyle/>
            <a:p>
              <a:r>
                <a:rPr lang="fa-IR" sz="1400" dirty="0" smtClean="0">
                  <a:solidFill>
                    <a:schemeClr val="accent6">
                      <a:lumMod val="50000"/>
                    </a:schemeClr>
                  </a:solidFill>
                  <a:cs typeface="B Homa" pitchFamily="2" charset="-78"/>
                </a:rPr>
                <a:t>پنجره ها</a:t>
              </a:r>
              <a:endParaRPr lang="en-US" sz="1400" dirty="0">
                <a:solidFill>
                  <a:schemeClr val="accent6">
                    <a:lumMod val="50000"/>
                  </a:schemeClr>
                </a:solidFill>
                <a:cs typeface="B Homa" pitchFamily="2" charset="-78"/>
              </a:endParaRPr>
            </a:p>
          </p:txBody>
        </p:sp>
        <p:sp>
          <p:nvSpPr>
            <p:cNvPr id="11" name="TextBox 10"/>
            <p:cNvSpPr txBox="1"/>
            <p:nvPr/>
          </p:nvSpPr>
          <p:spPr>
            <a:xfrm rot="16200000">
              <a:off x="183742" y="3729666"/>
              <a:ext cx="952505" cy="307777"/>
            </a:xfrm>
            <a:prstGeom prst="rect">
              <a:avLst/>
            </a:prstGeom>
            <a:noFill/>
          </p:spPr>
          <p:txBody>
            <a:bodyPr wrap="none" rtlCol="0">
              <a:spAutoFit/>
            </a:bodyPr>
            <a:lstStyle/>
            <a:p>
              <a:r>
                <a:rPr lang="fa-IR" sz="1400" dirty="0" smtClean="0">
                  <a:solidFill>
                    <a:schemeClr val="accent6">
                      <a:lumMod val="50000"/>
                    </a:schemeClr>
                  </a:solidFill>
                  <a:cs typeface="B Homa" pitchFamily="2" charset="-78"/>
                </a:rPr>
                <a:t>جزئیات دیوار</a:t>
              </a:r>
              <a:endParaRPr lang="en-US" sz="1400" dirty="0">
                <a:solidFill>
                  <a:schemeClr val="accent6">
                    <a:lumMod val="50000"/>
                  </a:schemeClr>
                </a:solidFill>
                <a:cs typeface="B Homa" pitchFamily="2" charset="-78"/>
              </a:endParaRPr>
            </a:p>
          </p:txBody>
        </p:sp>
        <p:sp>
          <p:nvSpPr>
            <p:cNvPr id="12" name="TextBox 11"/>
            <p:cNvSpPr txBox="1"/>
            <p:nvPr/>
          </p:nvSpPr>
          <p:spPr>
            <a:xfrm rot="16200000">
              <a:off x="38944" y="5262540"/>
              <a:ext cx="1290738" cy="307777"/>
            </a:xfrm>
            <a:prstGeom prst="rect">
              <a:avLst/>
            </a:prstGeom>
            <a:noFill/>
          </p:spPr>
          <p:txBody>
            <a:bodyPr wrap="none" rtlCol="0">
              <a:spAutoFit/>
            </a:bodyPr>
            <a:lstStyle/>
            <a:p>
              <a:r>
                <a:rPr lang="fa-IR" sz="1400" dirty="0" smtClean="0">
                  <a:solidFill>
                    <a:schemeClr val="accent6">
                      <a:lumMod val="50000"/>
                    </a:schemeClr>
                  </a:solidFill>
                  <a:cs typeface="B Homa" pitchFamily="2" charset="-78"/>
                </a:rPr>
                <a:t>جزئیات عناصر کف</a:t>
              </a:r>
              <a:endParaRPr lang="en-US" sz="1400" dirty="0">
                <a:solidFill>
                  <a:schemeClr val="accent6">
                    <a:lumMod val="50000"/>
                  </a:schemeClr>
                </a:solidFill>
                <a:cs typeface="B Homa" pitchFamily="2" charset="-78"/>
              </a:endParaRPr>
            </a:p>
          </p:txBody>
        </p:sp>
        <p:pic>
          <p:nvPicPr>
            <p:cNvPr id="13" name="Picture 12" descr="b-1.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914400" y="1752600"/>
              <a:ext cx="1600200" cy="1488057"/>
            </a:xfrm>
            <a:prstGeom prst="rect">
              <a:avLst/>
            </a:prstGeom>
          </p:spPr>
        </p:pic>
        <p:pic>
          <p:nvPicPr>
            <p:cNvPr id="14" name="Picture 13" descr="b-2.jpg"/>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3276600" y="3352800"/>
              <a:ext cx="1447800" cy="1345721"/>
            </a:xfrm>
            <a:prstGeom prst="rect">
              <a:avLst/>
            </a:prstGeom>
          </p:spPr>
        </p:pic>
        <p:pic>
          <p:nvPicPr>
            <p:cNvPr id="15" name="Picture 14" descr="b-3.jpg"/>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3048000" y="4800600"/>
              <a:ext cx="1524000" cy="1514035"/>
            </a:xfrm>
            <a:prstGeom prst="rect">
              <a:avLst/>
            </a:prstGeom>
          </p:spPr>
        </p:pic>
        <p:sp>
          <p:nvSpPr>
            <p:cNvPr id="16" name="TextBox 15"/>
            <p:cNvSpPr txBox="1"/>
            <p:nvPr/>
          </p:nvSpPr>
          <p:spPr>
            <a:xfrm>
              <a:off x="2209800" y="1295400"/>
              <a:ext cx="2257349" cy="307777"/>
            </a:xfrm>
            <a:prstGeom prst="rect">
              <a:avLst/>
            </a:prstGeom>
            <a:noFill/>
          </p:spPr>
          <p:txBody>
            <a:bodyPr wrap="none" rtlCol="0">
              <a:spAutoFit/>
            </a:bodyPr>
            <a:lstStyle/>
            <a:p>
              <a:r>
                <a:rPr lang="fa-IR" sz="1400" dirty="0" smtClean="0">
                  <a:solidFill>
                    <a:schemeClr val="accent6">
                      <a:lumMod val="50000"/>
                    </a:schemeClr>
                  </a:solidFill>
                  <a:cs typeface="B Homa" pitchFamily="2" charset="-78"/>
                </a:rPr>
                <a:t>شاخص های کلیدی مقیاس کوچک</a:t>
              </a:r>
              <a:endParaRPr lang="en-US" sz="1400" dirty="0">
                <a:solidFill>
                  <a:schemeClr val="accent6">
                    <a:lumMod val="50000"/>
                  </a:schemeClr>
                </a:solidFill>
                <a:cs typeface="B Homa" pitchFamily="2" charset="-78"/>
              </a:endParaRPr>
            </a:p>
          </p:txBody>
        </p:sp>
        <p:pic>
          <p:nvPicPr>
            <p:cNvPr id="17" name="Picture 16" descr="b-1.jpg"/>
            <p:cNvPicPr>
              <a:picLocks noChangeAspect="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3200400" y="1828800"/>
              <a:ext cx="1600200" cy="1488057"/>
            </a:xfrm>
            <a:prstGeom prst="rect">
              <a:avLst/>
            </a:prstGeom>
          </p:spPr>
        </p:pic>
        <p:pic>
          <p:nvPicPr>
            <p:cNvPr id="18" name="Picture 17" descr="b-2.jpg"/>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990600" y="3352800"/>
              <a:ext cx="1447800" cy="1345721"/>
            </a:xfrm>
            <a:prstGeom prst="rect">
              <a:avLst/>
            </a:prstGeom>
          </p:spPr>
        </p:pic>
        <p:pic>
          <p:nvPicPr>
            <p:cNvPr id="19" name="Picture 18" descr="b-3.jpg"/>
            <p:cNvPicPr>
              <a:picLocks noChangeAspect="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1066800" y="4876800"/>
              <a:ext cx="1371600" cy="1514035"/>
            </a:xfrm>
            <a:prstGeom prst="rect">
              <a:avLst/>
            </a:prstGeom>
          </p:spPr>
        </p:pic>
      </p:grpSp>
      <p:cxnSp>
        <p:nvCxnSpPr>
          <p:cNvPr id="20" name="Straight Connector 19"/>
          <p:cNvCxnSpPr/>
          <p:nvPr/>
        </p:nvCxnSpPr>
        <p:spPr>
          <a:xfrm rot="10800000">
            <a:off x="990600" y="990601"/>
            <a:ext cx="5238052" cy="33011"/>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6282810" y="775855"/>
            <a:ext cx="2436886" cy="523220"/>
          </a:xfrm>
          <a:prstGeom prst="rect">
            <a:avLst/>
          </a:prstGeom>
          <a:ln w="28575">
            <a:solidFill>
              <a:schemeClr val="accent1"/>
            </a:solidFill>
          </a:ln>
        </p:spPr>
        <p:txBody>
          <a:bodyPr wrap="none">
            <a:spAutoFit/>
          </a:bodyPr>
          <a:lstStyle/>
          <a:p>
            <a:pPr algn="r" rtl="1"/>
            <a:r>
              <a:rPr lang="fa-IR" sz="2800" b="1" dirty="0" smtClean="0">
                <a:cs typeface="B Bardiya" pitchFamily="2" charset="-78"/>
              </a:rPr>
              <a:t>یان بنتلی و همکاران</a:t>
            </a:r>
            <a:endParaRPr lang="en-US" sz="2800" b="1" dirty="0">
              <a:cs typeface="B Bardiya" pitchFamily="2" charset="-78"/>
            </a:endParaRPr>
          </a:p>
        </p:txBody>
      </p:sp>
      <p:sp>
        <p:nvSpPr>
          <p:cNvPr id="23" name="Rectangle 22"/>
          <p:cNvSpPr/>
          <p:nvPr/>
        </p:nvSpPr>
        <p:spPr>
          <a:xfrm>
            <a:off x="798493" y="6290846"/>
            <a:ext cx="954107"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85800" y="1284744"/>
            <a:ext cx="8229600" cy="2650726"/>
          </a:xfrm>
          <a:prstGeom prst="rect">
            <a:avLst/>
          </a:prstGeom>
          <a:noFill/>
          <a:ln>
            <a:noFill/>
          </a:ln>
        </p:spPr>
        <p:txBody>
          <a:bodyPr wrap="square" rtlCol="0">
            <a:spAutoFit/>
          </a:bodyPr>
          <a:lstStyle/>
          <a:p>
            <a:pPr algn="r" rtl="1">
              <a:lnSpc>
                <a:spcPct val="150000"/>
              </a:lnSpc>
            </a:pPr>
            <a:r>
              <a:rPr lang="fa-IR" sz="1400" dirty="0" smtClean="0">
                <a:cs typeface="B Homa" pitchFamily="2" charset="-78"/>
              </a:rPr>
              <a:t>در پایان این نوسیندگان در برگه طراحی فصل سازگاری بصری،  چگونه طراحی گردن را با توجه به شاخص های زمینه ای حوزه پیرامونی را مورد بررسی قرار می دهند. </a:t>
            </a:r>
          </a:p>
          <a:p>
            <a:pPr algn="r" rtl="1">
              <a:lnSpc>
                <a:spcPct val="150000"/>
              </a:lnSpc>
            </a:pPr>
            <a:r>
              <a:rPr lang="fa-IR" sz="1400" dirty="0" smtClean="0">
                <a:cs typeface="B Homa" pitchFamily="2" charset="-78"/>
              </a:rPr>
              <a:t>شاخص هایی که با تجزیه و تحلیل شخصیت بصری زمینه ای از دو نوع زیرند:</a:t>
            </a:r>
            <a:endParaRPr lang="en-US" sz="1400" dirty="0" smtClean="0">
              <a:cs typeface="B Homa" pitchFamily="2" charset="-78"/>
            </a:endParaRPr>
          </a:p>
          <a:p>
            <a:pPr algn="r" rtl="1">
              <a:lnSpc>
                <a:spcPct val="150000"/>
              </a:lnSpc>
            </a:pPr>
            <a:r>
              <a:rPr lang="fa-IR" sz="1400" dirty="0" smtClean="0">
                <a:cs typeface="B Homa" pitchFamily="2" charset="-78"/>
              </a:rPr>
              <a:t>عناصر (شامل جزئیات دیوار، پنجره ها، در و جزئیات سطح همکف)</a:t>
            </a:r>
            <a:endParaRPr lang="en-US" sz="1400" dirty="0" smtClean="0">
              <a:cs typeface="B Homa" pitchFamily="2" charset="-78"/>
            </a:endParaRPr>
          </a:p>
          <a:p>
            <a:pPr algn="r" rtl="1">
              <a:lnSpc>
                <a:spcPct val="150000"/>
              </a:lnSpc>
            </a:pPr>
            <a:r>
              <a:rPr lang="fa-IR" sz="1400" dirty="0" smtClean="0">
                <a:cs typeface="B Homa" pitchFamily="2" charset="-78"/>
              </a:rPr>
              <a:t>ارتباطات بین عناصر (شامل تکرارهای موزون عمودی و افقی و ارتباطات خط آسمان)</a:t>
            </a:r>
            <a:endParaRPr lang="en-US" sz="1400" dirty="0" smtClean="0">
              <a:cs typeface="B Homa" pitchFamily="2" charset="-78"/>
            </a:endParaRPr>
          </a:p>
          <a:p>
            <a:pPr algn="r" rtl="1">
              <a:lnSpc>
                <a:spcPct val="150000"/>
              </a:lnSpc>
            </a:pPr>
            <a:r>
              <a:rPr lang="fa-IR" sz="1400" dirty="0" smtClean="0">
                <a:cs typeface="B Homa" pitchFamily="2" charset="-78"/>
              </a:rPr>
              <a:t>عناصر و ارتباطات هر دو می توانند از شباهت کامل تا تفاوت کامل تغییر کند و توجه به چهار مفهوم کلیدی که در زیر داده شده مفید است.</a:t>
            </a:r>
            <a:endParaRPr lang="en-US" sz="1400" dirty="0" smtClean="0">
              <a:cs typeface="B Homa" pitchFamily="2" charset="-78"/>
            </a:endParaRPr>
          </a:p>
          <a:p>
            <a:pPr algn="r" rtl="1">
              <a:lnSpc>
                <a:spcPct val="150000"/>
              </a:lnSpc>
            </a:pPr>
            <a:endParaRPr lang="fa-IR" sz="1400" dirty="0" smtClean="0">
              <a:cs typeface="B Homa" pitchFamily="2" charset="-78"/>
            </a:endParaRPr>
          </a:p>
        </p:txBody>
      </p:sp>
      <p:grpSp>
        <p:nvGrpSpPr>
          <p:cNvPr id="2" name="Group 2"/>
          <p:cNvGrpSpPr>
            <a:grpSpLocks/>
          </p:cNvGrpSpPr>
          <p:nvPr/>
        </p:nvGrpSpPr>
        <p:grpSpPr bwMode="auto">
          <a:xfrm>
            <a:off x="1524000" y="3505200"/>
            <a:ext cx="5562600" cy="2667000"/>
            <a:chOff x="1710" y="3360"/>
            <a:chExt cx="8280" cy="6945"/>
          </a:xfrm>
          <a:solidFill>
            <a:srgbClr val="9BBFC1"/>
          </a:solidFill>
        </p:grpSpPr>
        <p:sp>
          <p:nvSpPr>
            <p:cNvPr id="8" name="Rectangle 3"/>
            <p:cNvSpPr>
              <a:spLocks noChangeArrowheads="1"/>
            </p:cNvSpPr>
            <p:nvPr/>
          </p:nvSpPr>
          <p:spPr bwMode="auto">
            <a:xfrm>
              <a:off x="1710" y="3360"/>
              <a:ext cx="8280" cy="6945"/>
            </a:xfrm>
            <a:prstGeom prst="rect">
              <a:avLst/>
            </a:prstGeom>
            <a:grp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AutoShape 4"/>
            <p:cNvSpPr>
              <a:spLocks noChangeArrowheads="1"/>
            </p:cNvSpPr>
            <p:nvPr/>
          </p:nvSpPr>
          <p:spPr bwMode="auto">
            <a:xfrm>
              <a:off x="2610" y="4342"/>
              <a:ext cx="6435" cy="4913"/>
            </a:xfrm>
            <a:custGeom>
              <a:avLst/>
              <a:gdLst>
                <a:gd name="G0" fmla="+- 9316 0 0"/>
                <a:gd name="G1" fmla="+- 10140 0 0"/>
                <a:gd name="G2" fmla="+- 1451 0 0"/>
                <a:gd name="G3" fmla="+- 21600 0 9316"/>
                <a:gd name="G4" fmla="+- 21600 0 10140"/>
                <a:gd name="G5" fmla="+- 21600 0 1451"/>
                <a:gd name="G6" fmla="+- 9316 0 10800"/>
                <a:gd name="G7" fmla="+- 10140 0 10800"/>
                <a:gd name="G8" fmla="*/ G7 1451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9316" y="1451"/>
                  </a:lnTo>
                  <a:lnTo>
                    <a:pt x="10140" y="1451"/>
                  </a:lnTo>
                  <a:lnTo>
                    <a:pt x="10140" y="10140"/>
                  </a:lnTo>
                  <a:lnTo>
                    <a:pt x="1451" y="10140"/>
                  </a:lnTo>
                  <a:lnTo>
                    <a:pt x="1451" y="9316"/>
                  </a:lnTo>
                  <a:lnTo>
                    <a:pt x="0" y="10800"/>
                  </a:lnTo>
                  <a:lnTo>
                    <a:pt x="1451" y="12284"/>
                  </a:lnTo>
                  <a:lnTo>
                    <a:pt x="1451" y="11460"/>
                  </a:lnTo>
                  <a:lnTo>
                    <a:pt x="10140" y="11460"/>
                  </a:lnTo>
                  <a:lnTo>
                    <a:pt x="10140" y="20149"/>
                  </a:lnTo>
                  <a:lnTo>
                    <a:pt x="9316" y="20149"/>
                  </a:lnTo>
                  <a:lnTo>
                    <a:pt x="10800" y="21600"/>
                  </a:lnTo>
                  <a:lnTo>
                    <a:pt x="12284" y="20149"/>
                  </a:lnTo>
                  <a:lnTo>
                    <a:pt x="11460" y="20149"/>
                  </a:lnTo>
                  <a:lnTo>
                    <a:pt x="11460" y="11460"/>
                  </a:lnTo>
                  <a:lnTo>
                    <a:pt x="20149" y="11460"/>
                  </a:lnTo>
                  <a:lnTo>
                    <a:pt x="20149" y="12284"/>
                  </a:lnTo>
                  <a:lnTo>
                    <a:pt x="21600" y="10800"/>
                  </a:lnTo>
                  <a:lnTo>
                    <a:pt x="20149" y="9316"/>
                  </a:lnTo>
                  <a:lnTo>
                    <a:pt x="20149" y="10140"/>
                  </a:lnTo>
                  <a:lnTo>
                    <a:pt x="11460" y="10140"/>
                  </a:lnTo>
                  <a:lnTo>
                    <a:pt x="11460" y="1451"/>
                  </a:lnTo>
                  <a:lnTo>
                    <a:pt x="12284" y="1451"/>
                  </a:lnTo>
                  <a:close/>
                </a:path>
              </a:pathLst>
            </a:custGeom>
            <a:solidFill>
              <a:srgbClr val="386C70"/>
            </a:solidFill>
            <a:ln w="9525">
              <a:noFill/>
              <a:miter lim="800000"/>
              <a:headEnd/>
              <a:tailEnd/>
            </a:ln>
            <a:effectLst>
              <a:prstShdw prst="shdw17" dist="17961" dir="13500000">
                <a:srgbClr val="000000"/>
              </a:prstShdw>
            </a:effectLst>
          </p:spPr>
          <p:txBody>
            <a:bodyPr vert="horz" wrap="square" lIns="91440" tIns="45720" rIns="91440" bIns="45720" numCol="1" anchor="t" anchorCtr="0" compatLnSpc="1">
              <a:prstTxWarp prst="textNoShape">
                <a:avLst/>
              </a:prstTxWarp>
            </a:bodyPr>
            <a:lstStyle/>
            <a:p>
              <a:endParaRPr lang="en-US"/>
            </a:p>
          </p:txBody>
        </p:sp>
        <p:sp>
          <p:nvSpPr>
            <p:cNvPr id="12" name="Text Box 5"/>
            <p:cNvSpPr txBox="1">
              <a:spLocks noChangeArrowheads="1"/>
            </p:cNvSpPr>
            <p:nvPr/>
          </p:nvSpPr>
          <p:spPr bwMode="auto">
            <a:xfrm>
              <a:off x="6045" y="4995"/>
              <a:ext cx="2325" cy="142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ar-SA" sz="1400" b="0" i="0" u="none" strike="noStrike" cap="none" normalizeH="0" baseline="0" dirty="0" smtClean="0">
                  <a:ln>
                    <a:noFill/>
                  </a:ln>
                  <a:solidFill>
                    <a:schemeClr val="tx1"/>
                  </a:solidFill>
                  <a:effectLst/>
                  <a:latin typeface="Calibri" pitchFamily="34" charset="0"/>
                  <a:ea typeface="Arial" pitchFamily="34" charset="0"/>
                  <a:cs typeface="B Homa" pitchFamily="2" charset="-78"/>
                </a:rPr>
                <a:t>عناصر مشابه با ارتباطات متفاوت</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 name="Text Box 6"/>
            <p:cNvSpPr txBox="1">
              <a:spLocks noChangeArrowheads="1"/>
            </p:cNvSpPr>
            <p:nvPr/>
          </p:nvSpPr>
          <p:spPr bwMode="auto">
            <a:xfrm>
              <a:off x="3285" y="4995"/>
              <a:ext cx="2325" cy="142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ar-SA" sz="1400" b="0" i="0" u="none" strike="noStrike" cap="none" normalizeH="0" baseline="0" smtClean="0">
                  <a:ln>
                    <a:noFill/>
                  </a:ln>
                  <a:solidFill>
                    <a:schemeClr val="tx1"/>
                  </a:solidFill>
                  <a:effectLst/>
                  <a:latin typeface="Calibri" pitchFamily="34" charset="0"/>
                  <a:ea typeface="Arial" pitchFamily="34" charset="0"/>
                  <a:cs typeface="B Homa" pitchFamily="2" charset="-78"/>
                </a:rPr>
                <a:t>عناصر مشابه با ارتباطات مشابه</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4" name="Text Box 7"/>
            <p:cNvSpPr txBox="1">
              <a:spLocks noChangeArrowheads="1"/>
            </p:cNvSpPr>
            <p:nvPr/>
          </p:nvSpPr>
          <p:spPr bwMode="auto">
            <a:xfrm>
              <a:off x="3285" y="7200"/>
              <a:ext cx="2325" cy="142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ar-SA" sz="1400" b="0" i="0" u="none" strike="noStrike" cap="none" normalizeH="0" baseline="0" smtClean="0">
                  <a:ln>
                    <a:noFill/>
                  </a:ln>
                  <a:solidFill>
                    <a:schemeClr val="tx1"/>
                  </a:solidFill>
                  <a:effectLst/>
                  <a:latin typeface="Calibri" pitchFamily="34" charset="0"/>
                  <a:ea typeface="Arial" pitchFamily="34" charset="0"/>
                  <a:cs typeface="B Homa" pitchFamily="2" charset="-78"/>
                </a:rPr>
                <a:t>عناصر متفاوت با ارتباطات مشابه</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5" name="Text Box 8"/>
            <p:cNvSpPr txBox="1">
              <a:spLocks noChangeArrowheads="1"/>
            </p:cNvSpPr>
            <p:nvPr/>
          </p:nvSpPr>
          <p:spPr bwMode="auto">
            <a:xfrm>
              <a:off x="6045" y="7200"/>
              <a:ext cx="2325" cy="142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ar-SA" sz="1400" b="0" i="0" u="none" strike="noStrike" cap="none" normalizeH="0" baseline="0" smtClean="0">
                  <a:ln>
                    <a:noFill/>
                  </a:ln>
                  <a:solidFill>
                    <a:schemeClr val="tx1"/>
                  </a:solidFill>
                  <a:effectLst/>
                  <a:latin typeface="Calibri" pitchFamily="34" charset="0"/>
                  <a:ea typeface="Arial" pitchFamily="34" charset="0"/>
                  <a:cs typeface="B Homa" pitchFamily="2" charset="-78"/>
                </a:rPr>
                <a:t>عناصر متفاوت با ارتباطات متفاوت</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6" name="Text Box 9"/>
            <p:cNvSpPr txBox="1">
              <a:spLocks noChangeArrowheads="1"/>
            </p:cNvSpPr>
            <p:nvPr/>
          </p:nvSpPr>
          <p:spPr bwMode="auto">
            <a:xfrm>
              <a:off x="4650" y="3465"/>
              <a:ext cx="2325" cy="69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ar-SA" sz="1400" b="0" i="0" u="none" strike="noStrike" cap="none" normalizeH="0" baseline="0" smtClean="0">
                  <a:ln>
                    <a:noFill/>
                  </a:ln>
                  <a:solidFill>
                    <a:schemeClr val="tx1"/>
                  </a:solidFill>
                  <a:effectLst/>
                  <a:latin typeface="Calibri" pitchFamily="34" charset="0"/>
                  <a:ea typeface="Arial" pitchFamily="34" charset="0"/>
                  <a:cs typeface="B Homa" pitchFamily="2" charset="-78"/>
                </a:rPr>
                <a:t>مشابهت عناصر</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7" name="Text Box 10"/>
            <p:cNvSpPr txBox="1">
              <a:spLocks noChangeArrowheads="1"/>
            </p:cNvSpPr>
            <p:nvPr/>
          </p:nvSpPr>
          <p:spPr bwMode="auto">
            <a:xfrm>
              <a:off x="4650" y="9330"/>
              <a:ext cx="2325" cy="69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ar-SA" sz="1400" b="0" i="0" u="none" strike="noStrike" cap="none" normalizeH="0" baseline="0" smtClean="0">
                  <a:ln>
                    <a:noFill/>
                  </a:ln>
                  <a:solidFill>
                    <a:schemeClr val="tx1"/>
                  </a:solidFill>
                  <a:effectLst/>
                  <a:latin typeface="Calibri" pitchFamily="34" charset="0"/>
                  <a:ea typeface="Arial" pitchFamily="34" charset="0"/>
                  <a:cs typeface="B Homa" pitchFamily="2" charset="-78"/>
                </a:rPr>
                <a:t>تفاوت عناصر</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 name="Text Box 11"/>
            <p:cNvSpPr txBox="1">
              <a:spLocks noChangeArrowheads="1"/>
            </p:cNvSpPr>
            <p:nvPr/>
          </p:nvSpPr>
          <p:spPr bwMode="auto">
            <a:xfrm>
              <a:off x="9120" y="5400"/>
              <a:ext cx="630" cy="2820"/>
            </a:xfrm>
            <a:prstGeom prst="rect">
              <a:avLst/>
            </a:prstGeom>
            <a:grpFill/>
            <a:ln w="9525">
              <a:noFill/>
              <a:miter lim="800000"/>
              <a:headEnd/>
              <a:tailEnd/>
            </a:ln>
            <a:effectLst/>
          </p:spPr>
          <p:txBody>
            <a:bodyPr vert="vert270"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ar-SA" sz="1400" b="0" i="0" u="none" strike="noStrike" cap="none" normalizeH="0" baseline="0" dirty="0" smtClean="0">
                  <a:ln>
                    <a:noFill/>
                  </a:ln>
                  <a:solidFill>
                    <a:schemeClr val="tx1"/>
                  </a:solidFill>
                  <a:effectLst/>
                  <a:latin typeface="Calibri" pitchFamily="34" charset="0"/>
                  <a:ea typeface="Arial" pitchFamily="34" charset="0"/>
                  <a:cs typeface="B Homa" pitchFamily="2" charset="-78"/>
                </a:rPr>
                <a:t>تفاوت ارتباطات</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19" name="Text Box 12"/>
            <p:cNvSpPr txBox="1">
              <a:spLocks noChangeArrowheads="1"/>
            </p:cNvSpPr>
            <p:nvPr/>
          </p:nvSpPr>
          <p:spPr bwMode="auto">
            <a:xfrm>
              <a:off x="1890" y="5625"/>
              <a:ext cx="720" cy="2400"/>
            </a:xfrm>
            <a:prstGeom prst="rect">
              <a:avLst/>
            </a:prstGeom>
            <a:grpFill/>
            <a:ln w="9525">
              <a:noFill/>
              <a:miter lim="800000"/>
              <a:headEnd/>
              <a:tailEnd/>
            </a:ln>
          </p:spPr>
          <p:txBody>
            <a:bodyPr vert="vert"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ar-SA" sz="1400" b="0" i="0" u="none" strike="noStrike" cap="none" normalizeH="0" baseline="0" dirty="0" smtClean="0">
                  <a:ln>
                    <a:noFill/>
                  </a:ln>
                  <a:solidFill>
                    <a:schemeClr val="tx1"/>
                  </a:solidFill>
                  <a:effectLst/>
                  <a:latin typeface="Calibri" pitchFamily="34" charset="0"/>
                  <a:ea typeface="Arial" pitchFamily="34" charset="0"/>
                  <a:cs typeface="B Homa" pitchFamily="2" charset="-78"/>
                </a:rPr>
                <a:t>مشابهت ارتباطات</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cxnSp>
        <p:nvCxnSpPr>
          <p:cNvPr id="20" name="Straight Connector 19"/>
          <p:cNvCxnSpPr/>
          <p:nvPr/>
        </p:nvCxnSpPr>
        <p:spPr>
          <a:xfrm rot="10800000">
            <a:off x="990600" y="990601"/>
            <a:ext cx="5238052" cy="33011"/>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6282810" y="775855"/>
            <a:ext cx="2436886" cy="523220"/>
          </a:xfrm>
          <a:prstGeom prst="rect">
            <a:avLst/>
          </a:prstGeom>
          <a:ln w="28575">
            <a:solidFill>
              <a:schemeClr val="accent1"/>
            </a:solidFill>
          </a:ln>
        </p:spPr>
        <p:txBody>
          <a:bodyPr wrap="none">
            <a:spAutoFit/>
          </a:bodyPr>
          <a:lstStyle/>
          <a:p>
            <a:pPr algn="r" rtl="1"/>
            <a:r>
              <a:rPr lang="fa-IR" sz="2800" b="1" dirty="0" smtClean="0">
                <a:cs typeface="B Bardiya" pitchFamily="2" charset="-78"/>
              </a:rPr>
              <a:t>یان بنتلی و همکاران</a:t>
            </a:r>
            <a:endParaRPr lang="en-US" sz="2800" b="1" dirty="0">
              <a:cs typeface="B Bardiya" pitchFamily="2" charset="-78"/>
            </a:endParaRPr>
          </a:p>
        </p:txBody>
      </p:sp>
      <p:sp>
        <p:nvSpPr>
          <p:cNvPr id="23" name="Rectangle 22"/>
          <p:cNvSpPr/>
          <p:nvPr/>
        </p:nvSpPr>
        <p:spPr>
          <a:xfrm>
            <a:off x="798493" y="6290846"/>
            <a:ext cx="954107"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20" name="Table 19"/>
          <p:cNvGraphicFramePr>
            <a:graphicFrameLocks noGrp="1"/>
          </p:cNvGraphicFramePr>
          <p:nvPr/>
        </p:nvGraphicFramePr>
        <p:xfrm>
          <a:off x="685800" y="1447800"/>
          <a:ext cx="7014043" cy="4495800"/>
        </p:xfrm>
        <a:graphic>
          <a:graphicData uri="http://schemas.openxmlformats.org/drawingml/2006/table">
            <a:tbl>
              <a:tblPr firstRow="1" bandRow="1">
                <a:tableStyleId>{E8B1032C-EA38-4F05-BA0D-38AFFFC7BED3}</a:tableStyleId>
              </a:tblPr>
              <a:tblGrid>
                <a:gridCol w="3583940"/>
                <a:gridCol w="3430103"/>
              </a:tblGrid>
              <a:tr h="2401067">
                <a:tc>
                  <a:txBody>
                    <a:bodyPr/>
                    <a:lstStyle/>
                    <a:p>
                      <a:endParaRPr lang="en-US" dirty="0"/>
                    </a:p>
                  </a:txBody>
                  <a:tcPr/>
                </a:tc>
                <a:tc>
                  <a:txBody>
                    <a:bodyPr/>
                    <a:lstStyle/>
                    <a:p>
                      <a:endParaRPr lang="en-US" dirty="0"/>
                    </a:p>
                  </a:txBody>
                  <a:tcPr/>
                </a:tc>
              </a:tr>
              <a:tr h="2094733">
                <a:tc>
                  <a:txBody>
                    <a:bodyPr/>
                    <a:lstStyle/>
                    <a:p>
                      <a:endParaRPr lang="en-US" dirty="0"/>
                    </a:p>
                  </a:txBody>
                  <a:tcPr/>
                </a:tc>
                <a:tc>
                  <a:txBody>
                    <a:bodyPr/>
                    <a:lstStyle/>
                    <a:p>
                      <a:r>
                        <a:rPr lang="fa-IR" dirty="0" smtClean="0"/>
                        <a:t> </a:t>
                      </a:r>
                      <a:endParaRPr lang="en-US" dirty="0"/>
                    </a:p>
                  </a:txBody>
                  <a:tcPr/>
                </a:tc>
              </a:tr>
            </a:tbl>
          </a:graphicData>
        </a:graphic>
      </p:graphicFrame>
      <p:grpSp>
        <p:nvGrpSpPr>
          <p:cNvPr id="16" name="Group 15"/>
          <p:cNvGrpSpPr/>
          <p:nvPr/>
        </p:nvGrpSpPr>
        <p:grpSpPr>
          <a:xfrm>
            <a:off x="685800" y="1600200"/>
            <a:ext cx="6858000" cy="4114800"/>
            <a:chOff x="685800" y="1600200"/>
            <a:chExt cx="6858000" cy="4114800"/>
          </a:xfrm>
        </p:grpSpPr>
        <p:pic>
          <p:nvPicPr>
            <p:cNvPr id="21" name="Picture 20" descr="m-1.jpg"/>
            <p:cNvPicPr>
              <a:picLocks noChangeAspect="1"/>
            </p:cNvPicPr>
            <p:nvPr/>
          </p:nvPicPr>
          <p:blipFill>
            <a:blip r:embed="rId3" cstate="screen">
              <a:clrChange>
                <a:clrFrom>
                  <a:srgbClr val="FFFFFF"/>
                </a:clrFrom>
                <a:clrTo>
                  <a:srgbClr val="FFFFFF">
                    <a:alpha val="0"/>
                  </a:srgbClr>
                </a:clrTo>
              </a:clrChange>
              <a:lum bright="-20000"/>
              <a:extLst>
                <a:ext uri="{28A0092B-C50C-407E-A947-70E740481C1C}">
                  <a14:useLocalDpi xmlns:a14="http://schemas.microsoft.com/office/drawing/2010/main"/>
                </a:ext>
              </a:extLst>
            </a:blip>
            <a:srcRect/>
            <a:stretch>
              <a:fillRect/>
            </a:stretch>
          </p:blipFill>
          <p:spPr>
            <a:xfrm>
              <a:off x="914400" y="1600200"/>
              <a:ext cx="3048000" cy="1676400"/>
            </a:xfrm>
            <a:prstGeom prst="rect">
              <a:avLst/>
            </a:prstGeom>
          </p:spPr>
        </p:pic>
        <p:pic>
          <p:nvPicPr>
            <p:cNvPr id="23" name="Picture 22" descr="m-3.jpg"/>
            <p:cNvPicPr>
              <a:picLocks noChangeAspect="1"/>
            </p:cNvPicPr>
            <p:nvPr/>
          </p:nvPicPr>
          <p:blipFill>
            <a:blip r:embed="rId4" cstate="screen">
              <a:clrChange>
                <a:clrFrom>
                  <a:srgbClr val="FFFFFF"/>
                </a:clrFrom>
                <a:clrTo>
                  <a:srgbClr val="FFFFFF">
                    <a:alpha val="0"/>
                  </a:srgbClr>
                </a:clrTo>
              </a:clrChange>
              <a:lum bright="-20000"/>
              <a:extLst>
                <a:ext uri="{28A0092B-C50C-407E-A947-70E740481C1C}">
                  <a14:useLocalDpi xmlns:a14="http://schemas.microsoft.com/office/drawing/2010/main"/>
                </a:ext>
              </a:extLst>
            </a:blip>
            <a:srcRect/>
            <a:stretch>
              <a:fillRect/>
            </a:stretch>
          </p:blipFill>
          <p:spPr>
            <a:xfrm>
              <a:off x="4343400" y="1600200"/>
              <a:ext cx="3048000" cy="1676400"/>
            </a:xfrm>
            <a:prstGeom prst="rect">
              <a:avLst/>
            </a:prstGeom>
          </p:spPr>
        </p:pic>
        <p:pic>
          <p:nvPicPr>
            <p:cNvPr id="24" name="Picture 23" descr="m-2.jpg"/>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914400" y="3886200"/>
              <a:ext cx="3124200" cy="1828800"/>
            </a:xfrm>
            <a:prstGeom prst="rect">
              <a:avLst/>
            </a:prstGeom>
          </p:spPr>
        </p:pic>
        <p:sp>
          <p:nvSpPr>
            <p:cNvPr id="25" name="TextBox 24"/>
            <p:cNvSpPr txBox="1"/>
            <p:nvPr/>
          </p:nvSpPr>
          <p:spPr>
            <a:xfrm>
              <a:off x="685800" y="3134380"/>
              <a:ext cx="3505200" cy="523220"/>
            </a:xfrm>
            <a:prstGeom prst="rect">
              <a:avLst/>
            </a:prstGeom>
            <a:noFill/>
          </p:spPr>
          <p:txBody>
            <a:bodyPr wrap="square" rtlCol="0">
              <a:spAutoFit/>
            </a:bodyPr>
            <a:lstStyle/>
            <a:p>
              <a:pPr algn="r" rtl="1"/>
              <a:r>
                <a:rPr lang="fa-IR" sz="1400" dirty="0" smtClean="0">
                  <a:cs typeface="B Mitra" pitchFamily="2" charset="-78"/>
                </a:rPr>
                <a:t>در این حالت یک شخصیت بصری به وسیله عناصر مشابه در یک نظام ارتباطات مشابه شکل گرفته است.</a:t>
              </a:r>
              <a:endParaRPr lang="en-US" sz="1400" dirty="0">
                <a:cs typeface="B Mitra" pitchFamily="2" charset="-78"/>
              </a:endParaRPr>
            </a:p>
          </p:txBody>
        </p:sp>
        <p:sp>
          <p:nvSpPr>
            <p:cNvPr id="26" name="TextBox 25"/>
            <p:cNvSpPr txBox="1"/>
            <p:nvPr/>
          </p:nvSpPr>
          <p:spPr>
            <a:xfrm>
              <a:off x="4038600" y="3124200"/>
              <a:ext cx="3505200" cy="523220"/>
            </a:xfrm>
            <a:prstGeom prst="rect">
              <a:avLst/>
            </a:prstGeom>
            <a:noFill/>
          </p:spPr>
          <p:txBody>
            <a:bodyPr wrap="square" rtlCol="0">
              <a:spAutoFit/>
            </a:bodyPr>
            <a:lstStyle/>
            <a:p>
              <a:pPr algn="r" rtl="1"/>
              <a:r>
                <a:rPr lang="fa-IR" sz="1400" dirty="0" smtClean="0">
                  <a:cs typeface="B Mitra" pitchFamily="2" charset="-78"/>
                </a:rPr>
                <a:t>در این حالت ارتباطاتی جدید و یا عناصر جدید ایجاد خواهد شد که نسبت به زمینه اش متفاوت است.</a:t>
              </a:r>
              <a:endParaRPr lang="en-US" sz="1400" dirty="0">
                <a:cs typeface="B Mitra" pitchFamily="2" charset="-78"/>
              </a:endParaRPr>
            </a:p>
          </p:txBody>
        </p:sp>
        <p:sp>
          <p:nvSpPr>
            <p:cNvPr id="27" name="TextBox 26"/>
            <p:cNvSpPr txBox="1"/>
            <p:nvPr/>
          </p:nvSpPr>
          <p:spPr>
            <a:xfrm>
              <a:off x="4800600" y="4114800"/>
              <a:ext cx="2286000" cy="1061829"/>
            </a:xfrm>
            <a:prstGeom prst="rect">
              <a:avLst/>
            </a:prstGeom>
            <a:noFill/>
          </p:spPr>
          <p:txBody>
            <a:bodyPr wrap="square" rtlCol="0">
              <a:spAutoFit/>
            </a:bodyPr>
            <a:lstStyle/>
            <a:p>
              <a:pPr algn="r" rtl="1">
                <a:lnSpc>
                  <a:spcPct val="150000"/>
                </a:lnSpc>
              </a:pPr>
              <a:r>
                <a:rPr lang="fa-IR" sz="1400" dirty="0" smtClean="0">
                  <a:cs typeface="B Mitra" pitchFamily="2" charset="-78"/>
                </a:rPr>
                <a:t>در این حالت با به کاربردن بسیاری از همان عناصر نظام و ارتباطات در طرح جدید ، شخصیت بصری موجود تقویت می شود.</a:t>
              </a:r>
              <a:endParaRPr lang="en-US" sz="1400" dirty="0">
                <a:cs typeface="B Mitra" pitchFamily="2" charset="-78"/>
              </a:endParaRPr>
            </a:p>
          </p:txBody>
        </p:sp>
      </p:grpSp>
      <p:cxnSp>
        <p:nvCxnSpPr>
          <p:cNvPr id="13" name="Straight Connector 12"/>
          <p:cNvCxnSpPr/>
          <p:nvPr/>
        </p:nvCxnSpPr>
        <p:spPr>
          <a:xfrm rot="10800000">
            <a:off x="990600" y="990601"/>
            <a:ext cx="5238052" cy="33011"/>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6282810" y="775855"/>
            <a:ext cx="2436886" cy="523220"/>
          </a:xfrm>
          <a:prstGeom prst="rect">
            <a:avLst/>
          </a:prstGeom>
          <a:ln w="28575">
            <a:solidFill>
              <a:schemeClr val="accent1"/>
            </a:solidFill>
          </a:ln>
        </p:spPr>
        <p:txBody>
          <a:bodyPr wrap="none">
            <a:spAutoFit/>
          </a:bodyPr>
          <a:lstStyle/>
          <a:p>
            <a:pPr algn="r" rtl="1"/>
            <a:r>
              <a:rPr lang="fa-IR" sz="2800" b="1" dirty="0" smtClean="0">
                <a:cs typeface="B Bardiya" pitchFamily="2" charset="-78"/>
              </a:rPr>
              <a:t>یان بنتلی و همکاران</a:t>
            </a:r>
            <a:endParaRPr lang="en-US" sz="2800" b="1" dirty="0">
              <a:cs typeface="B Bardiya" pitchFamily="2" charset="-78"/>
            </a:endParaRPr>
          </a:p>
        </p:txBody>
      </p:sp>
      <p:sp>
        <p:nvSpPr>
          <p:cNvPr id="15" name="Rectangle 14"/>
          <p:cNvSpPr/>
          <p:nvPr/>
        </p:nvSpPr>
        <p:spPr>
          <a:xfrm>
            <a:off x="798493" y="6290846"/>
            <a:ext cx="954107"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able 18"/>
          <p:cNvGraphicFramePr>
            <a:graphicFrameLocks noGrp="1"/>
          </p:cNvGraphicFramePr>
          <p:nvPr/>
        </p:nvGraphicFramePr>
        <p:xfrm>
          <a:off x="685800" y="1447800"/>
          <a:ext cx="7391400" cy="4495800"/>
        </p:xfrm>
        <a:graphic>
          <a:graphicData uri="http://schemas.openxmlformats.org/drawingml/2006/table">
            <a:tbl>
              <a:tblPr firstRow="1" bandRow="1">
                <a:tableStyleId>{E8B1032C-EA38-4F05-BA0D-38AFFFC7BED3}</a:tableStyleId>
              </a:tblPr>
              <a:tblGrid>
                <a:gridCol w="3776757"/>
                <a:gridCol w="3614643"/>
              </a:tblGrid>
              <a:tr h="2401067">
                <a:tc>
                  <a:txBody>
                    <a:bodyPr/>
                    <a:lstStyle/>
                    <a:p>
                      <a:endParaRPr lang="en-US" dirty="0"/>
                    </a:p>
                  </a:txBody>
                  <a:tcPr/>
                </a:tc>
                <a:tc>
                  <a:txBody>
                    <a:bodyPr/>
                    <a:lstStyle/>
                    <a:p>
                      <a:endParaRPr lang="en-US" dirty="0"/>
                    </a:p>
                  </a:txBody>
                  <a:tcPr/>
                </a:tc>
              </a:tr>
              <a:tr h="2094733">
                <a:tc>
                  <a:txBody>
                    <a:bodyPr/>
                    <a:lstStyle/>
                    <a:p>
                      <a:endParaRPr lang="en-US" dirty="0"/>
                    </a:p>
                  </a:txBody>
                  <a:tcPr/>
                </a:tc>
                <a:tc>
                  <a:txBody>
                    <a:bodyPr/>
                    <a:lstStyle/>
                    <a:p>
                      <a:r>
                        <a:rPr lang="fa-IR" dirty="0" smtClean="0"/>
                        <a:t> </a:t>
                      </a:r>
                      <a:endParaRPr lang="en-US" dirty="0"/>
                    </a:p>
                  </a:txBody>
                  <a:tcPr/>
                </a:tc>
              </a:tr>
            </a:tbl>
          </a:graphicData>
        </a:graphic>
      </p:graphicFrame>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533400" y="1295400"/>
            <a:ext cx="7391400" cy="4343400"/>
            <a:chOff x="533400" y="1295400"/>
            <a:chExt cx="7391400" cy="4343400"/>
          </a:xfrm>
        </p:grpSpPr>
        <p:sp>
          <p:nvSpPr>
            <p:cNvPr id="13" name="TextBox 12"/>
            <p:cNvSpPr txBox="1"/>
            <p:nvPr/>
          </p:nvSpPr>
          <p:spPr>
            <a:xfrm>
              <a:off x="533400" y="2971800"/>
              <a:ext cx="3505200" cy="738664"/>
            </a:xfrm>
            <a:prstGeom prst="rect">
              <a:avLst/>
            </a:prstGeom>
            <a:noFill/>
          </p:spPr>
          <p:txBody>
            <a:bodyPr wrap="square" rtlCol="0">
              <a:spAutoFit/>
            </a:bodyPr>
            <a:lstStyle/>
            <a:p>
              <a:pPr algn="r" rtl="1"/>
              <a:r>
                <a:rPr lang="fa-IR" sz="1400" dirty="0" smtClean="0">
                  <a:cs typeface="B Mitra" pitchFamily="2" charset="-78"/>
                </a:rPr>
                <a:t>در حالتی که شمار شاخص ها از هر نوعی محدود باشد، شخصیت بصری به وسیله عناصر متفاوت به نظم درآمده در نظام ارتباطات متفاوت شکل می گیرد.</a:t>
              </a:r>
              <a:endParaRPr lang="en-US" sz="1400" dirty="0">
                <a:cs typeface="B Mitra" pitchFamily="2" charset="-78"/>
              </a:endParaRPr>
            </a:p>
          </p:txBody>
        </p:sp>
        <p:sp>
          <p:nvSpPr>
            <p:cNvPr id="14" name="TextBox 13"/>
            <p:cNvSpPr txBox="1"/>
            <p:nvPr/>
          </p:nvSpPr>
          <p:spPr>
            <a:xfrm>
              <a:off x="4419600" y="2971800"/>
              <a:ext cx="3505200" cy="738664"/>
            </a:xfrm>
            <a:prstGeom prst="rect">
              <a:avLst/>
            </a:prstGeom>
            <a:noFill/>
          </p:spPr>
          <p:txBody>
            <a:bodyPr wrap="square" rtlCol="0">
              <a:spAutoFit/>
            </a:bodyPr>
            <a:lstStyle/>
            <a:p>
              <a:pPr algn="r" rtl="1"/>
              <a:r>
                <a:rPr lang="fa-IR" sz="1400" dirty="0" smtClean="0">
                  <a:cs typeface="B Mitra" pitchFamily="2" charset="-78"/>
                </a:rPr>
                <a:t>در انداختن طرحی نو خواه بر مبنای بازپیرایی همان عناصر باشد خواه برمبنای بازپیرایی همان ارتباطات زمینه های موجود تباین پیدا خواهد کرد.</a:t>
              </a:r>
              <a:endParaRPr lang="en-US" sz="1400" dirty="0">
                <a:cs typeface="B Mitra" pitchFamily="2" charset="-78"/>
              </a:endParaRPr>
            </a:p>
          </p:txBody>
        </p:sp>
        <p:sp>
          <p:nvSpPr>
            <p:cNvPr id="15" name="TextBox 14"/>
            <p:cNvSpPr txBox="1"/>
            <p:nvPr/>
          </p:nvSpPr>
          <p:spPr>
            <a:xfrm>
              <a:off x="5181600" y="4114800"/>
              <a:ext cx="2286000" cy="1384995"/>
            </a:xfrm>
            <a:prstGeom prst="rect">
              <a:avLst/>
            </a:prstGeom>
            <a:noFill/>
          </p:spPr>
          <p:txBody>
            <a:bodyPr wrap="square" rtlCol="0">
              <a:spAutoFit/>
            </a:bodyPr>
            <a:lstStyle/>
            <a:p>
              <a:pPr algn="r" rtl="1">
                <a:lnSpc>
                  <a:spcPct val="150000"/>
                </a:lnSpc>
              </a:pPr>
              <a:r>
                <a:rPr lang="fa-IR" sz="1400" dirty="0" smtClean="0">
                  <a:cs typeface="B Mitra" pitchFamily="2" charset="-78"/>
                </a:rPr>
                <a:t>این امر مهمی است که برای تقویت نمودن شخصیت موجود از قرار دادن ارتباطات مشابه یا عناصر مشابه در طرح  جدید اجتناب نمود.</a:t>
              </a:r>
              <a:endParaRPr lang="en-US" sz="1400" dirty="0">
                <a:cs typeface="B Mitra" pitchFamily="2" charset="-78"/>
              </a:endParaRPr>
            </a:p>
          </p:txBody>
        </p:sp>
        <p:pic>
          <p:nvPicPr>
            <p:cNvPr id="16" name="Picture 15" descr="c-1.jpg"/>
            <p:cNvPicPr>
              <a:picLocks noChangeAspect="1"/>
            </p:cNvPicPr>
            <p:nvPr/>
          </p:nvPicPr>
          <p:blipFill>
            <a:blip r:embed="rId3" cstate="screen">
              <a:clrChange>
                <a:clrFrom>
                  <a:srgbClr val="FFFFFF"/>
                </a:clrFrom>
                <a:clrTo>
                  <a:srgbClr val="FFFFFF">
                    <a:alpha val="0"/>
                  </a:srgbClr>
                </a:clrTo>
              </a:clrChange>
              <a:lum bright="-20000"/>
              <a:extLst>
                <a:ext uri="{28A0092B-C50C-407E-A947-70E740481C1C}">
                  <a14:useLocalDpi xmlns:a14="http://schemas.microsoft.com/office/drawing/2010/main"/>
                </a:ext>
              </a:extLst>
            </a:blip>
            <a:srcRect/>
            <a:stretch>
              <a:fillRect/>
            </a:stretch>
          </p:blipFill>
          <p:spPr>
            <a:xfrm>
              <a:off x="1066800" y="1295400"/>
              <a:ext cx="2971800" cy="1676400"/>
            </a:xfrm>
            <a:prstGeom prst="rect">
              <a:avLst/>
            </a:prstGeom>
          </p:spPr>
        </p:pic>
        <p:pic>
          <p:nvPicPr>
            <p:cNvPr id="17" name="Picture 16" descr="c-2.jpg"/>
            <p:cNvPicPr>
              <a:picLocks noChangeAspect="1"/>
            </p:cNvPicPr>
            <p:nvPr/>
          </p:nvPicPr>
          <p:blipFill>
            <a:blip r:embed="rId4" cstate="screen">
              <a:clrChange>
                <a:clrFrom>
                  <a:srgbClr val="FFFFFF"/>
                </a:clrFrom>
                <a:clrTo>
                  <a:srgbClr val="FFFFFF">
                    <a:alpha val="0"/>
                  </a:srgbClr>
                </a:clrTo>
              </a:clrChange>
              <a:lum bright="-20000"/>
              <a:extLst>
                <a:ext uri="{28A0092B-C50C-407E-A947-70E740481C1C}">
                  <a14:useLocalDpi xmlns:a14="http://schemas.microsoft.com/office/drawing/2010/main"/>
                </a:ext>
              </a:extLst>
            </a:blip>
            <a:srcRect/>
            <a:stretch>
              <a:fillRect/>
            </a:stretch>
          </p:blipFill>
          <p:spPr>
            <a:xfrm>
              <a:off x="4727448" y="1371600"/>
              <a:ext cx="2968752" cy="1752600"/>
            </a:xfrm>
            <a:prstGeom prst="rect">
              <a:avLst/>
            </a:prstGeom>
          </p:spPr>
        </p:pic>
        <p:pic>
          <p:nvPicPr>
            <p:cNvPr id="18" name="Picture 17" descr="c-3.jpg"/>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990600" y="3886200"/>
              <a:ext cx="2971800" cy="1752600"/>
            </a:xfrm>
            <a:prstGeom prst="rect">
              <a:avLst/>
            </a:prstGeom>
          </p:spPr>
        </p:pic>
      </p:grpSp>
      <p:cxnSp>
        <p:nvCxnSpPr>
          <p:cNvPr id="20" name="Straight Connector 19"/>
          <p:cNvCxnSpPr/>
          <p:nvPr/>
        </p:nvCxnSpPr>
        <p:spPr>
          <a:xfrm rot="10800000">
            <a:off x="990600" y="990601"/>
            <a:ext cx="5238052" cy="33011"/>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6282810" y="775855"/>
            <a:ext cx="2436886" cy="523220"/>
          </a:xfrm>
          <a:prstGeom prst="rect">
            <a:avLst/>
          </a:prstGeom>
          <a:ln w="28575">
            <a:solidFill>
              <a:schemeClr val="accent1"/>
            </a:solidFill>
          </a:ln>
        </p:spPr>
        <p:txBody>
          <a:bodyPr wrap="none">
            <a:spAutoFit/>
          </a:bodyPr>
          <a:lstStyle/>
          <a:p>
            <a:pPr algn="r" rtl="1"/>
            <a:r>
              <a:rPr lang="fa-IR" sz="2800" b="1" dirty="0" smtClean="0">
                <a:cs typeface="B Bardiya" pitchFamily="2" charset="-78"/>
              </a:rPr>
              <a:t>یان بنتلی و همکاران</a:t>
            </a:r>
            <a:endParaRPr lang="en-US" sz="2800" b="1" dirty="0">
              <a:cs typeface="B Bardiya" pitchFamily="2" charset="-78"/>
            </a:endParaRPr>
          </a:p>
        </p:txBody>
      </p:sp>
      <p:sp>
        <p:nvSpPr>
          <p:cNvPr id="23" name="Rectangle 22"/>
          <p:cNvSpPr/>
          <p:nvPr/>
        </p:nvSpPr>
        <p:spPr>
          <a:xfrm>
            <a:off x="798493" y="6290846"/>
            <a:ext cx="954107"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57200" y="1451550"/>
            <a:ext cx="8305800" cy="2985433"/>
          </a:xfrm>
          <a:prstGeom prst="rect">
            <a:avLst/>
          </a:prstGeom>
          <a:noFill/>
        </p:spPr>
        <p:txBody>
          <a:bodyPr wrap="square" rtlCol="0">
            <a:spAutoFit/>
          </a:bodyPr>
          <a:lstStyle/>
          <a:p>
            <a:pPr marL="342900" indent="-342900" algn="r" rtl="1">
              <a:lnSpc>
                <a:spcPct val="200000"/>
              </a:lnSpc>
            </a:pPr>
            <a:r>
              <a:rPr lang="fa-IR" sz="1600" dirty="0" smtClean="0">
                <a:cs typeface="B Homa" pitchFamily="2" charset="-78"/>
              </a:rPr>
              <a:t>1.قاعده مندی طرح جداره ها</a:t>
            </a:r>
          </a:p>
          <a:p>
            <a:pPr marL="342900" indent="-342900" algn="r" rtl="1">
              <a:lnSpc>
                <a:spcPct val="200000"/>
              </a:lnSpc>
            </a:pPr>
            <a:r>
              <a:rPr lang="fa-IR" sz="1600" dirty="0" smtClean="0">
                <a:cs typeface="B Homa" pitchFamily="2" charset="-78"/>
              </a:rPr>
              <a:t>2. وجود پیوستگی وکشش افقی در نمای عمومی خیابان ها</a:t>
            </a:r>
          </a:p>
          <a:p>
            <a:pPr marL="342900" indent="-342900" algn="r" rtl="1">
              <a:lnSpc>
                <a:spcPct val="200000"/>
              </a:lnSpc>
            </a:pPr>
            <a:r>
              <a:rPr lang="fa-IR" sz="1600" dirty="0" smtClean="0">
                <a:cs typeface="B Homa" pitchFamily="2" charset="-78"/>
              </a:rPr>
              <a:t>3. وجود خط آسمان مسطح و تقریبا بدون شکستگی عمده</a:t>
            </a:r>
          </a:p>
          <a:p>
            <a:pPr marL="342900" indent="-342900" algn="r" rtl="1">
              <a:lnSpc>
                <a:spcPct val="200000"/>
              </a:lnSpc>
            </a:pPr>
            <a:r>
              <a:rPr lang="fa-IR" sz="1600" dirty="0" smtClean="0">
                <a:cs typeface="B Homa" pitchFamily="2" charset="-78"/>
              </a:rPr>
              <a:t>4. وجود دید های بی انتها که تحت تاثیر قواعد پرسپکتیو در مورد خیابان های مستقیم وطویل ایجاد می گردد.</a:t>
            </a:r>
          </a:p>
          <a:p>
            <a:pPr marL="342900" indent="-342900" algn="r" rtl="1">
              <a:lnSpc>
                <a:spcPct val="200000"/>
              </a:lnSpc>
            </a:pPr>
            <a:r>
              <a:rPr lang="fa-IR" sz="1600" dirty="0" smtClean="0">
                <a:cs typeface="B Homa" pitchFamily="2" charset="-78"/>
              </a:rPr>
              <a:t>5. استفاده از عناصر پایانه ای برای مسدود کردن مناظر بی انتهای خیابان ها</a:t>
            </a:r>
          </a:p>
          <a:p>
            <a:pPr marL="342900" indent="-342900" algn="r" rtl="1">
              <a:lnSpc>
                <a:spcPct val="200000"/>
              </a:lnSpc>
            </a:pPr>
            <a:endParaRPr lang="fa-IR" sz="1600" dirty="0" smtClean="0">
              <a:cs typeface="B Mitra" pitchFamily="2" charset="-78"/>
            </a:endParaRPr>
          </a:p>
        </p:txBody>
      </p:sp>
      <p:cxnSp>
        <p:nvCxnSpPr>
          <p:cNvPr id="41" name="Straight Connector 40"/>
          <p:cNvCxnSpPr/>
          <p:nvPr/>
        </p:nvCxnSpPr>
        <p:spPr>
          <a:xfrm rot="10800000" flipV="1">
            <a:off x="1371600" y="1143000"/>
            <a:ext cx="3429000" cy="4"/>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4953000" y="909935"/>
            <a:ext cx="3886200" cy="461665"/>
          </a:xfrm>
          <a:prstGeom prst="rect">
            <a:avLst/>
          </a:prstGeom>
          <a:ln w="28575">
            <a:solidFill>
              <a:schemeClr val="accent6">
                <a:lumMod val="50000"/>
              </a:schemeClr>
            </a:solidFill>
          </a:ln>
        </p:spPr>
        <p:txBody>
          <a:bodyPr wrap="square">
            <a:spAutoFit/>
          </a:bodyPr>
          <a:lstStyle/>
          <a:p>
            <a:pPr algn="r" rtl="1"/>
            <a:r>
              <a:rPr lang="fa-IR" sz="2400" dirty="0" smtClean="0">
                <a:cs typeface="B Homa" pitchFamily="2" charset="-78"/>
              </a:rPr>
              <a:t>ویژگی های عمده منظرشهر کلاسیک</a:t>
            </a:r>
          </a:p>
        </p:txBody>
      </p:sp>
      <p:sp>
        <p:nvSpPr>
          <p:cNvPr id="9" name="Rectangle 8"/>
          <p:cNvSpPr/>
          <p:nvPr/>
        </p:nvSpPr>
        <p:spPr>
          <a:xfrm>
            <a:off x="603900" y="6290846"/>
            <a:ext cx="137730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مفهوم منظر شهری</a:t>
            </a:r>
            <a:endParaRPr lang="en-US" sz="1600" dirty="0">
              <a:latin typeface="Segoe UI" pitchFamily="34" charset="0"/>
              <a:cs typeface="B Bardiya" pitchFamily="2" charset="-78"/>
            </a:endParaRPr>
          </a:p>
        </p:txBody>
      </p:sp>
      <p:pic>
        <p:nvPicPr>
          <p:cNvPr id="11266" name="Picture 2" descr="C:\Users\user\Desktop\Picture 004.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rot="10800000">
            <a:off x="914400" y="3657600"/>
            <a:ext cx="2362200" cy="2362201"/>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
        <p:nvSpPr>
          <p:cNvPr id="11" name="Rectangle 10"/>
          <p:cNvSpPr/>
          <p:nvPr/>
        </p:nvSpPr>
        <p:spPr>
          <a:xfrm>
            <a:off x="3429000" y="5715000"/>
            <a:ext cx="3127779" cy="307777"/>
          </a:xfrm>
          <a:prstGeom prst="rect">
            <a:avLst/>
          </a:prstGeom>
        </p:spPr>
        <p:txBody>
          <a:bodyPr wrap="none">
            <a:spAutoFit/>
          </a:bodyPr>
          <a:lstStyle/>
          <a:p>
            <a:r>
              <a:rPr lang="fa-IR" sz="1400" dirty="0" smtClean="0">
                <a:cs typeface="B Homa" pitchFamily="2" charset="-78"/>
              </a:rPr>
              <a:t>منظر شهری کلاسیک، خیابان امام خمینی ، تهران</a:t>
            </a:r>
            <a:endParaRPr lang="en-US" sz="1400"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able 18"/>
          <p:cNvGraphicFramePr>
            <a:graphicFrameLocks noGrp="1"/>
          </p:cNvGraphicFramePr>
          <p:nvPr/>
        </p:nvGraphicFramePr>
        <p:xfrm>
          <a:off x="685800" y="1339459"/>
          <a:ext cx="7696200" cy="4908941"/>
        </p:xfrm>
        <a:graphic>
          <a:graphicData uri="http://schemas.openxmlformats.org/drawingml/2006/table">
            <a:tbl>
              <a:tblPr firstRow="1" bandRow="1">
                <a:tableStyleId>{E8B1032C-EA38-4F05-BA0D-38AFFFC7BED3}</a:tableStyleId>
              </a:tblPr>
              <a:tblGrid>
                <a:gridCol w="3932500"/>
                <a:gridCol w="3763700"/>
              </a:tblGrid>
              <a:tr h="2743200">
                <a:tc>
                  <a:txBody>
                    <a:bodyPr/>
                    <a:lstStyle/>
                    <a:p>
                      <a:endParaRPr lang="en-US" dirty="0"/>
                    </a:p>
                  </a:txBody>
                  <a:tcPr/>
                </a:tc>
                <a:tc>
                  <a:txBody>
                    <a:bodyPr/>
                    <a:lstStyle/>
                    <a:p>
                      <a:endParaRPr lang="en-US" dirty="0"/>
                    </a:p>
                  </a:txBody>
                  <a:tcPr/>
                </a:tc>
              </a:tr>
              <a:tr h="2165741">
                <a:tc>
                  <a:txBody>
                    <a:bodyPr/>
                    <a:lstStyle/>
                    <a:p>
                      <a:endParaRPr lang="en-US" dirty="0"/>
                    </a:p>
                  </a:txBody>
                  <a:tcPr/>
                </a:tc>
                <a:tc>
                  <a:txBody>
                    <a:bodyPr/>
                    <a:lstStyle/>
                    <a:p>
                      <a:r>
                        <a:rPr lang="fa-IR" dirty="0" smtClean="0"/>
                        <a:t> </a:t>
                      </a:r>
                      <a:endParaRPr lang="en-US" dirty="0"/>
                    </a:p>
                  </a:txBody>
                  <a:tcPr/>
                </a:tc>
              </a:tr>
            </a:tbl>
          </a:graphicData>
        </a:graphic>
      </p:graphicFrame>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533400" y="1219200"/>
            <a:ext cx="7467600" cy="4648200"/>
            <a:chOff x="533400" y="1219200"/>
            <a:chExt cx="7467600" cy="4648200"/>
          </a:xfrm>
        </p:grpSpPr>
        <p:sp>
          <p:nvSpPr>
            <p:cNvPr id="13" name="TextBox 12"/>
            <p:cNvSpPr txBox="1"/>
            <p:nvPr/>
          </p:nvSpPr>
          <p:spPr>
            <a:xfrm>
              <a:off x="533400" y="2971800"/>
              <a:ext cx="3810000" cy="738664"/>
            </a:xfrm>
            <a:prstGeom prst="rect">
              <a:avLst/>
            </a:prstGeom>
            <a:noFill/>
          </p:spPr>
          <p:txBody>
            <a:bodyPr wrap="square" rtlCol="0">
              <a:spAutoFit/>
            </a:bodyPr>
            <a:lstStyle/>
            <a:p>
              <a:pPr algn="r" rtl="1"/>
              <a:r>
                <a:rPr lang="fa-IR" sz="1400" dirty="0" smtClean="0">
                  <a:cs typeface="B Mitra" pitchFamily="2" charset="-78"/>
                </a:rPr>
                <a:t>زمانیکه در محدودیت عناصر مشترک ، شمار شاخص های ارتباطی زیاد باشد ، شخصیت بصری به وسیله عناصر متفاوت به نظم درآمده در زمینه ارتباطات متشابه شکل می گیرد.</a:t>
              </a:r>
              <a:endParaRPr lang="en-US" sz="1400" dirty="0">
                <a:cs typeface="B Mitra" pitchFamily="2" charset="-78"/>
              </a:endParaRPr>
            </a:p>
          </p:txBody>
        </p:sp>
        <p:sp>
          <p:nvSpPr>
            <p:cNvPr id="14" name="TextBox 13"/>
            <p:cNvSpPr txBox="1"/>
            <p:nvPr/>
          </p:nvSpPr>
          <p:spPr>
            <a:xfrm>
              <a:off x="4495800" y="3058180"/>
              <a:ext cx="3505200" cy="523220"/>
            </a:xfrm>
            <a:prstGeom prst="rect">
              <a:avLst/>
            </a:prstGeom>
            <a:noFill/>
          </p:spPr>
          <p:txBody>
            <a:bodyPr wrap="square" rtlCol="0">
              <a:spAutoFit/>
            </a:bodyPr>
            <a:lstStyle/>
            <a:p>
              <a:pPr algn="r" rtl="1"/>
              <a:r>
                <a:rPr lang="fa-IR" sz="1400" dirty="0" smtClean="0">
                  <a:cs typeface="B Mitra" pitchFamily="2" charset="-78"/>
                </a:rPr>
                <a:t>در حالت اخیر برای در انداختن طرح جدید که نسبت به زمینه اش متفاوت است. تغییر نظام ارتباطات ار تغییر عناصر، موثر تر خواهد بود.</a:t>
              </a:r>
              <a:endParaRPr lang="en-US" sz="1400" dirty="0">
                <a:cs typeface="B Mitra" pitchFamily="2" charset="-78"/>
              </a:endParaRPr>
            </a:p>
          </p:txBody>
        </p:sp>
        <p:sp>
          <p:nvSpPr>
            <p:cNvPr id="15" name="TextBox 14"/>
            <p:cNvSpPr txBox="1"/>
            <p:nvPr/>
          </p:nvSpPr>
          <p:spPr>
            <a:xfrm>
              <a:off x="4800600" y="4330005"/>
              <a:ext cx="2667000" cy="1061829"/>
            </a:xfrm>
            <a:prstGeom prst="rect">
              <a:avLst/>
            </a:prstGeom>
            <a:noFill/>
          </p:spPr>
          <p:txBody>
            <a:bodyPr wrap="square" rtlCol="0">
              <a:spAutoFit/>
            </a:bodyPr>
            <a:lstStyle/>
            <a:p>
              <a:pPr algn="r" rtl="1">
                <a:lnSpc>
                  <a:spcPct val="150000"/>
                </a:lnSpc>
              </a:pPr>
              <a:r>
                <a:rPr lang="fa-IR" sz="1400" dirty="0" smtClean="0">
                  <a:cs typeface="B Mitra" pitchFamily="2" charset="-78"/>
                </a:rPr>
                <a:t>در جهت تقویت شخصیت موجود ، تاحد ممکن از شاخص های ارتباطی موجود برای در انداختن طرح جدید استفاده می شود.</a:t>
              </a:r>
              <a:endParaRPr lang="en-US" sz="1400" dirty="0">
                <a:cs typeface="B Mitra" pitchFamily="2" charset="-78"/>
              </a:endParaRPr>
            </a:p>
          </p:txBody>
        </p:sp>
        <p:pic>
          <p:nvPicPr>
            <p:cNvPr id="16" name="Picture 15" descr="d-1.jpg"/>
            <p:cNvPicPr>
              <a:picLocks noChangeAspect="1"/>
            </p:cNvPicPr>
            <p:nvPr/>
          </p:nvPicPr>
          <p:blipFill>
            <a:blip r:embed="rId3" cstate="screen">
              <a:clrChange>
                <a:clrFrom>
                  <a:srgbClr val="FFFFFF"/>
                </a:clrFrom>
                <a:clrTo>
                  <a:srgbClr val="FFFFFF">
                    <a:alpha val="0"/>
                  </a:srgbClr>
                </a:clrTo>
              </a:clrChange>
              <a:lum bright="-20000"/>
              <a:extLst>
                <a:ext uri="{28A0092B-C50C-407E-A947-70E740481C1C}">
                  <a14:useLocalDpi xmlns:a14="http://schemas.microsoft.com/office/drawing/2010/main"/>
                </a:ext>
              </a:extLst>
            </a:blip>
            <a:srcRect/>
            <a:stretch>
              <a:fillRect/>
            </a:stretch>
          </p:blipFill>
          <p:spPr>
            <a:xfrm>
              <a:off x="1066800" y="1219200"/>
              <a:ext cx="2971800" cy="1600200"/>
            </a:xfrm>
            <a:prstGeom prst="rect">
              <a:avLst/>
            </a:prstGeom>
          </p:spPr>
        </p:pic>
        <p:pic>
          <p:nvPicPr>
            <p:cNvPr id="17" name="Picture 16" descr="d-2.jpg"/>
            <p:cNvPicPr>
              <a:picLocks noChangeAspect="1"/>
            </p:cNvPicPr>
            <p:nvPr/>
          </p:nvPicPr>
          <p:blipFill>
            <a:blip r:embed="rId4" cstate="screen">
              <a:clrChange>
                <a:clrFrom>
                  <a:srgbClr val="FFFFFF"/>
                </a:clrFrom>
                <a:clrTo>
                  <a:srgbClr val="FFFFFF">
                    <a:alpha val="0"/>
                  </a:srgbClr>
                </a:clrTo>
              </a:clrChange>
              <a:lum bright="-20000"/>
              <a:extLst>
                <a:ext uri="{28A0092B-C50C-407E-A947-70E740481C1C}">
                  <a14:useLocalDpi xmlns:a14="http://schemas.microsoft.com/office/drawing/2010/main"/>
                </a:ext>
              </a:extLst>
            </a:blip>
            <a:srcRect/>
            <a:stretch>
              <a:fillRect/>
            </a:stretch>
          </p:blipFill>
          <p:spPr>
            <a:xfrm>
              <a:off x="4876800" y="1371600"/>
              <a:ext cx="2971800" cy="1676400"/>
            </a:xfrm>
            <a:prstGeom prst="rect">
              <a:avLst/>
            </a:prstGeom>
          </p:spPr>
        </p:pic>
        <p:pic>
          <p:nvPicPr>
            <p:cNvPr id="18" name="Picture 17" descr="d-3.jpg"/>
            <p:cNvPicPr>
              <a:picLocks noChangeAspect="1"/>
            </p:cNvPicPr>
            <p:nvPr/>
          </p:nvPicPr>
          <p:blipFill>
            <a:blip r:embed="rId5" cstate="screen">
              <a:clrChange>
                <a:clrFrom>
                  <a:srgbClr val="FFFFFF"/>
                </a:clrFrom>
                <a:clrTo>
                  <a:srgbClr val="FFFFFF">
                    <a:alpha val="0"/>
                  </a:srgbClr>
                </a:clrTo>
              </a:clrChange>
              <a:lum bright="-20000"/>
              <a:extLst>
                <a:ext uri="{28A0092B-C50C-407E-A947-70E740481C1C}">
                  <a14:useLocalDpi xmlns:a14="http://schemas.microsoft.com/office/drawing/2010/main"/>
                </a:ext>
              </a:extLst>
            </a:blip>
            <a:srcRect/>
            <a:stretch>
              <a:fillRect/>
            </a:stretch>
          </p:blipFill>
          <p:spPr>
            <a:xfrm>
              <a:off x="1066800" y="4191000"/>
              <a:ext cx="2971800" cy="1676400"/>
            </a:xfrm>
            <a:prstGeom prst="rect">
              <a:avLst/>
            </a:prstGeom>
          </p:spPr>
        </p:pic>
      </p:grpSp>
      <p:cxnSp>
        <p:nvCxnSpPr>
          <p:cNvPr id="20" name="Straight Connector 19"/>
          <p:cNvCxnSpPr/>
          <p:nvPr/>
        </p:nvCxnSpPr>
        <p:spPr>
          <a:xfrm rot="10800000">
            <a:off x="990600" y="990601"/>
            <a:ext cx="5238052" cy="33011"/>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6282810" y="775855"/>
            <a:ext cx="2436886" cy="523220"/>
          </a:xfrm>
          <a:prstGeom prst="rect">
            <a:avLst/>
          </a:prstGeom>
          <a:ln w="28575">
            <a:solidFill>
              <a:schemeClr val="accent1"/>
            </a:solidFill>
          </a:ln>
        </p:spPr>
        <p:txBody>
          <a:bodyPr wrap="none">
            <a:spAutoFit/>
          </a:bodyPr>
          <a:lstStyle/>
          <a:p>
            <a:pPr algn="r" rtl="1"/>
            <a:r>
              <a:rPr lang="fa-IR" sz="2800" b="1" dirty="0" smtClean="0">
                <a:cs typeface="B Bardiya" pitchFamily="2" charset="-78"/>
              </a:rPr>
              <a:t>یان بنتلی و همکاران</a:t>
            </a:r>
            <a:endParaRPr lang="en-US" sz="2800" b="1" dirty="0">
              <a:cs typeface="B Bardiya" pitchFamily="2" charset="-78"/>
            </a:endParaRPr>
          </a:p>
        </p:txBody>
      </p:sp>
      <p:sp>
        <p:nvSpPr>
          <p:cNvPr id="23" name="Rectangle 22"/>
          <p:cNvSpPr/>
          <p:nvPr/>
        </p:nvSpPr>
        <p:spPr>
          <a:xfrm>
            <a:off x="798493" y="6290846"/>
            <a:ext cx="954107"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سنتی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257800" y="2743200"/>
            <a:ext cx="3429000" cy="9233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fa-IR" sz="5400" b="1" dirty="0" smtClean="0">
                <a:solidFill>
                  <a:schemeClr val="bg1"/>
                </a:solidFill>
                <a:cs typeface="B Bardiya" pitchFamily="2" charset="-78"/>
              </a:rPr>
              <a:t>گوردون کالن</a:t>
            </a:r>
            <a:endParaRPr lang="en-US" sz="5400" b="1" dirty="0">
              <a:solidFill>
                <a:schemeClr val="bg1"/>
              </a:solidFill>
              <a:cs typeface="B Bardiya" pitchFamily="2" charset="-78"/>
            </a:endParaRPr>
          </a:p>
        </p:txBody>
      </p:sp>
      <p:sp>
        <p:nvSpPr>
          <p:cNvPr id="7" name="Rectangle 6"/>
          <p:cNvSpPr/>
          <p:nvPr/>
        </p:nvSpPr>
        <p:spPr>
          <a:xfrm>
            <a:off x="3308113" y="4110335"/>
            <a:ext cx="1797287" cy="461665"/>
          </a:xfrm>
          <a:prstGeom prst="rect">
            <a:avLst/>
          </a:prstGeom>
          <a:ln>
            <a:noFill/>
          </a:ln>
        </p:spPr>
        <p:txBody>
          <a:bodyPr wrap="none">
            <a:spAutoFit/>
          </a:bodyPr>
          <a:lstStyle/>
          <a:p>
            <a:pPr algn="ctr"/>
            <a:r>
              <a:rPr lang="fa-IR" sz="2400" b="1" dirty="0" smtClean="0">
                <a:solidFill>
                  <a:schemeClr val="accent6">
                    <a:lumMod val="50000"/>
                  </a:schemeClr>
                </a:solidFill>
                <a:latin typeface="Segoe UI" pitchFamily="34" charset="0"/>
                <a:cs typeface="B Bardiya" pitchFamily="2" charset="-78"/>
              </a:rPr>
              <a:t>رویکرد مشارکتی</a:t>
            </a:r>
            <a:endParaRPr lang="en-US" sz="2400" b="1" dirty="0">
              <a:solidFill>
                <a:schemeClr val="accent6">
                  <a:lumMod val="50000"/>
                </a:schemeClr>
              </a:solidFill>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a:stCxn id="11" idx="1"/>
          </p:cNvCxnSpPr>
          <p:nvPr/>
        </p:nvCxnSpPr>
        <p:spPr>
          <a:xfrm rot="10800000">
            <a:off x="1371600" y="1143000"/>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09600" y="1676400"/>
            <a:ext cx="8001000" cy="4031873"/>
          </a:xfrm>
          <a:prstGeom prst="rect">
            <a:avLst/>
          </a:prstGeom>
        </p:spPr>
        <p:txBody>
          <a:bodyPr wrap="square">
            <a:spAutoFit/>
          </a:bodyPr>
          <a:lstStyle/>
          <a:p>
            <a:pPr algn="just" rtl="1">
              <a:lnSpc>
                <a:spcPct val="200000"/>
              </a:lnSpc>
            </a:pPr>
            <a:r>
              <a:rPr lang="fa-IR" sz="1600" dirty="0" smtClean="0">
                <a:cs typeface="B Homa" pitchFamily="2" charset="-78"/>
              </a:rPr>
              <a:t>گوردن کالن </a:t>
            </a:r>
            <a:r>
              <a:rPr lang="fa-IR" sz="1600" u="sng" dirty="0" smtClean="0">
                <a:cs typeface="B Homa" pitchFamily="2" charset="-78"/>
              </a:rPr>
              <a:t>پایه گذار رویکرد طراحی شهری بر مبنای تجربه ، ادراک و خصایص مکان خاص </a:t>
            </a:r>
            <a:r>
              <a:rPr lang="fa-IR" sz="1600" dirty="0" smtClean="0">
                <a:cs typeface="B Homa" pitchFamily="2" charset="-78"/>
              </a:rPr>
              <a:t>در مقابل نظریه عقلایی نمودن (</a:t>
            </a:r>
            <a:r>
              <a:rPr lang="en-US" sz="1600" dirty="0" smtClean="0">
                <a:cs typeface="B Homa" pitchFamily="2" charset="-78"/>
              </a:rPr>
              <a:t>Rationalization</a:t>
            </a:r>
            <a:r>
              <a:rPr lang="fa-IR" sz="1600" dirty="0" smtClean="0">
                <a:cs typeface="B Homa" pitchFamily="2" charset="-78"/>
              </a:rPr>
              <a:t>) شهر مدرنیزم است.</a:t>
            </a:r>
          </a:p>
          <a:p>
            <a:pPr algn="just" rtl="1">
              <a:lnSpc>
                <a:spcPct val="200000"/>
              </a:lnSpc>
            </a:pPr>
            <a:r>
              <a:rPr lang="fa-IR" sz="1600" dirty="0" smtClean="0">
                <a:cs typeface="B Homa" pitchFamily="2" charset="-78"/>
              </a:rPr>
              <a:t>گوردن کالن منظر شهری را اینگونه تعریف می کند:“</a:t>
            </a:r>
            <a:r>
              <a:rPr lang="fa-IR" sz="1600" u="sng" dirty="0" smtClean="0">
                <a:cs typeface="B Homa" pitchFamily="2" charset="-78"/>
              </a:rPr>
              <a:t>یک ساختمان معماری است اما دو ساختمان منظر شهری است.“</a:t>
            </a:r>
            <a:r>
              <a:rPr lang="fa-IR" sz="1600" dirty="0" smtClean="0">
                <a:cs typeface="B Homa" pitchFamily="2" charset="-78"/>
              </a:rPr>
              <a:t> همانگونه که معماری ساختمان را یک هنر می دانست باور داشت که چگونگی رابطه ی میان آن ها به عنوان عناصر محیط نیز ، هنر است.او از این هنر با عنوان ”</a:t>
            </a:r>
            <a:r>
              <a:rPr lang="fa-IR" sz="1600" u="sng" dirty="0" smtClean="0">
                <a:cs typeface="B Homa" pitchFamily="2" charset="-78"/>
              </a:rPr>
              <a:t>هنر مناسبات</a:t>
            </a:r>
            <a:r>
              <a:rPr lang="fa-IR" sz="1600" dirty="0" smtClean="0">
                <a:cs typeface="B Homa" pitchFamily="2" charset="-78"/>
              </a:rPr>
              <a:t>“ یاد کرده است.  او باور داشت که نمی توان تنها بر نگرش علمی تکیه کرد و در این میان ارزش ها و معیار های دیگری باید مطرح شود ، او در این ارتباط مفهوم ”</a:t>
            </a:r>
            <a:r>
              <a:rPr lang="fa-IR" sz="1600" u="sng" dirty="0" smtClean="0">
                <a:cs typeface="B Homa" pitchFamily="2" charset="-78"/>
              </a:rPr>
              <a:t>دستکاری ماهرانه </a:t>
            </a:r>
            <a:r>
              <a:rPr lang="en-US" sz="1600" u="sng" dirty="0" smtClean="0">
                <a:cs typeface="B Homa" pitchFamily="2" charset="-78"/>
              </a:rPr>
              <a:t>Manipulate</a:t>
            </a:r>
            <a:r>
              <a:rPr lang="fa-IR" sz="1600" dirty="0" smtClean="0">
                <a:cs typeface="B Homa" pitchFamily="2" charset="-78"/>
              </a:rPr>
              <a:t>“ زا مطرح کرد ؛به معنای دستکاری در عناصر شهری به منظور تامین تاثیر آن ها بر حواس انسان.</a:t>
            </a:r>
          </a:p>
        </p:txBody>
      </p:sp>
      <p:sp>
        <p:nvSpPr>
          <p:cNvPr id="11" name="Rectangle 10"/>
          <p:cNvSpPr/>
          <p:nvPr/>
        </p:nvSpPr>
        <p:spPr>
          <a:xfrm>
            <a:off x="7143052" y="914400"/>
            <a:ext cx="1590499" cy="523220"/>
          </a:xfrm>
          <a:prstGeom prst="rect">
            <a:avLst/>
          </a:prstGeom>
        </p:spPr>
        <p:txBody>
          <a:bodyPr wrap="none">
            <a:spAutoFit/>
          </a:bodyPr>
          <a:lstStyle/>
          <a:p>
            <a:pPr algn="r" rtl="1"/>
            <a:r>
              <a:rPr lang="fa-IR" sz="2800" b="1" dirty="0" smtClean="0">
                <a:cs typeface="B Bardiya" pitchFamily="2" charset="-78"/>
              </a:rPr>
              <a:t>گوردن کالن </a:t>
            </a:r>
            <a:endParaRPr lang="en-US" sz="2800" b="1" dirty="0">
              <a:cs typeface="B Bardiya" pitchFamily="2" charset="-78"/>
            </a:endParaRPr>
          </a:p>
        </p:txBody>
      </p:sp>
      <p:sp>
        <p:nvSpPr>
          <p:cNvPr id="14" name="Rectangle 13"/>
          <p:cNvSpPr/>
          <p:nvPr/>
        </p:nvSpPr>
        <p:spPr>
          <a:xfrm>
            <a:off x="64386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a:stCxn id="11" idx="1"/>
          </p:cNvCxnSpPr>
          <p:nvPr/>
        </p:nvCxnSpPr>
        <p:spPr>
          <a:xfrm rot="10800000">
            <a:off x="1371600" y="1143000"/>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143052" y="914400"/>
            <a:ext cx="1590499" cy="523220"/>
          </a:xfrm>
          <a:prstGeom prst="rect">
            <a:avLst/>
          </a:prstGeom>
        </p:spPr>
        <p:txBody>
          <a:bodyPr wrap="none">
            <a:spAutoFit/>
          </a:bodyPr>
          <a:lstStyle/>
          <a:p>
            <a:pPr algn="r" rtl="1"/>
            <a:r>
              <a:rPr lang="fa-IR" sz="2800" b="1" dirty="0" smtClean="0">
                <a:cs typeface="B Bardiya" pitchFamily="2" charset="-78"/>
              </a:rPr>
              <a:t>گوردن کالن </a:t>
            </a:r>
            <a:endParaRPr lang="en-US" sz="2800" b="1" dirty="0">
              <a:cs typeface="B Bardiya" pitchFamily="2" charset="-78"/>
            </a:endParaRPr>
          </a:p>
        </p:txBody>
      </p:sp>
      <p:sp>
        <p:nvSpPr>
          <p:cNvPr id="14" name="Rectangle 13"/>
          <p:cNvSpPr/>
          <p:nvPr/>
        </p:nvSpPr>
        <p:spPr>
          <a:xfrm>
            <a:off x="56766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sp>
        <p:nvSpPr>
          <p:cNvPr id="7" name="TextBox 6"/>
          <p:cNvSpPr txBox="1"/>
          <p:nvPr/>
        </p:nvSpPr>
        <p:spPr>
          <a:xfrm>
            <a:off x="533400" y="1518821"/>
            <a:ext cx="8077200" cy="4031873"/>
          </a:xfrm>
          <a:prstGeom prst="rect">
            <a:avLst/>
          </a:prstGeom>
          <a:noFill/>
        </p:spPr>
        <p:txBody>
          <a:bodyPr wrap="square" rtlCol="0">
            <a:spAutoFit/>
          </a:bodyPr>
          <a:lstStyle/>
          <a:p>
            <a:pPr algn="r" rtl="1">
              <a:lnSpc>
                <a:spcPct val="200000"/>
              </a:lnSpc>
            </a:pPr>
            <a:r>
              <a:rPr lang="fa-IR" sz="1600" dirty="0" smtClean="0">
                <a:cs typeface="B Homa" pitchFamily="2" charset="-78"/>
              </a:rPr>
              <a:t>کالن واکنش های حسی را در 3 حالت بررسی کرد:</a:t>
            </a:r>
          </a:p>
          <a:p>
            <a:pPr algn="r" rtl="1">
              <a:lnSpc>
                <a:spcPct val="200000"/>
              </a:lnSpc>
            </a:pPr>
            <a:r>
              <a:rPr lang="fa-IR" sz="1600" u="sng" dirty="0" smtClean="0">
                <a:cs typeface="B Homa" pitchFamily="2" charset="-78"/>
              </a:rPr>
              <a:t>1.دیدشناسی“دید پی در پی“</a:t>
            </a:r>
          </a:p>
          <a:p>
            <a:pPr algn="r" rtl="1">
              <a:lnSpc>
                <a:spcPct val="200000"/>
              </a:lnSpc>
            </a:pPr>
            <a:r>
              <a:rPr lang="fa-IR" sz="1600" u="sng" dirty="0" smtClean="0">
                <a:cs typeface="B Homa" pitchFamily="2" charset="-78"/>
              </a:rPr>
              <a:t>2.توجه به مکان</a:t>
            </a:r>
          </a:p>
          <a:p>
            <a:pPr algn="r" rtl="1">
              <a:lnSpc>
                <a:spcPct val="200000"/>
              </a:lnSpc>
            </a:pPr>
            <a:r>
              <a:rPr lang="fa-IR" sz="1600" u="sng" dirty="0" smtClean="0">
                <a:cs typeface="B Homa" pitchFamily="2" charset="-78"/>
              </a:rPr>
              <a:t>3.توجه به محتوا</a:t>
            </a:r>
          </a:p>
          <a:p>
            <a:pPr algn="r" rtl="1">
              <a:lnSpc>
                <a:spcPct val="200000"/>
              </a:lnSpc>
            </a:pPr>
            <a:r>
              <a:rPr lang="fa-IR" sz="1600" dirty="0" smtClean="0">
                <a:cs typeface="B Homa" pitchFamily="2" charset="-78"/>
              </a:rPr>
              <a:t>دربحث دیدشناسی مفهوم ”</a:t>
            </a:r>
            <a:r>
              <a:rPr lang="fa-IR" sz="1600" u="sng" dirty="0" smtClean="0">
                <a:cs typeface="B Homa" pitchFamily="2" charset="-78"/>
              </a:rPr>
              <a:t>دیدهای متوالی</a:t>
            </a:r>
            <a:r>
              <a:rPr lang="fa-IR" sz="1600" dirty="0" smtClean="0">
                <a:cs typeface="B Homa" pitchFamily="2" charset="-78"/>
              </a:rPr>
              <a:t>“ را مطرح کرد، به این معنی که مناظر شهری در دسته ای از آشکارسازی ها ظاهر می شوند.ایده ی دیدهای متوالی او نشان گر فرآیندی است که ریشه در </a:t>
            </a:r>
            <a:r>
              <a:rPr lang="fa-IR" sz="1600" u="sng" dirty="0" smtClean="0">
                <a:cs typeface="B Homa" pitchFamily="2" charset="-78"/>
              </a:rPr>
              <a:t>تجربه ی ”موضع شناختی“ بیننده ی در حال حرکت </a:t>
            </a:r>
            <a:r>
              <a:rPr lang="fa-IR" sz="1600" dirty="0" smtClean="0">
                <a:cs typeface="B Homa" pitchFamily="2" charset="-78"/>
              </a:rPr>
              <a:t>دارد.روش پژوهش های او نیز بر پایه ی تحلیل بصری و شناخت ویژگی های بصری منظر شهر ، نهاده بود.</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a:stCxn id="11" idx="1"/>
          </p:cNvCxnSpPr>
          <p:nvPr/>
        </p:nvCxnSpPr>
        <p:spPr>
          <a:xfrm rot="10800000">
            <a:off x="1371600" y="1143000"/>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143052" y="914400"/>
            <a:ext cx="1590499" cy="523220"/>
          </a:xfrm>
          <a:prstGeom prst="rect">
            <a:avLst/>
          </a:prstGeom>
        </p:spPr>
        <p:txBody>
          <a:bodyPr wrap="none">
            <a:spAutoFit/>
          </a:bodyPr>
          <a:lstStyle/>
          <a:p>
            <a:pPr algn="r" rtl="1"/>
            <a:r>
              <a:rPr lang="fa-IR" sz="2800" b="1" dirty="0" smtClean="0">
                <a:cs typeface="B Bardiya" pitchFamily="2" charset="-78"/>
              </a:rPr>
              <a:t>گوردن کالن </a:t>
            </a:r>
            <a:endParaRPr lang="en-US" sz="2800" b="1" dirty="0">
              <a:cs typeface="B Bardiya" pitchFamily="2" charset="-78"/>
            </a:endParaRPr>
          </a:p>
        </p:txBody>
      </p:sp>
      <p:sp>
        <p:nvSpPr>
          <p:cNvPr id="7" name="TextBox 6"/>
          <p:cNvSpPr txBox="1"/>
          <p:nvPr/>
        </p:nvSpPr>
        <p:spPr>
          <a:xfrm>
            <a:off x="533400" y="1518821"/>
            <a:ext cx="8077200" cy="2554545"/>
          </a:xfrm>
          <a:prstGeom prst="rect">
            <a:avLst/>
          </a:prstGeom>
          <a:noFill/>
        </p:spPr>
        <p:txBody>
          <a:bodyPr wrap="square" rtlCol="0">
            <a:spAutoFit/>
          </a:bodyPr>
          <a:lstStyle/>
          <a:p>
            <a:pPr algn="r" rtl="1">
              <a:lnSpc>
                <a:spcPct val="200000"/>
              </a:lnSpc>
            </a:pPr>
            <a:r>
              <a:rPr lang="fa-IR" sz="1600" dirty="0" smtClean="0">
                <a:cs typeface="B Homa" pitchFamily="2" charset="-78"/>
              </a:rPr>
              <a:t>شهر را از جایگاه بصری شامل دو گروه عناصر می داند: </a:t>
            </a:r>
            <a:endParaRPr lang="en-US" sz="1600" dirty="0" smtClean="0">
              <a:cs typeface="B Homa" pitchFamily="2" charset="-78"/>
            </a:endParaRPr>
          </a:p>
          <a:p>
            <a:pPr algn="r" rtl="1">
              <a:lnSpc>
                <a:spcPct val="200000"/>
              </a:lnSpc>
            </a:pPr>
            <a:r>
              <a:rPr lang="fa-IR" sz="1600" dirty="0" smtClean="0">
                <a:cs typeface="B Homa" pitchFamily="2" charset="-78"/>
              </a:rPr>
              <a:t>منظره های موجود ، منظره های در حال نمایان شدن ؛ یعنی زنجیره ای اتفاقی از رویدادها که به باور او در این میان ، هنر مناسبات با دستکاری ماهرانه می تواند شهر را به صحنه ای هماهنگ بدل کند. او مفاهیمی چون ”منظر دیوار“ و ”منظر خیابان“ و ”منظر کف“ را به عنوان عناصر محدود کننده ی فضا می دانست.از دید او شهر مجموعه ای است که می توان در آن حرکت کرد و به صورت ”تباین پیوسته ی ناظر“ آن را ادراک نمود ؛ نه به صورت تصویری ثابت</a:t>
            </a:r>
            <a:r>
              <a:rPr lang="fa-IR" sz="1600" dirty="0" smtClean="0">
                <a:solidFill>
                  <a:srgbClr val="216529"/>
                </a:solidFill>
                <a:cs typeface="B Mitra" pitchFamily="2" charset="-78"/>
              </a:rPr>
              <a:t>.</a:t>
            </a:r>
          </a:p>
        </p:txBody>
      </p:sp>
      <p:sp>
        <p:nvSpPr>
          <p:cNvPr id="8" name="TextBox 7"/>
          <p:cNvSpPr txBox="1"/>
          <p:nvPr/>
        </p:nvSpPr>
        <p:spPr>
          <a:xfrm>
            <a:off x="533400" y="4327773"/>
            <a:ext cx="8077200" cy="1615827"/>
          </a:xfrm>
          <a:prstGeom prst="rect">
            <a:avLst/>
          </a:prstGeom>
          <a:noFill/>
        </p:spPr>
        <p:txBody>
          <a:bodyPr wrap="square" rtlCol="0">
            <a:spAutoFit/>
          </a:bodyPr>
          <a:lstStyle/>
          <a:p>
            <a:pPr rtl="1">
              <a:lnSpc>
                <a:spcPct val="150000"/>
              </a:lnSpc>
            </a:pPr>
            <a:r>
              <a:rPr lang="en-US" b="1" dirty="0" smtClean="0">
                <a:latin typeface="Comic Sans MS" pitchFamily="66" charset="0"/>
                <a:cs typeface="B Homa" pitchFamily="2" charset="-78"/>
              </a:rPr>
              <a:t>Serial Vision</a:t>
            </a:r>
            <a:r>
              <a:rPr lang="en-US" sz="1600" dirty="0" smtClean="0">
                <a:latin typeface="Comic Sans MS" pitchFamily="66" charset="0"/>
                <a:cs typeface="B Homa" pitchFamily="2" charset="-78"/>
              </a:rPr>
              <a:t>: A series of drowing showing what a person would see at a successin of viewpoints when walking through an area.The technique was devised by the architect and illustrator GORDON CULLEN as a way of visualising what exists or is proposed</a:t>
            </a:r>
            <a:r>
              <a:rPr lang="en-US" sz="1600" dirty="0" smtClean="0">
                <a:solidFill>
                  <a:srgbClr val="216529"/>
                </a:solidFill>
                <a:latin typeface="Comic Sans MS" pitchFamily="66" charset="0"/>
                <a:cs typeface="B Mitra" pitchFamily="2" charset="-78"/>
              </a:rPr>
              <a:t>.</a:t>
            </a:r>
            <a:endParaRPr lang="fa-IR" sz="1600" dirty="0" smtClean="0">
              <a:solidFill>
                <a:srgbClr val="216529"/>
              </a:solidFill>
              <a:latin typeface="Comic Sans MS" pitchFamily="66" charset="0"/>
              <a:cs typeface="B Mitra" pitchFamily="2" charset="-78"/>
            </a:endParaRPr>
          </a:p>
        </p:txBody>
      </p:sp>
      <p:sp>
        <p:nvSpPr>
          <p:cNvPr id="9" name="Rectangle 8"/>
          <p:cNvSpPr/>
          <p:nvPr/>
        </p:nvSpPr>
        <p:spPr>
          <a:xfrm>
            <a:off x="56766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10800000">
            <a:off x="1371600" y="1143000"/>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62000" y="1642170"/>
            <a:ext cx="7696200" cy="3539430"/>
          </a:xfrm>
          <a:prstGeom prst="rect">
            <a:avLst/>
          </a:prstGeom>
          <a:noFill/>
        </p:spPr>
        <p:txBody>
          <a:bodyPr wrap="square" rtlCol="0">
            <a:spAutoFit/>
          </a:bodyPr>
          <a:lstStyle/>
          <a:p>
            <a:pPr algn="just" rtl="1">
              <a:lnSpc>
                <a:spcPct val="200000"/>
              </a:lnSpc>
            </a:pPr>
            <a:r>
              <a:rPr lang="fa-IR" sz="1600" dirty="0" smtClean="0">
                <a:cs typeface="B Homa" pitchFamily="2" charset="-78"/>
              </a:rPr>
              <a:t>کالن ، عمل مکان را به عنوان مفهومی مطرح کرد که به واکنش های ما نسبت به موقعیت بدنمان در محیط مربوط می شود، ”وقتی که شما وارد اتاقی می شوید به خود می گویید من بیرون آن هستم ، من داخل آن می شومو من در میان آن هستم“.او اینگونه تجربه ها را که ار اثرات ”برونی“ و ”درونی“ ناشی می شود را به عنوان علت همیشگی و ناخودآگاه بدن در ارتباط با محیط و با مفهوم ”حس موقعیت“ مطرح نمود و آن را عاملی مهم در طراحی محیط می دانست : ”اگر ما شهرهایمان را با توجه به حرکت افراد و جا به جایی آن ها طراحی کنیم-برای پیاده یا سواره – به آسانی خواهیم دید که چطور یک شهر تجربه ای تجسمی می گردد.سفری از میان فشارها و خلا ها به یک توالی از فضاهای باز و بسته ، یک توالی از محدودیت و آرامش“.</a:t>
            </a:r>
          </a:p>
        </p:txBody>
      </p:sp>
      <p:sp>
        <p:nvSpPr>
          <p:cNvPr id="9" name="Rectangle 8"/>
          <p:cNvSpPr/>
          <p:nvPr/>
        </p:nvSpPr>
        <p:spPr>
          <a:xfrm>
            <a:off x="7143052" y="914400"/>
            <a:ext cx="1590499" cy="523220"/>
          </a:xfrm>
          <a:prstGeom prst="rect">
            <a:avLst/>
          </a:prstGeom>
        </p:spPr>
        <p:txBody>
          <a:bodyPr wrap="none">
            <a:spAutoFit/>
          </a:bodyPr>
          <a:lstStyle/>
          <a:p>
            <a:pPr algn="r" rtl="1"/>
            <a:r>
              <a:rPr lang="fa-IR" sz="2800" b="1" dirty="0" smtClean="0">
                <a:cs typeface="B Bardiya" pitchFamily="2" charset="-78"/>
              </a:rPr>
              <a:t>گوردن کالن </a:t>
            </a:r>
            <a:endParaRPr lang="en-US" sz="2800" b="1" dirty="0">
              <a:cs typeface="B Bardiya" pitchFamily="2" charset="-78"/>
            </a:endParaRPr>
          </a:p>
        </p:txBody>
      </p:sp>
      <p:sp>
        <p:nvSpPr>
          <p:cNvPr id="7" name="Rectangle 6"/>
          <p:cNvSpPr/>
          <p:nvPr/>
        </p:nvSpPr>
        <p:spPr>
          <a:xfrm>
            <a:off x="56766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10800000">
            <a:off x="1371600" y="1143000"/>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33400" y="1423749"/>
            <a:ext cx="8077200" cy="3046988"/>
          </a:xfrm>
          <a:prstGeom prst="rect">
            <a:avLst/>
          </a:prstGeom>
          <a:noFill/>
        </p:spPr>
        <p:txBody>
          <a:bodyPr wrap="square" rtlCol="0">
            <a:spAutoFit/>
          </a:bodyPr>
          <a:lstStyle/>
          <a:p>
            <a:pPr algn="just" rtl="1">
              <a:lnSpc>
                <a:spcPct val="200000"/>
              </a:lnSpc>
            </a:pPr>
            <a:r>
              <a:rPr lang="fa-IR" sz="1600" dirty="0" smtClean="0">
                <a:cs typeface="B Homa" pitchFamily="2" charset="-78"/>
              </a:rPr>
              <a:t>کالن تاکید داشت که در نتیجه ی چنین احساس هویت و حساسیتی نسبت به محیط از سوی فرد به ازای هر ”این جا“ یک ”آن جا“ نیز وجود دارد.به باور او برخی از بهترین تاثیراتی که از منظر شهر دریافت می شود در نتیجه ی پیوند ماهرانه میان این دو مفهوم است.</a:t>
            </a:r>
          </a:p>
          <a:p>
            <a:pPr algn="just" rtl="1">
              <a:lnSpc>
                <a:spcPct val="200000"/>
              </a:lnSpc>
            </a:pPr>
            <a:r>
              <a:rPr lang="fa-IR" sz="1600" dirty="0" smtClean="0">
                <a:cs typeface="B Homa" pitchFamily="2" charset="-78"/>
              </a:rPr>
              <a:t>کالن برقراری این ارتباط را در دو سطح مختلف مطرح می کند:</a:t>
            </a:r>
          </a:p>
          <a:p>
            <a:pPr algn="just" rtl="1">
              <a:lnSpc>
                <a:spcPct val="200000"/>
              </a:lnSpc>
            </a:pPr>
            <a:r>
              <a:rPr lang="fa-IR" sz="1600" dirty="0" smtClean="0">
                <a:cs typeface="B Homa" pitchFamily="2" charset="-78"/>
              </a:rPr>
              <a:t>1.نخست زمانی که این رابطه به کنش دو سویه میان ”این جای شناخته شده“ و ”آن جای شناخته شده“ وابسته است.در این مقوله ، مباحثی چون نشانه گذاری ها ، تغییر سطح ، دیدها، محصوریت ها و ... مطرح می شوند.</a:t>
            </a:r>
          </a:p>
        </p:txBody>
      </p:sp>
      <p:sp>
        <p:nvSpPr>
          <p:cNvPr id="9" name="Rectangle 8"/>
          <p:cNvSpPr/>
          <p:nvPr/>
        </p:nvSpPr>
        <p:spPr>
          <a:xfrm>
            <a:off x="7143052" y="914400"/>
            <a:ext cx="1590499" cy="523220"/>
          </a:xfrm>
          <a:prstGeom prst="rect">
            <a:avLst/>
          </a:prstGeom>
        </p:spPr>
        <p:txBody>
          <a:bodyPr wrap="none">
            <a:spAutoFit/>
          </a:bodyPr>
          <a:lstStyle/>
          <a:p>
            <a:pPr algn="r" rtl="1"/>
            <a:r>
              <a:rPr lang="fa-IR" sz="2800" b="1" dirty="0" smtClean="0">
                <a:cs typeface="B Bardiya" pitchFamily="2" charset="-78"/>
              </a:rPr>
              <a:t>گوردن کالن </a:t>
            </a:r>
            <a:endParaRPr lang="en-US" sz="2800" b="1" dirty="0">
              <a:cs typeface="B Bardiya" pitchFamily="2" charset="-78"/>
            </a:endParaRPr>
          </a:p>
        </p:txBody>
      </p:sp>
      <p:sp>
        <p:nvSpPr>
          <p:cNvPr id="7" name="TextBox 6"/>
          <p:cNvSpPr txBox="1"/>
          <p:nvPr/>
        </p:nvSpPr>
        <p:spPr>
          <a:xfrm>
            <a:off x="533400" y="4648200"/>
            <a:ext cx="8077200" cy="1508105"/>
          </a:xfrm>
          <a:prstGeom prst="rect">
            <a:avLst/>
          </a:prstGeom>
          <a:noFill/>
        </p:spPr>
        <p:txBody>
          <a:bodyPr wrap="square" rtlCol="0">
            <a:spAutoFit/>
          </a:bodyPr>
          <a:lstStyle/>
          <a:p>
            <a:pPr algn="r" rtl="1">
              <a:lnSpc>
                <a:spcPct val="200000"/>
              </a:lnSpc>
            </a:pPr>
            <a:r>
              <a:rPr lang="fa-IR" sz="1600" dirty="0" smtClean="0">
                <a:cs typeface="B Homa" pitchFamily="2" charset="-78"/>
              </a:rPr>
              <a:t>2.در سطح دوم رابطه ی میان ”این جا“ و ”آن جا“ را در حالتی تعریف می کند که در آن ”این جای شناخته شده“ در پیوند با ”آن جای ناشناخته“ ی نامحدود و اسرار آمیز قرار می گیرد.او در این باره مفهوم ”رارآمیزی“ را در شهر مطرح می کند.</a:t>
            </a:r>
          </a:p>
        </p:txBody>
      </p:sp>
      <p:sp>
        <p:nvSpPr>
          <p:cNvPr id="11" name="Rectangle 10"/>
          <p:cNvSpPr/>
          <p:nvPr/>
        </p:nvSpPr>
        <p:spPr>
          <a:xfrm>
            <a:off x="56766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rot="10800000">
            <a:off x="1371600" y="1143000"/>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7143052" y="914400"/>
            <a:ext cx="1590499" cy="523220"/>
          </a:xfrm>
          <a:prstGeom prst="rect">
            <a:avLst/>
          </a:prstGeom>
        </p:spPr>
        <p:txBody>
          <a:bodyPr wrap="none">
            <a:spAutoFit/>
          </a:bodyPr>
          <a:lstStyle/>
          <a:p>
            <a:pPr algn="r" rtl="1"/>
            <a:r>
              <a:rPr lang="fa-IR" sz="2800" b="1" dirty="0" smtClean="0">
                <a:cs typeface="B Bardiya" pitchFamily="2" charset="-78"/>
              </a:rPr>
              <a:t>گوردن کالن </a:t>
            </a:r>
            <a:endParaRPr lang="en-US" sz="2800" b="1" dirty="0">
              <a:cs typeface="B Bardiya" pitchFamily="2" charset="-78"/>
            </a:endParaRPr>
          </a:p>
        </p:txBody>
      </p:sp>
      <p:sp>
        <p:nvSpPr>
          <p:cNvPr id="11" name="TextBox 10"/>
          <p:cNvSpPr txBox="1"/>
          <p:nvPr/>
        </p:nvSpPr>
        <p:spPr>
          <a:xfrm>
            <a:off x="838200" y="1600200"/>
            <a:ext cx="7848600" cy="2062103"/>
          </a:xfrm>
          <a:prstGeom prst="rect">
            <a:avLst/>
          </a:prstGeom>
          <a:noFill/>
        </p:spPr>
        <p:txBody>
          <a:bodyPr wrap="square" rtlCol="0">
            <a:spAutoFit/>
          </a:bodyPr>
          <a:lstStyle/>
          <a:p>
            <a:pPr algn="just" rtl="1">
              <a:lnSpc>
                <a:spcPct val="200000"/>
              </a:lnSpc>
            </a:pPr>
            <a:r>
              <a:rPr lang="fa-IR" sz="1600" dirty="0" smtClean="0">
                <a:cs typeface="B Homa" pitchFamily="2" charset="-78"/>
              </a:rPr>
              <a:t>کالن مفهوم ”محتوا/درون مایه“ را در ارتباط با برخی از اجزای ساختار شهر مطرح می کند ؛ مانند رنگ ، بافت ، مقیاس ، سبک ، شخصیت و منحصر به فرد بودن آن . به باور او با دستکاری ماهرانه ی این عناصر ، می توان نظم و ترتیب را جایگزین بی نظمی و هرج و مرج کرده و آن ها را به گونه ای کنار یکدیگر نهاد که منافع جمعی را تامین کند.</a:t>
            </a:r>
          </a:p>
        </p:txBody>
      </p:sp>
      <p:sp>
        <p:nvSpPr>
          <p:cNvPr id="14" name="Rectangle 13"/>
          <p:cNvSpPr/>
          <p:nvPr/>
        </p:nvSpPr>
        <p:spPr>
          <a:xfrm>
            <a:off x="56766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1371600"/>
            <a:ext cx="8077200" cy="5509200"/>
          </a:xfrm>
          <a:prstGeom prst="rect">
            <a:avLst/>
          </a:prstGeom>
          <a:noFill/>
        </p:spPr>
        <p:txBody>
          <a:bodyPr wrap="square" rtlCol="0">
            <a:spAutoFit/>
          </a:bodyPr>
          <a:lstStyle/>
          <a:p>
            <a:pPr algn="r" rtl="1">
              <a:lnSpc>
                <a:spcPct val="200000"/>
              </a:lnSpc>
            </a:pPr>
            <a:r>
              <a:rPr lang="fa-IR" sz="1600" dirty="0" smtClean="0">
                <a:cs typeface="B Homa" pitchFamily="2" charset="-78"/>
              </a:rPr>
              <a:t>کالن سواد بصری را شامل 3 بخش می داند:</a:t>
            </a:r>
          </a:p>
          <a:p>
            <a:pPr algn="r" rtl="1">
              <a:lnSpc>
                <a:spcPct val="200000"/>
              </a:lnSpc>
            </a:pPr>
            <a:r>
              <a:rPr lang="fa-IR" sz="1600" dirty="0" smtClean="0">
                <a:cs typeface="B Homa" pitchFamily="2" charset="-78"/>
              </a:rPr>
              <a:t>1.مفهوم علامت گذاری خاموش </a:t>
            </a:r>
          </a:p>
          <a:p>
            <a:pPr algn="r" rtl="1">
              <a:lnSpc>
                <a:spcPct val="200000"/>
              </a:lnSpc>
            </a:pPr>
            <a:r>
              <a:rPr lang="fa-IR" sz="1600" dirty="0" smtClean="0">
                <a:cs typeface="B Homa" pitchFamily="2" charset="-78"/>
              </a:rPr>
              <a:t>2.آفرینش واژگان بصری</a:t>
            </a:r>
          </a:p>
          <a:p>
            <a:pPr algn="r" rtl="1">
              <a:lnSpc>
                <a:spcPct val="200000"/>
              </a:lnSpc>
            </a:pPr>
            <a:r>
              <a:rPr lang="fa-IR" sz="1600" dirty="0" smtClean="0">
                <a:cs typeface="B Homa" pitchFamily="2" charset="-78"/>
              </a:rPr>
              <a:t>3.روش یا قواعد یادگیری زبان شهر و چگونگی به کار بردن این واژه ها برای شرایط محیطی مختلف</a:t>
            </a:r>
          </a:p>
          <a:p>
            <a:pPr algn="r" rtl="1">
              <a:lnSpc>
                <a:spcPct val="200000"/>
              </a:lnSpc>
            </a:pPr>
            <a:endParaRPr lang="fa-IR" sz="1600" dirty="0" smtClean="0">
              <a:cs typeface="B Homa" pitchFamily="2" charset="-78"/>
            </a:endParaRPr>
          </a:p>
          <a:p>
            <a:pPr algn="r" rtl="1">
              <a:lnSpc>
                <a:spcPct val="200000"/>
              </a:lnSpc>
            </a:pPr>
            <a:r>
              <a:rPr lang="fa-IR" sz="1600" dirty="0" smtClean="0">
                <a:cs typeface="B Homa" pitchFamily="2" charset="-78"/>
              </a:rPr>
              <a:t>سواد بصری و یافتن روش های مناسب استفاده از آن باعث می شود یک محیط نا آشنا برای شهروند به محیطی دوستانه و دلخواه تبدیل شود.</a:t>
            </a:r>
          </a:p>
          <a:p>
            <a:pPr algn="r" rtl="1">
              <a:lnSpc>
                <a:spcPct val="200000"/>
              </a:lnSpc>
            </a:pPr>
            <a:r>
              <a:rPr lang="fa-IR" sz="1600" dirty="0" smtClean="0">
                <a:cs typeface="B Homa" pitchFamily="2" charset="-78"/>
              </a:rPr>
              <a:t>کالن معتقد است که شهر ها به عنوان مجموعه ای از پیام ها و علامت های خاموش می توانند با مخاطب ارتباط برقرار کنند، به باور او سواد بصری یک زبان است و هدف اصلی، بهبود زبان بصری مشترک و ایجاد درک مشترک میان مردم و متخصصان می باشد..</a:t>
            </a:r>
          </a:p>
          <a:p>
            <a:pPr algn="r" rtl="1">
              <a:lnSpc>
                <a:spcPct val="200000"/>
              </a:lnSpc>
            </a:pPr>
            <a:endParaRPr lang="fa-IR" sz="1600" dirty="0" smtClean="0">
              <a:solidFill>
                <a:srgbClr val="216529"/>
              </a:solidFill>
              <a:cs typeface="B Mitra" pitchFamily="2" charset="-78"/>
            </a:endParaRPr>
          </a:p>
        </p:txBody>
      </p:sp>
      <p:cxnSp>
        <p:nvCxnSpPr>
          <p:cNvPr id="7" name="Straight Connector 6"/>
          <p:cNvCxnSpPr/>
          <p:nvPr/>
        </p:nvCxnSpPr>
        <p:spPr>
          <a:xfrm rot="10800000">
            <a:off x="1371600" y="1143000"/>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7143052" y="914400"/>
            <a:ext cx="1590499" cy="523220"/>
          </a:xfrm>
          <a:prstGeom prst="rect">
            <a:avLst/>
          </a:prstGeom>
        </p:spPr>
        <p:txBody>
          <a:bodyPr wrap="none">
            <a:spAutoFit/>
          </a:bodyPr>
          <a:lstStyle/>
          <a:p>
            <a:pPr algn="r" rtl="1"/>
            <a:r>
              <a:rPr lang="fa-IR" sz="2800" b="1" dirty="0" smtClean="0">
                <a:cs typeface="B Bardiya" pitchFamily="2" charset="-78"/>
              </a:rPr>
              <a:t>گوردن کالن </a:t>
            </a:r>
            <a:endParaRPr lang="en-US" sz="2800" b="1" dirty="0">
              <a:cs typeface="B Bardiya" pitchFamily="2" charset="-78"/>
            </a:endParaRPr>
          </a:p>
        </p:txBody>
      </p:sp>
      <p:sp>
        <p:nvSpPr>
          <p:cNvPr id="11" name="Rectangle 10"/>
          <p:cNvSpPr/>
          <p:nvPr/>
        </p:nvSpPr>
        <p:spPr>
          <a:xfrm>
            <a:off x="56766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5800" y="1600200"/>
            <a:ext cx="7848600" cy="4031873"/>
          </a:xfrm>
          <a:prstGeom prst="rect">
            <a:avLst/>
          </a:prstGeom>
          <a:noFill/>
        </p:spPr>
        <p:txBody>
          <a:bodyPr wrap="square" rtlCol="0">
            <a:spAutoFit/>
          </a:bodyPr>
          <a:lstStyle/>
          <a:p>
            <a:pPr algn="just" rtl="1">
              <a:lnSpc>
                <a:spcPct val="200000"/>
              </a:lnSpc>
            </a:pPr>
            <a:r>
              <a:rPr lang="fa-IR" sz="1600" dirty="0" smtClean="0">
                <a:cs typeface="B Homa" pitchFamily="2" charset="-78"/>
              </a:rPr>
              <a:t>کالن برای دستیابی به طرحی هماهنگ با ویژگی های محیط روشی به نام پویشگر </a:t>
            </a:r>
            <a:r>
              <a:rPr lang="en-US" sz="1600" dirty="0" smtClean="0">
                <a:cs typeface="B Homa" pitchFamily="2" charset="-78"/>
              </a:rPr>
              <a:t>“scanner”</a:t>
            </a:r>
            <a:r>
              <a:rPr lang="fa-IR" sz="1600" dirty="0" smtClean="0">
                <a:cs typeface="B Homa" pitchFamily="2" charset="-78"/>
              </a:rPr>
              <a:t> را مطرح کردو با توجه به پویایی محیط ، ویژگی های آن را در نموداری که از دو جدول تشکیل شده است ، نشان داد.</a:t>
            </a:r>
          </a:p>
          <a:p>
            <a:pPr algn="just" rtl="1">
              <a:lnSpc>
                <a:spcPct val="200000"/>
              </a:lnSpc>
            </a:pPr>
            <a:r>
              <a:rPr lang="fa-IR" sz="1600" dirty="0" smtClean="0">
                <a:cs typeface="B Homa" pitchFamily="2" charset="-78"/>
              </a:rPr>
              <a:t>1.یک جدول مربوط به عوامل انسانی که مباحثی چون خانواده ، کار و فراغت را در بر می گیرد.</a:t>
            </a:r>
          </a:p>
          <a:p>
            <a:pPr algn="just" rtl="1">
              <a:lnSpc>
                <a:spcPct val="200000"/>
              </a:lnSpc>
            </a:pPr>
            <a:r>
              <a:rPr lang="fa-IR" sz="1600" dirty="0" smtClean="0">
                <a:cs typeface="B Homa" pitchFamily="2" charset="-78"/>
              </a:rPr>
              <a:t>2.جدول دوم مربوط به عوامل فیزیکی است، شامل:منظر طبیعی ، منظر شهری و ساختمان.</a:t>
            </a:r>
          </a:p>
          <a:p>
            <a:pPr algn="just" rtl="1">
              <a:lnSpc>
                <a:spcPct val="200000"/>
              </a:lnSpc>
            </a:pPr>
            <a:r>
              <a:rPr lang="fa-IR" sz="1600" dirty="0" smtClean="0">
                <a:cs typeface="B Homa" pitchFamily="2" charset="-78"/>
              </a:rPr>
              <a:t>این تقسیم بندی کلی در مرحله ی بعد با پرداختن به جزئیات بیشتر به صورت چک لیستی در آمد که برای ثبت کیفیت های منظر در کار طراحی استفاده شد.</a:t>
            </a:r>
          </a:p>
          <a:p>
            <a:pPr algn="just" rtl="1">
              <a:lnSpc>
                <a:spcPct val="200000"/>
              </a:lnSpc>
            </a:pPr>
            <a:r>
              <a:rPr lang="fa-IR" sz="1600" dirty="0" smtClean="0">
                <a:cs typeface="B Homa" pitchFamily="2" charset="-78"/>
              </a:rPr>
              <a:t>تعاملات اجتماعی و ارتباط با دیگران (به صورت فردی یا گروهی)، علائق (درک محرک ها و تمایلات)، ساختار بصری محیط و احساس هویت مکانی از جمله مواردی است که به این چک لیست افزوده شد.</a:t>
            </a:r>
          </a:p>
        </p:txBody>
      </p:sp>
      <p:cxnSp>
        <p:nvCxnSpPr>
          <p:cNvPr id="4" name="Straight Connector 3"/>
          <p:cNvCxnSpPr/>
          <p:nvPr/>
        </p:nvCxnSpPr>
        <p:spPr>
          <a:xfrm rot="10800000">
            <a:off x="1371600" y="1143000"/>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7143052" y="914400"/>
            <a:ext cx="1590499" cy="523220"/>
          </a:xfrm>
          <a:prstGeom prst="rect">
            <a:avLst/>
          </a:prstGeom>
        </p:spPr>
        <p:txBody>
          <a:bodyPr wrap="none">
            <a:spAutoFit/>
          </a:bodyPr>
          <a:lstStyle/>
          <a:p>
            <a:pPr algn="r" rtl="1"/>
            <a:r>
              <a:rPr lang="fa-IR" sz="2800" b="1" dirty="0" smtClean="0">
                <a:cs typeface="B Bardiya" pitchFamily="2" charset="-78"/>
              </a:rPr>
              <a:t>گوردن کالن </a:t>
            </a:r>
            <a:endParaRPr lang="en-US" sz="2800" b="1" dirty="0">
              <a:cs typeface="B Bardiya" pitchFamily="2" charset="-78"/>
            </a:endParaRPr>
          </a:p>
        </p:txBody>
      </p:sp>
      <p:sp>
        <p:nvSpPr>
          <p:cNvPr id="8" name="Rectangle 7"/>
          <p:cNvSpPr/>
          <p:nvPr/>
        </p:nvSpPr>
        <p:spPr>
          <a:xfrm>
            <a:off x="56766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609600" y="1451550"/>
            <a:ext cx="8153400" cy="5016758"/>
          </a:xfrm>
          <a:prstGeom prst="rect">
            <a:avLst/>
          </a:prstGeom>
          <a:noFill/>
        </p:spPr>
        <p:txBody>
          <a:bodyPr wrap="square" rtlCol="0">
            <a:spAutoFit/>
          </a:bodyPr>
          <a:lstStyle/>
          <a:p>
            <a:pPr marL="53975" indent="-53975" algn="r" rtl="1">
              <a:lnSpc>
                <a:spcPct val="200000"/>
              </a:lnSpc>
            </a:pPr>
            <a:r>
              <a:rPr lang="fa-IR" sz="1600" dirty="0" smtClean="0">
                <a:cs typeface="B Homa" pitchFamily="2" charset="-78"/>
              </a:rPr>
              <a:t>1. وجود تنوع در بیان و واژگان طراحی معماری ساختمان ها به نحوی که شکل گیری یک جداره اصطلاحا ”چند صدایی“را موجب می شود.</a:t>
            </a:r>
          </a:p>
          <a:p>
            <a:pPr marL="342900" indent="-342900" algn="r" rtl="1">
              <a:lnSpc>
                <a:spcPct val="200000"/>
              </a:lnSpc>
            </a:pPr>
            <a:r>
              <a:rPr lang="fa-IR" sz="1600" dirty="0" smtClean="0">
                <a:cs typeface="B Homa" pitchFamily="2" charset="-78"/>
              </a:rPr>
              <a:t>2. وجود کشش عمیقی در نمای خیابان ها که به واسطه همجواری ساختمان های مختلف الارتفاع صورت می گیرد.</a:t>
            </a:r>
          </a:p>
          <a:p>
            <a:pPr marL="342900" indent="-342900" algn="r" rtl="1">
              <a:lnSpc>
                <a:spcPct val="200000"/>
              </a:lnSpc>
            </a:pPr>
            <a:r>
              <a:rPr lang="fa-IR" sz="1600" dirty="0" smtClean="0">
                <a:cs typeface="B Homa" pitchFamily="2" charset="-78"/>
              </a:rPr>
              <a:t>3. وجود خط آسمان منقطع و شکسته</a:t>
            </a:r>
          </a:p>
          <a:p>
            <a:pPr marL="342900" indent="-342900" algn="r" rtl="1">
              <a:lnSpc>
                <a:spcPct val="200000"/>
              </a:lnSpc>
            </a:pPr>
            <a:r>
              <a:rPr lang="fa-IR" sz="1600" dirty="0" smtClean="0">
                <a:cs typeface="B Homa" pitchFamily="2" charset="-78"/>
              </a:rPr>
              <a:t>4. وجود دیدهای بسته به گونه ای که هر خیابان دارای ابتدا و انتهای تعریف شده ای است.</a:t>
            </a:r>
          </a:p>
          <a:p>
            <a:pPr marL="53975" indent="-53975" algn="r" rtl="1">
              <a:lnSpc>
                <a:spcPct val="200000"/>
              </a:lnSpc>
            </a:pPr>
            <a:r>
              <a:rPr lang="fa-IR" sz="1600" dirty="0" smtClean="0">
                <a:cs typeface="B Homa" pitchFamily="2" charset="-78"/>
              </a:rPr>
              <a:t>5. در مظز شهری رمانتیک عناصر جداره به عنوان عناصر پایانه ای</a:t>
            </a:r>
          </a:p>
          <a:p>
            <a:pPr marL="53975" indent="-53975" algn="r" rtl="1">
              <a:lnSpc>
                <a:spcPct val="200000"/>
              </a:lnSpc>
            </a:pPr>
            <a:r>
              <a:rPr lang="fa-IR" sz="1600" dirty="0" smtClean="0">
                <a:cs typeface="B Homa" pitchFamily="2" charset="-78"/>
              </a:rPr>
              <a:t> عمل نموده و منظره را مسدود می کنند و از این رو بر خلاف </a:t>
            </a:r>
          </a:p>
          <a:p>
            <a:pPr marL="53975" indent="-53975" algn="r" rtl="1">
              <a:lnSpc>
                <a:spcPct val="200000"/>
              </a:lnSpc>
            </a:pPr>
            <a:r>
              <a:rPr lang="fa-IR" sz="1600" dirty="0" smtClean="0">
                <a:cs typeface="B Homa" pitchFamily="2" charset="-78"/>
              </a:rPr>
              <a:t>مناظر کلاسیک نیازی به کاربرد ستون یادبود و مجسمه و ... به </a:t>
            </a:r>
          </a:p>
          <a:p>
            <a:pPr marL="53975" indent="-53975" algn="r" rtl="1">
              <a:lnSpc>
                <a:spcPct val="200000"/>
              </a:lnSpc>
            </a:pPr>
            <a:r>
              <a:rPr lang="fa-IR" sz="1600" dirty="0" smtClean="0">
                <a:cs typeface="B Homa" pitchFamily="2" charset="-78"/>
              </a:rPr>
              <a:t>عنوان عناصر پایانه ای ندارد . </a:t>
            </a:r>
          </a:p>
          <a:p>
            <a:pPr marL="342900" indent="-342900" algn="r" rtl="1">
              <a:lnSpc>
                <a:spcPct val="200000"/>
              </a:lnSpc>
            </a:pPr>
            <a:endParaRPr lang="fa-IR" sz="1600" dirty="0" smtClean="0">
              <a:cs typeface="B Mitra" pitchFamily="2" charset="-78"/>
            </a:endParaRPr>
          </a:p>
        </p:txBody>
      </p:sp>
      <p:cxnSp>
        <p:nvCxnSpPr>
          <p:cNvPr id="41" name="Straight Connector 40"/>
          <p:cNvCxnSpPr/>
          <p:nvPr/>
        </p:nvCxnSpPr>
        <p:spPr>
          <a:xfrm rot="10800000" flipV="1">
            <a:off x="1295400" y="1143000"/>
            <a:ext cx="3429000" cy="4"/>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4800600" y="909935"/>
            <a:ext cx="4038600" cy="461665"/>
          </a:xfrm>
          <a:prstGeom prst="rect">
            <a:avLst/>
          </a:prstGeom>
          <a:ln w="28575">
            <a:solidFill>
              <a:schemeClr val="accent6">
                <a:lumMod val="50000"/>
              </a:schemeClr>
            </a:solidFill>
          </a:ln>
        </p:spPr>
        <p:txBody>
          <a:bodyPr wrap="square">
            <a:spAutoFit/>
          </a:bodyPr>
          <a:lstStyle/>
          <a:p>
            <a:pPr algn="r" rtl="1"/>
            <a:r>
              <a:rPr lang="fa-IR" sz="2400" dirty="0" smtClean="0">
                <a:cs typeface="B Homa" pitchFamily="2" charset="-78"/>
              </a:rPr>
              <a:t>ویژگی های عمده منظرشهر رمانتیک</a:t>
            </a:r>
          </a:p>
        </p:txBody>
      </p:sp>
      <p:sp>
        <p:nvSpPr>
          <p:cNvPr id="6" name="Rectangle 5"/>
          <p:cNvSpPr/>
          <p:nvPr/>
        </p:nvSpPr>
        <p:spPr>
          <a:xfrm>
            <a:off x="603900" y="6290846"/>
            <a:ext cx="137730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مفهوم منظر شهری</a:t>
            </a:r>
            <a:endParaRPr lang="en-US" sz="1600" dirty="0">
              <a:latin typeface="Segoe UI" pitchFamily="34" charset="0"/>
              <a:cs typeface="B Bardiya" pitchFamily="2" charset="-78"/>
            </a:endParaRPr>
          </a:p>
        </p:txBody>
      </p:sp>
      <p:sp>
        <p:nvSpPr>
          <p:cNvPr id="7" name="Rectangle 6"/>
          <p:cNvSpPr/>
          <p:nvPr/>
        </p:nvSpPr>
        <p:spPr>
          <a:xfrm>
            <a:off x="1524000" y="5943600"/>
            <a:ext cx="2525050" cy="307777"/>
          </a:xfrm>
          <a:prstGeom prst="rect">
            <a:avLst/>
          </a:prstGeom>
        </p:spPr>
        <p:txBody>
          <a:bodyPr wrap="none">
            <a:spAutoFit/>
          </a:bodyPr>
          <a:lstStyle/>
          <a:p>
            <a:r>
              <a:rPr lang="fa-IR" sz="1400" dirty="0" smtClean="0">
                <a:cs typeface="B Homa" pitchFamily="2" charset="-78"/>
              </a:rPr>
              <a:t>منظر شهری رمانتیک ، آمستردام، هلند</a:t>
            </a:r>
            <a:endParaRPr lang="en-US" sz="1400" dirty="0"/>
          </a:p>
        </p:txBody>
      </p:sp>
      <p:pic>
        <p:nvPicPr>
          <p:cNvPr id="12290" name="Picture 2" descr="C:\Users\user\Desktop\Picture 004.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rot="10800000">
            <a:off x="685800" y="3962400"/>
            <a:ext cx="3429000" cy="1913860"/>
          </a:xfrm>
          <a:prstGeom prst="rect">
            <a:avLst/>
          </a:prstGeom>
          <a:ln w="19050">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8200" y="1600200"/>
            <a:ext cx="7620000" cy="4031873"/>
          </a:xfrm>
          <a:prstGeom prst="rect">
            <a:avLst/>
          </a:prstGeom>
          <a:noFill/>
        </p:spPr>
        <p:txBody>
          <a:bodyPr wrap="square" rtlCol="0">
            <a:spAutoFit/>
          </a:bodyPr>
          <a:lstStyle/>
          <a:p>
            <a:pPr algn="just" rtl="1">
              <a:lnSpc>
                <a:spcPct val="200000"/>
              </a:lnSpc>
            </a:pPr>
            <a:r>
              <a:rPr lang="fa-IR" sz="1600" dirty="0" smtClean="0">
                <a:cs typeface="B Homa" pitchFamily="2" charset="-78"/>
              </a:rPr>
              <a:t>تغییر پارادایمی که در رویکرد به شهر ، در نوشته ها و طرح های کالن مطرح شد، عبارت است از محوریت نقش بیننده ی عادی به جای اندیشه های انتزاعی نخبگان طراح.این موضوع به ظاهر بدیهی ، تفاوت رویکردی آشکاری با روحیه و حس و حال نوگرایانه ی رایج روزگار خود داشته است.جایگاه ویژه ی بیننده ی درگیر با زندگی روزانه را در سه مبحث پیشنهادی وی می توان دریافت.</a:t>
            </a:r>
          </a:p>
          <a:p>
            <a:pPr algn="just" rtl="1">
              <a:lnSpc>
                <a:spcPct val="200000"/>
              </a:lnSpc>
            </a:pPr>
            <a:r>
              <a:rPr lang="fa-IR" sz="1600" dirty="0" smtClean="0">
                <a:cs typeface="B Homa" pitchFamily="2" charset="-78"/>
              </a:rPr>
              <a:t>1.پافشاری بر دیدشناسی بیننده، بر پایه ی تجربه موضع شناسانه ی فرد در حال حرکت.</a:t>
            </a:r>
          </a:p>
          <a:p>
            <a:pPr algn="just" rtl="1">
              <a:lnSpc>
                <a:spcPct val="200000"/>
              </a:lnSpc>
            </a:pPr>
            <a:r>
              <a:rPr lang="fa-IR" sz="1600" dirty="0" smtClean="0">
                <a:cs typeface="B Homa" pitchFamily="2" charset="-78"/>
              </a:rPr>
              <a:t>2.بیان بحث زبان خاموش شهر و ضرورت توجه به پیوند آن با ساختارهای کالبدی شهر.</a:t>
            </a:r>
          </a:p>
          <a:p>
            <a:pPr algn="just" rtl="1">
              <a:lnSpc>
                <a:spcPct val="200000"/>
              </a:lnSpc>
            </a:pPr>
            <a:r>
              <a:rPr lang="fa-IR" sz="1600" dirty="0" smtClean="0">
                <a:cs typeface="B Homa" pitchFamily="2" charset="-78"/>
              </a:rPr>
              <a:t>3.حضور انواع آدمک ها در اسکیس های متعددش که به گونه ای روایتگر تعلق شهر به ساکنان جورواجورش می باشد.</a:t>
            </a:r>
          </a:p>
        </p:txBody>
      </p:sp>
      <p:cxnSp>
        <p:nvCxnSpPr>
          <p:cNvPr id="4" name="Straight Connector 3"/>
          <p:cNvCxnSpPr/>
          <p:nvPr/>
        </p:nvCxnSpPr>
        <p:spPr>
          <a:xfrm rot="10800000">
            <a:off x="1371600" y="1143000"/>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7143052" y="914400"/>
            <a:ext cx="1590499" cy="523220"/>
          </a:xfrm>
          <a:prstGeom prst="rect">
            <a:avLst/>
          </a:prstGeom>
        </p:spPr>
        <p:txBody>
          <a:bodyPr wrap="none">
            <a:spAutoFit/>
          </a:bodyPr>
          <a:lstStyle/>
          <a:p>
            <a:pPr algn="r" rtl="1"/>
            <a:r>
              <a:rPr lang="fa-IR" sz="2800" b="1" dirty="0" smtClean="0">
                <a:cs typeface="B Bardiya" pitchFamily="2" charset="-78"/>
              </a:rPr>
              <a:t>گوردن کالن </a:t>
            </a:r>
            <a:endParaRPr lang="en-US" sz="2800" b="1" dirty="0">
              <a:cs typeface="B Bardiya" pitchFamily="2" charset="-78"/>
            </a:endParaRPr>
          </a:p>
        </p:txBody>
      </p:sp>
      <p:sp>
        <p:nvSpPr>
          <p:cNvPr id="8" name="Rectangle 7"/>
          <p:cNvSpPr/>
          <p:nvPr/>
        </p:nvSpPr>
        <p:spPr>
          <a:xfrm>
            <a:off x="56766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saq copy"/>
          <p:cNvPicPr>
            <a:picLocks noChangeAspect="1" noChangeArrowheads="1"/>
          </p:cNvPicPr>
          <p:nvPr/>
        </p:nvPicPr>
        <p:blipFill>
          <a:blip r:embed="rId2" cstate="screen">
            <a:clrChange>
              <a:clrFrom>
                <a:srgbClr val="FBFDF8"/>
              </a:clrFrom>
              <a:clrTo>
                <a:srgbClr val="FBFDF8">
                  <a:alpha val="0"/>
                </a:srgbClr>
              </a:clrTo>
            </a:clrChange>
            <a:lum bright="-30000"/>
            <a:extLst>
              <a:ext uri="{28A0092B-C50C-407E-A947-70E740481C1C}">
                <a14:useLocalDpi xmlns:a14="http://schemas.microsoft.com/office/drawing/2010/main"/>
              </a:ext>
            </a:extLst>
          </a:blip>
          <a:srcRect/>
          <a:stretch>
            <a:fillRect/>
          </a:stretch>
        </p:blipFill>
        <p:spPr bwMode="auto">
          <a:xfrm>
            <a:off x="762000" y="856130"/>
            <a:ext cx="7645400" cy="5531671"/>
          </a:xfrm>
          <a:prstGeom prst="rect">
            <a:avLst/>
          </a:prstGeom>
          <a:noFill/>
          <a:ln w="9525">
            <a:noFill/>
            <a:miter lim="800000"/>
            <a:headEnd/>
            <a:tailEnd/>
          </a:ln>
        </p:spPr>
      </p:pic>
      <p:cxnSp>
        <p:nvCxnSpPr>
          <p:cNvPr id="3" name="Straight Connector 2"/>
          <p:cNvCxnSpPr/>
          <p:nvPr/>
        </p:nvCxnSpPr>
        <p:spPr>
          <a:xfrm rot="10800000">
            <a:off x="1371600" y="914400"/>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7143052" y="685800"/>
            <a:ext cx="1590499" cy="523220"/>
          </a:xfrm>
          <a:prstGeom prst="rect">
            <a:avLst/>
          </a:prstGeom>
        </p:spPr>
        <p:txBody>
          <a:bodyPr wrap="none">
            <a:spAutoFit/>
          </a:bodyPr>
          <a:lstStyle/>
          <a:p>
            <a:pPr algn="r" rtl="1"/>
            <a:r>
              <a:rPr lang="fa-IR" sz="2800" b="1" dirty="0" smtClean="0">
                <a:cs typeface="B Bardiya" pitchFamily="2" charset="-78"/>
              </a:rPr>
              <a:t>گوردن کالن </a:t>
            </a:r>
            <a:endParaRPr lang="en-US" sz="2800" b="1" dirty="0">
              <a:cs typeface="B Bardiya" pitchFamily="2" charset="-78"/>
            </a:endParaRPr>
          </a:p>
        </p:txBody>
      </p:sp>
      <p:sp>
        <p:nvSpPr>
          <p:cNvPr id="8" name="Rectangle 7"/>
          <p:cNvSpPr/>
          <p:nvPr/>
        </p:nvSpPr>
        <p:spPr>
          <a:xfrm>
            <a:off x="56766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Pictures\Picture1.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00074" y="1447800"/>
            <a:ext cx="8120063" cy="4724400"/>
          </a:xfrm>
          <a:prstGeom prst="rect">
            <a:avLst/>
          </a:prstGeom>
          <a:noFill/>
        </p:spPr>
      </p:pic>
      <p:cxnSp>
        <p:nvCxnSpPr>
          <p:cNvPr id="3" name="Straight Connector 2"/>
          <p:cNvCxnSpPr/>
          <p:nvPr/>
        </p:nvCxnSpPr>
        <p:spPr>
          <a:xfrm rot="10800000">
            <a:off x="1371600" y="1143000"/>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7143052" y="914400"/>
            <a:ext cx="1590499" cy="523220"/>
          </a:xfrm>
          <a:prstGeom prst="rect">
            <a:avLst/>
          </a:prstGeom>
        </p:spPr>
        <p:txBody>
          <a:bodyPr wrap="none">
            <a:spAutoFit/>
          </a:bodyPr>
          <a:lstStyle/>
          <a:p>
            <a:pPr algn="r" rtl="1"/>
            <a:r>
              <a:rPr lang="fa-IR" sz="2800" b="1" dirty="0" smtClean="0">
                <a:cs typeface="B Bardiya" pitchFamily="2" charset="-78"/>
              </a:rPr>
              <a:t>گوردن کالن </a:t>
            </a:r>
            <a:endParaRPr lang="en-US" sz="2800" b="1" dirty="0">
              <a:cs typeface="B Bardiya" pitchFamily="2" charset="-78"/>
            </a:endParaRPr>
          </a:p>
        </p:txBody>
      </p:sp>
      <p:sp>
        <p:nvSpPr>
          <p:cNvPr id="7" name="Rectangle 6"/>
          <p:cNvSpPr/>
          <p:nvPr/>
        </p:nvSpPr>
        <p:spPr>
          <a:xfrm>
            <a:off x="56766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3-1"/>
          <p:cNvPicPr>
            <a:picLocks noChangeAspect="1" noChangeArrowheads="1"/>
          </p:cNvPicPr>
          <p:nvPr/>
        </p:nvPicPr>
        <p:blipFill>
          <a:blip r:embed="rId2" cstate="screen">
            <a:clrChange>
              <a:clrFrom>
                <a:srgbClr val="FFFFFF"/>
              </a:clrFrom>
              <a:clrTo>
                <a:srgbClr val="FFFFFF">
                  <a:alpha val="0"/>
                </a:srgbClr>
              </a:clrTo>
            </a:clrChange>
            <a:duotone>
              <a:prstClr val="black"/>
              <a:schemeClr val="accent5">
                <a:tint val="45000"/>
                <a:satMod val="400000"/>
              </a:schemeClr>
            </a:duotone>
            <a:extLst>
              <a:ext uri="{28A0092B-C50C-407E-A947-70E740481C1C}">
                <a14:useLocalDpi xmlns:a14="http://schemas.microsoft.com/office/drawing/2010/main"/>
              </a:ext>
            </a:extLst>
          </a:blip>
          <a:srcRect/>
          <a:stretch>
            <a:fillRect/>
          </a:stretch>
        </p:blipFill>
        <p:spPr bwMode="auto">
          <a:xfrm rot="21540000">
            <a:off x="381627" y="1245992"/>
            <a:ext cx="5486894" cy="4954905"/>
          </a:xfrm>
          <a:prstGeom prst="rect">
            <a:avLst/>
          </a:prstGeom>
          <a:noFill/>
          <a:ln w="9525">
            <a:noFill/>
            <a:miter lim="800000"/>
            <a:headEnd/>
            <a:tailEnd/>
          </a:ln>
        </p:spPr>
      </p:pic>
      <p:grpSp>
        <p:nvGrpSpPr>
          <p:cNvPr id="2" name="Group 3"/>
          <p:cNvGrpSpPr>
            <a:grpSpLocks/>
          </p:cNvGrpSpPr>
          <p:nvPr/>
        </p:nvGrpSpPr>
        <p:grpSpPr bwMode="auto">
          <a:xfrm>
            <a:off x="6324600" y="1143000"/>
            <a:ext cx="2286000" cy="5285047"/>
            <a:chOff x="3924" y="235"/>
            <a:chExt cx="1527" cy="3872"/>
          </a:xfrm>
        </p:grpSpPr>
        <p:pic>
          <p:nvPicPr>
            <p:cNvPr id="6" name="Picture 4" descr="H-3-1"/>
            <p:cNvPicPr>
              <a:picLocks noChangeAspect="1" noChangeArrowheads="1"/>
            </p:cNvPicPr>
            <p:nvPr/>
          </p:nvPicPr>
          <p:blipFill>
            <a:blip r:embed="rId3" cstate="screen">
              <a:clrChange>
                <a:clrFrom>
                  <a:srgbClr val="FFFFFF"/>
                </a:clrFrom>
                <a:clrTo>
                  <a:srgbClr val="FFFFFF">
                    <a:alpha val="0"/>
                  </a:srgbClr>
                </a:clrTo>
              </a:clrChange>
              <a:lum bright="-40000" contrast="-40000"/>
              <a:extLst>
                <a:ext uri="{28A0092B-C50C-407E-A947-70E740481C1C}">
                  <a14:useLocalDpi xmlns:a14="http://schemas.microsoft.com/office/drawing/2010/main"/>
                </a:ext>
              </a:extLst>
            </a:blip>
            <a:srcRect/>
            <a:stretch>
              <a:fillRect/>
            </a:stretch>
          </p:blipFill>
          <p:spPr bwMode="auto">
            <a:xfrm rot="21540000">
              <a:off x="3967" y="2185"/>
              <a:ext cx="1297" cy="1922"/>
            </a:xfrm>
            <a:prstGeom prst="rect">
              <a:avLst/>
            </a:prstGeom>
            <a:noFill/>
            <a:ln w="9525">
              <a:noFill/>
              <a:miter lim="800000"/>
              <a:headEnd/>
              <a:tailEnd/>
            </a:ln>
          </p:spPr>
        </p:pic>
        <p:pic>
          <p:nvPicPr>
            <p:cNvPr id="7" name="Picture 5" descr="H-3-1"/>
            <p:cNvPicPr>
              <a:picLocks noChangeAspect="1" noChangeArrowheads="1"/>
            </p:cNvPicPr>
            <p:nvPr/>
          </p:nvPicPr>
          <p:blipFill>
            <a:blip r:embed="rId4" cstate="screen">
              <a:clrChange>
                <a:clrFrom>
                  <a:srgbClr val="FFFFFF"/>
                </a:clrFrom>
                <a:clrTo>
                  <a:srgbClr val="FFFFFF">
                    <a:alpha val="0"/>
                  </a:srgbClr>
                </a:clrTo>
              </a:clrChange>
              <a:lum bright="-40000" contrast="40000"/>
              <a:extLst>
                <a:ext uri="{28A0092B-C50C-407E-A947-70E740481C1C}">
                  <a14:useLocalDpi xmlns:a14="http://schemas.microsoft.com/office/drawing/2010/main"/>
                </a:ext>
              </a:extLst>
            </a:blip>
            <a:srcRect/>
            <a:stretch>
              <a:fillRect/>
            </a:stretch>
          </p:blipFill>
          <p:spPr bwMode="auto">
            <a:xfrm rot="21540000">
              <a:off x="3924" y="235"/>
              <a:ext cx="1527" cy="1925"/>
            </a:xfrm>
            <a:prstGeom prst="rect">
              <a:avLst/>
            </a:prstGeom>
            <a:noFill/>
            <a:ln w="9525">
              <a:noFill/>
              <a:miter lim="800000"/>
              <a:headEnd/>
              <a:tailEnd/>
            </a:ln>
          </p:spPr>
        </p:pic>
      </p:grpSp>
      <p:cxnSp>
        <p:nvCxnSpPr>
          <p:cNvPr id="8" name="Straight Connector 7"/>
          <p:cNvCxnSpPr/>
          <p:nvPr/>
        </p:nvCxnSpPr>
        <p:spPr>
          <a:xfrm rot="10800000">
            <a:off x="1371600" y="914400"/>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7143052" y="685800"/>
            <a:ext cx="1590499" cy="523220"/>
          </a:xfrm>
          <a:prstGeom prst="rect">
            <a:avLst/>
          </a:prstGeom>
        </p:spPr>
        <p:txBody>
          <a:bodyPr wrap="none">
            <a:spAutoFit/>
          </a:bodyPr>
          <a:lstStyle/>
          <a:p>
            <a:pPr algn="r" rtl="1"/>
            <a:r>
              <a:rPr lang="fa-IR" sz="2800" b="1" dirty="0" smtClean="0">
                <a:cs typeface="B Bardiya" pitchFamily="2" charset="-78"/>
              </a:rPr>
              <a:t>گوردن کالن </a:t>
            </a:r>
            <a:endParaRPr lang="en-US" sz="2800" b="1" dirty="0">
              <a:cs typeface="B Bardiya" pitchFamily="2" charset="-78"/>
            </a:endParaRPr>
          </a:p>
        </p:txBody>
      </p:sp>
      <p:sp>
        <p:nvSpPr>
          <p:cNvPr id="12" name="Rectangle 11"/>
          <p:cNvSpPr/>
          <p:nvPr/>
        </p:nvSpPr>
        <p:spPr>
          <a:xfrm>
            <a:off x="56766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scan0018"/>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14400" y="952500"/>
            <a:ext cx="6705600" cy="3771900"/>
          </a:xfrm>
          <a:prstGeom prst="rect">
            <a:avLst/>
          </a:prstGeom>
          <a:noFill/>
          <a:ln w="9525">
            <a:noFill/>
            <a:miter lim="800000"/>
            <a:headEnd/>
            <a:tailEnd/>
          </a:ln>
        </p:spPr>
      </p:pic>
      <p:grpSp>
        <p:nvGrpSpPr>
          <p:cNvPr id="11" name="Group 10"/>
          <p:cNvGrpSpPr/>
          <p:nvPr/>
        </p:nvGrpSpPr>
        <p:grpSpPr>
          <a:xfrm>
            <a:off x="533400" y="4724400"/>
            <a:ext cx="8077200" cy="1752600"/>
            <a:chOff x="152400" y="152400"/>
            <a:chExt cx="8686800" cy="2209800"/>
          </a:xfrm>
        </p:grpSpPr>
        <p:pic>
          <p:nvPicPr>
            <p:cNvPr id="5" name="Picture 3" descr="scan0047"/>
            <p:cNvPicPr>
              <a:picLocks noChangeAspect="1" noChangeArrowheads="1"/>
            </p:cNvPicPr>
            <p:nvPr/>
          </p:nvPicPr>
          <p:blipFill>
            <a:blip r:embed="rId3" cstate="screen">
              <a:clrChange>
                <a:clrFrom>
                  <a:srgbClr val="FFFFFF"/>
                </a:clrFrom>
                <a:clrTo>
                  <a:srgbClr val="FFFFFF">
                    <a:alpha val="0"/>
                  </a:srgbClr>
                </a:clrTo>
              </a:clrChange>
              <a:lum bright="-40000" contrast="40000"/>
              <a:extLst>
                <a:ext uri="{28A0092B-C50C-407E-A947-70E740481C1C}">
                  <a14:useLocalDpi xmlns:a14="http://schemas.microsoft.com/office/drawing/2010/main"/>
                </a:ext>
              </a:extLst>
            </a:blip>
            <a:srcRect/>
            <a:stretch>
              <a:fillRect/>
            </a:stretch>
          </p:blipFill>
          <p:spPr bwMode="auto">
            <a:xfrm>
              <a:off x="152400" y="152400"/>
              <a:ext cx="4425950" cy="2006600"/>
            </a:xfrm>
            <a:prstGeom prst="rect">
              <a:avLst/>
            </a:prstGeom>
            <a:noFill/>
            <a:ln w="9525">
              <a:noFill/>
              <a:miter lim="800000"/>
              <a:headEnd/>
              <a:tailEnd/>
            </a:ln>
          </p:spPr>
        </p:pic>
        <p:pic>
          <p:nvPicPr>
            <p:cNvPr id="6" name="Picture 4" descr="scan0047"/>
            <p:cNvPicPr>
              <a:picLocks noChangeAspect="1" noChangeArrowheads="1"/>
            </p:cNvPicPr>
            <p:nvPr/>
          </p:nvPicPr>
          <p:blipFill>
            <a:blip r:embed="rId4" cstate="screen">
              <a:clrChange>
                <a:clrFrom>
                  <a:srgbClr val="FFFFFF"/>
                </a:clrFrom>
                <a:clrTo>
                  <a:srgbClr val="FFFFFF">
                    <a:alpha val="0"/>
                  </a:srgbClr>
                </a:clrTo>
              </a:clrChange>
              <a:lum bright="-40000" contrast="40000"/>
              <a:extLst>
                <a:ext uri="{28A0092B-C50C-407E-A947-70E740481C1C}">
                  <a14:useLocalDpi xmlns:a14="http://schemas.microsoft.com/office/drawing/2010/main"/>
                </a:ext>
              </a:extLst>
            </a:blip>
            <a:srcRect/>
            <a:stretch>
              <a:fillRect/>
            </a:stretch>
          </p:blipFill>
          <p:spPr bwMode="auto">
            <a:xfrm>
              <a:off x="4616450" y="152400"/>
              <a:ext cx="4222750" cy="2209800"/>
            </a:xfrm>
            <a:prstGeom prst="rect">
              <a:avLst/>
            </a:prstGeom>
            <a:noFill/>
            <a:ln w="9525">
              <a:noFill/>
              <a:miter lim="800000"/>
              <a:headEnd/>
              <a:tailEnd/>
            </a:ln>
          </p:spPr>
        </p:pic>
      </p:grpSp>
      <p:cxnSp>
        <p:nvCxnSpPr>
          <p:cNvPr id="7" name="Straight Connector 6"/>
          <p:cNvCxnSpPr/>
          <p:nvPr/>
        </p:nvCxnSpPr>
        <p:spPr>
          <a:xfrm rot="10800000">
            <a:off x="1371600" y="914400"/>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7143052" y="685800"/>
            <a:ext cx="1590499" cy="523220"/>
          </a:xfrm>
          <a:prstGeom prst="rect">
            <a:avLst/>
          </a:prstGeom>
        </p:spPr>
        <p:txBody>
          <a:bodyPr wrap="none">
            <a:spAutoFit/>
          </a:bodyPr>
          <a:lstStyle/>
          <a:p>
            <a:pPr algn="r" rtl="1"/>
            <a:r>
              <a:rPr lang="fa-IR" sz="2800" b="1" dirty="0" smtClean="0">
                <a:cs typeface="B Bardiya" pitchFamily="2" charset="-78"/>
              </a:rPr>
              <a:t>گوردن کالن </a:t>
            </a:r>
            <a:endParaRPr lang="en-US" sz="2800" b="1" dirty="0">
              <a:cs typeface="B Bardiya" pitchFamily="2" charset="-78"/>
            </a:endParaRPr>
          </a:p>
        </p:txBody>
      </p:sp>
      <p:sp>
        <p:nvSpPr>
          <p:cNvPr id="12" name="Rectangle 11"/>
          <p:cNvSpPr/>
          <p:nvPr/>
        </p:nvSpPr>
        <p:spPr>
          <a:xfrm>
            <a:off x="56766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scan0018"/>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476081" y="1482009"/>
            <a:ext cx="3515519" cy="4766391"/>
          </a:xfrm>
          <a:prstGeom prst="rect">
            <a:avLst/>
          </a:prstGeom>
          <a:noFill/>
          <a:ln w="9525">
            <a:noFill/>
            <a:miter lim="800000"/>
            <a:headEnd/>
            <a:tailEnd/>
          </a:ln>
        </p:spPr>
      </p:pic>
      <p:pic>
        <p:nvPicPr>
          <p:cNvPr id="3" name="Picture 3" descr="scan0046"/>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990600"/>
            <a:ext cx="2209801" cy="2588623"/>
          </a:xfrm>
          <a:prstGeom prst="rect">
            <a:avLst/>
          </a:prstGeom>
          <a:noFill/>
          <a:ln w="9525">
            <a:noFill/>
            <a:miter lim="800000"/>
            <a:headEnd/>
            <a:tailEnd/>
          </a:ln>
        </p:spPr>
      </p:pic>
      <p:pic>
        <p:nvPicPr>
          <p:cNvPr id="4" name="Picture 4" descr="scan0018"/>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819400" y="4627562"/>
            <a:ext cx="2535238" cy="1544638"/>
          </a:xfrm>
          <a:prstGeom prst="rect">
            <a:avLst/>
          </a:prstGeom>
          <a:noFill/>
          <a:ln w="9525">
            <a:noFill/>
            <a:miter lim="800000"/>
            <a:headEnd/>
            <a:tailEnd/>
          </a:ln>
        </p:spPr>
      </p:pic>
      <p:pic>
        <p:nvPicPr>
          <p:cNvPr id="5" name="Picture 5" descr="scan0048"/>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971800" y="3043237"/>
            <a:ext cx="2160588" cy="1389063"/>
          </a:xfrm>
          <a:prstGeom prst="rect">
            <a:avLst/>
          </a:prstGeom>
          <a:noFill/>
          <a:ln w="9525">
            <a:noFill/>
            <a:miter lim="800000"/>
            <a:headEnd/>
            <a:tailEnd/>
          </a:ln>
        </p:spPr>
      </p:pic>
      <p:pic>
        <p:nvPicPr>
          <p:cNvPr id="6" name="Picture 6" descr="scan0046"/>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733800"/>
            <a:ext cx="2209800" cy="2399211"/>
          </a:xfrm>
          <a:prstGeom prst="rect">
            <a:avLst/>
          </a:prstGeom>
          <a:noFill/>
          <a:ln w="9525">
            <a:noFill/>
            <a:miter lim="800000"/>
            <a:headEnd/>
            <a:tailEnd/>
          </a:ln>
        </p:spPr>
      </p:pic>
      <p:pic>
        <p:nvPicPr>
          <p:cNvPr id="7" name="Picture 7" descr="scan0018"/>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971800" y="1130300"/>
            <a:ext cx="2232025" cy="1785937"/>
          </a:xfrm>
          <a:prstGeom prst="rect">
            <a:avLst/>
          </a:prstGeom>
          <a:noFill/>
          <a:ln w="9525">
            <a:noFill/>
            <a:miter lim="800000"/>
            <a:headEnd/>
            <a:tailEnd/>
          </a:ln>
        </p:spPr>
      </p:pic>
      <p:cxnSp>
        <p:nvCxnSpPr>
          <p:cNvPr id="8" name="Straight Connector 7"/>
          <p:cNvCxnSpPr/>
          <p:nvPr/>
        </p:nvCxnSpPr>
        <p:spPr>
          <a:xfrm rot="10800000">
            <a:off x="1371600" y="914400"/>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7143052" y="685800"/>
            <a:ext cx="1590499" cy="523220"/>
          </a:xfrm>
          <a:prstGeom prst="rect">
            <a:avLst/>
          </a:prstGeom>
        </p:spPr>
        <p:txBody>
          <a:bodyPr wrap="none">
            <a:spAutoFit/>
          </a:bodyPr>
          <a:lstStyle/>
          <a:p>
            <a:pPr algn="r" rtl="1"/>
            <a:r>
              <a:rPr lang="fa-IR" sz="2800" b="1" dirty="0" smtClean="0">
                <a:cs typeface="B Bardiya" pitchFamily="2" charset="-78"/>
              </a:rPr>
              <a:t>گوردن کالن </a:t>
            </a:r>
            <a:endParaRPr lang="en-US" sz="2800" b="1" dirty="0">
              <a:cs typeface="B Bardiya" pitchFamily="2" charset="-78"/>
            </a:endParaRPr>
          </a:p>
        </p:txBody>
      </p:sp>
      <p:sp>
        <p:nvSpPr>
          <p:cNvPr id="12" name="Rectangle 11"/>
          <p:cNvSpPr/>
          <p:nvPr/>
        </p:nvSpPr>
        <p:spPr>
          <a:xfrm>
            <a:off x="56766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scan0045"/>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05800" y="1041637"/>
            <a:ext cx="4571000" cy="5130563"/>
          </a:xfrm>
          <a:prstGeom prst="rect">
            <a:avLst/>
          </a:prstGeom>
          <a:noFill/>
          <a:ln w="9525">
            <a:noFill/>
            <a:miter lim="800000"/>
            <a:headEnd/>
            <a:tailEnd/>
          </a:ln>
        </p:spPr>
      </p:pic>
      <p:pic>
        <p:nvPicPr>
          <p:cNvPr id="6" name="Picture 3" descr="scan0045"/>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181600" y="1351189"/>
            <a:ext cx="3733800" cy="1315811"/>
          </a:xfrm>
          <a:prstGeom prst="rect">
            <a:avLst/>
          </a:prstGeom>
          <a:noFill/>
          <a:ln w="9525">
            <a:noFill/>
            <a:miter lim="800000"/>
            <a:headEnd/>
            <a:tailEnd/>
          </a:ln>
        </p:spPr>
      </p:pic>
      <p:pic>
        <p:nvPicPr>
          <p:cNvPr id="7" name="Picture 4" descr="scan0046"/>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562600" y="2667000"/>
            <a:ext cx="3080879" cy="3635462"/>
          </a:xfrm>
          <a:prstGeom prst="rect">
            <a:avLst/>
          </a:prstGeom>
          <a:noFill/>
          <a:ln w="9525">
            <a:noFill/>
            <a:miter lim="800000"/>
            <a:headEnd/>
            <a:tailEnd/>
          </a:ln>
        </p:spPr>
      </p:pic>
      <p:cxnSp>
        <p:nvCxnSpPr>
          <p:cNvPr id="8" name="Straight Connector 7"/>
          <p:cNvCxnSpPr/>
          <p:nvPr/>
        </p:nvCxnSpPr>
        <p:spPr>
          <a:xfrm rot="10800000">
            <a:off x="1371600" y="914400"/>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7143052" y="685800"/>
            <a:ext cx="1590499" cy="523220"/>
          </a:xfrm>
          <a:prstGeom prst="rect">
            <a:avLst/>
          </a:prstGeom>
        </p:spPr>
        <p:txBody>
          <a:bodyPr wrap="none">
            <a:spAutoFit/>
          </a:bodyPr>
          <a:lstStyle/>
          <a:p>
            <a:pPr algn="r" rtl="1"/>
            <a:r>
              <a:rPr lang="fa-IR" sz="2800" b="1" dirty="0" smtClean="0">
                <a:cs typeface="B Bardiya" pitchFamily="2" charset="-78"/>
              </a:rPr>
              <a:t>گوردن کالن </a:t>
            </a:r>
            <a:endParaRPr lang="en-US" sz="2800" b="1" dirty="0">
              <a:cs typeface="B Bardiya" pitchFamily="2" charset="-78"/>
            </a:endParaRPr>
          </a:p>
        </p:txBody>
      </p:sp>
      <p:sp>
        <p:nvSpPr>
          <p:cNvPr id="12" name="Rectangle 11"/>
          <p:cNvSpPr/>
          <p:nvPr/>
        </p:nvSpPr>
        <p:spPr>
          <a:xfrm>
            <a:off x="56766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6"/>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85800" y="822960"/>
            <a:ext cx="2971800" cy="5349240"/>
          </a:xfrm>
          <a:prstGeom prst="rect">
            <a:avLst/>
          </a:prstGeom>
          <a:noFill/>
          <a:ln w="9525">
            <a:noFill/>
            <a:miter lim="800000"/>
            <a:headEnd/>
            <a:tailEnd/>
          </a:ln>
        </p:spPr>
      </p:pic>
      <p:cxnSp>
        <p:nvCxnSpPr>
          <p:cNvPr id="3" name="Straight Connector 2"/>
          <p:cNvCxnSpPr/>
          <p:nvPr/>
        </p:nvCxnSpPr>
        <p:spPr>
          <a:xfrm rot="10800000">
            <a:off x="1371600" y="914400"/>
            <a:ext cx="5771452" cy="33010"/>
          </a:xfrm>
          <a:prstGeom prst="line">
            <a:avLst/>
          </a:prstGeom>
          <a:ln w="25400" cap="rnd" cmpd="sng">
            <a:solidFill>
              <a:schemeClr val="accen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rot="10800000">
            <a:off x="2133602" y="6477000"/>
            <a:ext cx="5867398"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7143052" y="685800"/>
            <a:ext cx="1590499" cy="523220"/>
          </a:xfrm>
          <a:prstGeom prst="rect">
            <a:avLst/>
          </a:prstGeom>
        </p:spPr>
        <p:txBody>
          <a:bodyPr wrap="none">
            <a:spAutoFit/>
          </a:bodyPr>
          <a:lstStyle/>
          <a:p>
            <a:pPr algn="r" rtl="1"/>
            <a:r>
              <a:rPr lang="fa-IR" sz="2800" b="1" dirty="0" smtClean="0">
                <a:cs typeface="B Bardiya" pitchFamily="2" charset="-78"/>
              </a:rPr>
              <a:t>گوردن کالن </a:t>
            </a:r>
            <a:endParaRPr lang="en-US" sz="2800" b="1" dirty="0">
              <a:cs typeface="B Bardiya" pitchFamily="2" charset="-78"/>
            </a:endParaRPr>
          </a:p>
        </p:txBody>
      </p:sp>
      <p:pic>
        <p:nvPicPr>
          <p:cNvPr id="7" name="Picture 2" descr="H-6"/>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733799" y="1066800"/>
            <a:ext cx="2393959" cy="3048000"/>
          </a:xfrm>
          <a:prstGeom prst="rect">
            <a:avLst/>
          </a:prstGeom>
          <a:noFill/>
          <a:ln w="9525">
            <a:noFill/>
            <a:miter lim="800000"/>
            <a:headEnd/>
            <a:tailEnd/>
          </a:ln>
        </p:spPr>
      </p:pic>
      <p:pic>
        <p:nvPicPr>
          <p:cNvPr id="8" name="Picture 2" descr="H-6"/>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791200" y="2209800"/>
            <a:ext cx="2730501" cy="1828800"/>
          </a:xfrm>
          <a:prstGeom prst="rect">
            <a:avLst/>
          </a:prstGeom>
          <a:noFill/>
          <a:ln w="9525">
            <a:noFill/>
            <a:miter lim="800000"/>
            <a:headEnd/>
            <a:tailEnd/>
          </a:ln>
        </p:spPr>
      </p:pic>
      <p:pic>
        <p:nvPicPr>
          <p:cNvPr id="9" name="Picture 2" descr="H-6"/>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581400" y="4038600"/>
            <a:ext cx="2730501" cy="1828800"/>
          </a:xfrm>
          <a:prstGeom prst="rect">
            <a:avLst/>
          </a:prstGeom>
          <a:noFill/>
          <a:ln w="9525">
            <a:noFill/>
            <a:miter lim="800000"/>
            <a:headEnd/>
            <a:tailEnd/>
          </a:ln>
        </p:spPr>
      </p:pic>
      <p:sp>
        <p:nvSpPr>
          <p:cNvPr id="10" name="Rectangle 9"/>
          <p:cNvSpPr/>
          <p:nvPr/>
        </p:nvSpPr>
        <p:spPr>
          <a:xfrm>
            <a:off x="56766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418160" y="2909248"/>
            <a:ext cx="1897040" cy="646331"/>
          </a:xfrm>
          <a:prstGeom prst="rect">
            <a:avLst/>
          </a:prstGeom>
          <a:noFill/>
          <a:effectLst>
            <a:outerShdw blurRad="50800" dist="38100" dir="2700000" algn="tl" rotWithShape="0">
              <a:prstClr val="black">
                <a:alpha val="40000"/>
              </a:prstClr>
            </a:outerShdw>
          </a:effectLst>
        </p:spPr>
        <p:txBody>
          <a:bodyPr wrap="square" rtlCol="0">
            <a:spAutoFit/>
          </a:bodyPr>
          <a:lstStyle/>
          <a:p>
            <a:r>
              <a:rPr lang="fa-IR" sz="3600" b="1" dirty="0" smtClean="0">
                <a:solidFill>
                  <a:schemeClr val="bg1"/>
                </a:solidFill>
                <a:cs typeface="B Bardiya" pitchFamily="2" charset="-78"/>
              </a:rPr>
              <a:t>فیلیپ تیل</a:t>
            </a:r>
            <a:endParaRPr lang="en-US" sz="3600" b="1" dirty="0">
              <a:solidFill>
                <a:schemeClr val="bg1"/>
              </a:solidFill>
              <a:cs typeface="B Bardiya" pitchFamily="2" charset="-78"/>
            </a:endParaRPr>
          </a:p>
        </p:txBody>
      </p:sp>
      <p:sp>
        <p:nvSpPr>
          <p:cNvPr id="5" name="Rectangle 4"/>
          <p:cNvSpPr/>
          <p:nvPr/>
        </p:nvSpPr>
        <p:spPr>
          <a:xfrm>
            <a:off x="3610428" y="3852707"/>
            <a:ext cx="1797287" cy="461665"/>
          </a:xfrm>
          <a:prstGeom prst="rect">
            <a:avLst/>
          </a:prstGeom>
          <a:ln>
            <a:noFill/>
          </a:ln>
        </p:spPr>
        <p:txBody>
          <a:bodyPr wrap="none">
            <a:spAutoFit/>
          </a:bodyPr>
          <a:lstStyle/>
          <a:p>
            <a:pPr algn="ctr"/>
            <a:r>
              <a:rPr lang="fa-IR" sz="2400" b="1" dirty="0" smtClean="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rPr>
              <a:t>رویکرد مشارکتی</a:t>
            </a:r>
            <a:endParaRPr lang="en-US" sz="2400" dirty="0">
              <a:solidFill>
                <a:schemeClr val="accent6">
                  <a:lumMod val="50000"/>
                </a:schemeClr>
              </a:solidFill>
              <a:effectLst>
                <a:outerShdw blurRad="50800" dist="38100" dir="2700000" algn="tl" rotWithShape="0">
                  <a:prstClr val="black">
                    <a:alpha val="40000"/>
                  </a:prstClr>
                </a:outerShdw>
              </a:effectLst>
              <a:latin typeface="Segoe UI" pitchFamily="34" charset="0"/>
              <a:cs typeface="B Bardiya" pitchFamily="2" charset="-78"/>
            </a:endParaRPr>
          </a:p>
        </p:txBody>
      </p:sp>
      <p:sp>
        <p:nvSpPr>
          <p:cNvPr id="6" name="Rectangle 5"/>
          <p:cNvSpPr/>
          <p:nvPr/>
        </p:nvSpPr>
        <p:spPr>
          <a:xfrm>
            <a:off x="6975144" y="3350820"/>
            <a:ext cx="2153154" cy="369332"/>
          </a:xfrm>
          <a:prstGeom prst="rect">
            <a:avLst/>
          </a:prstGeom>
        </p:spPr>
        <p:txBody>
          <a:bodyPr wrap="none">
            <a:spAutoFit/>
          </a:bodyPr>
          <a:lstStyle/>
          <a:p>
            <a:r>
              <a:rPr lang="fa-IR" dirty="0" smtClean="0">
                <a:solidFill>
                  <a:schemeClr val="bg1"/>
                </a:solidFill>
                <a:effectLst>
                  <a:outerShdw blurRad="50800" dist="38100" dir="2700000" algn="tl" rotWithShape="0">
                    <a:prstClr val="black">
                      <a:alpha val="40000"/>
                    </a:prstClr>
                  </a:outerShdw>
                </a:effectLst>
              </a:rPr>
              <a:t>)</a:t>
            </a:r>
            <a:r>
              <a:rPr lang="en-US" dirty="0" smtClean="0">
                <a:solidFill>
                  <a:schemeClr val="bg1"/>
                </a:solidFill>
                <a:effectLst>
                  <a:outerShdw blurRad="50800" dist="38100" dir="2700000" algn="tl" rotWithShape="0">
                    <a:prstClr val="black">
                      <a:alpha val="40000"/>
                    </a:prstClr>
                  </a:outerShdw>
                </a:effectLst>
              </a:rPr>
              <a:t>Notation   System</a:t>
            </a:r>
            <a:r>
              <a:rPr lang="fa-IR" dirty="0" smtClean="0">
                <a:solidFill>
                  <a:schemeClr val="bg1"/>
                </a:solidFill>
                <a:effectLst>
                  <a:outerShdw blurRad="50800" dist="38100" dir="2700000" algn="tl" rotWithShape="0">
                    <a:prstClr val="black">
                      <a:alpha val="40000"/>
                    </a:prstClr>
                  </a:outerShdw>
                </a:effectLst>
              </a:rPr>
              <a:t>(</a:t>
            </a:r>
            <a:endParaRPr lang="en-US" dirty="0">
              <a:solidFill>
                <a:schemeClr val="bg1"/>
              </a:solidFill>
              <a:effectLst>
                <a:outerShdw blurRad="50800" dist="38100" dir="2700000" algn="tl" rotWithShape="0">
                  <a:prstClr val="black">
                    <a:alpha val="40000"/>
                  </a:prstClr>
                </a:outerShdw>
              </a:effectLst>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762000"/>
            <a:ext cx="8077200" cy="5632311"/>
          </a:xfrm>
          <a:prstGeom prst="rect">
            <a:avLst/>
          </a:prstGeom>
          <a:noFill/>
        </p:spPr>
        <p:txBody>
          <a:bodyPr wrap="square" rtlCol="0">
            <a:spAutoFit/>
            <a:scene3d>
              <a:camera prst="orthographicFront"/>
              <a:lightRig rig="threePt" dir="t"/>
            </a:scene3d>
            <a:sp3d extrusionH="57150">
              <a:bevelT w="38100" h="38100"/>
            </a:sp3d>
          </a:bodyPr>
          <a:lstStyle/>
          <a:p>
            <a:pPr algn="just" rtl="1"/>
            <a:r>
              <a:rPr lang="fa-IR" dirty="0" smtClean="0">
                <a:cs typeface="B Homa" pitchFamily="2" charset="-78"/>
              </a:rPr>
              <a:t>فضاهای گمشده یا فضاهای ناخوانا اجزای سازنده یک فضا را تعریف نمی کند. برای حل این مشکل فیلیپ ثیل مجموعه های از علائم قرارداری را تعریف می کند و با وزن دهی به این علائم بر اساس وضوح آنها ، وزن خوانایی یا تعیین فضایی هریک از فضاهای شهری را به دست می آورد.</a:t>
            </a:r>
          </a:p>
          <a:p>
            <a:pPr algn="just" rtl="1"/>
            <a:r>
              <a:rPr lang="fa-IR" dirty="0" smtClean="0">
                <a:cs typeface="B Homa" pitchFamily="2" charset="-78"/>
              </a:rPr>
              <a:t>فضاهای شهری را به دو صورت کلی می توان مورد بررسی قرار داد </a:t>
            </a:r>
          </a:p>
          <a:p>
            <a:pPr lvl="1" algn="just" rtl="1">
              <a:buFont typeface="Arial" pitchFamily="34" charset="0"/>
              <a:buChar char="•"/>
            </a:pPr>
            <a:r>
              <a:rPr lang="fa-IR" dirty="0" smtClean="0">
                <a:cs typeface="B Homa" pitchFamily="2" charset="-78"/>
              </a:rPr>
              <a:t>حرکت در فضاهای شهری</a:t>
            </a:r>
          </a:p>
          <a:p>
            <a:pPr lvl="1" algn="just" rtl="1">
              <a:buFont typeface="Arial" pitchFamily="34" charset="0"/>
              <a:buChar char="•"/>
            </a:pPr>
            <a:r>
              <a:rPr lang="fa-IR" dirty="0" smtClean="0">
                <a:cs typeface="B Homa" pitchFamily="2" charset="-78"/>
              </a:rPr>
              <a:t>به صورت ثابت</a:t>
            </a:r>
          </a:p>
          <a:p>
            <a:pPr algn="just" rtl="1"/>
            <a:r>
              <a:rPr lang="fa-IR" dirty="0" smtClean="0">
                <a:cs typeface="B Homa" pitchFamily="2" charset="-78"/>
              </a:rPr>
              <a:t> در نوع اول بسته به سرعت حرکت ، مقیاس فضا و جزئیات مورد نظر به دو قسمت تقسیم می شود. </a:t>
            </a:r>
          </a:p>
          <a:p>
            <a:pPr lvl="1" algn="just" rtl="1"/>
            <a:r>
              <a:rPr lang="fa-IR" dirty="0" smtClean="0">
                <a:cs typeface="B Homa" pitchFamily="2" charset="-78"/>
              </a:rPr>
              <a:t>حرکت پیاده (کند)</a:t>
            </a:r>
          </a:p>
          <a:p>
            <a:pPr lvl="1" algn="just" rtl="1"/>
            <a:r>
              <a:rPr lang="fa-IR" dirty="0" smtClean="0">
                <a:cs typeface="B Homa" pitchFamily="2" charset="-78"/>
              </a:rPr>
              <a:t>حرکت سواره (تند)</a:t>
            </a:r>
          </a:p>
          <a:p>
            <a:pPr algn="just" rtl="1"/>
            <a:r>
              <a:rPr lang="fa-IR" dirty="0" smtClean="0">
                <a:cs typeface="B Homa" pitchFamily="2" charset="-78"/>
              </a:rPr>
              <a:t>این نحوه برداشت و تحلیل فضا به طور کلی توالی نامیده می شود.</a:t>
            </a:r>
          </a:p>
          <a:p>
            <a:pPr algn="just" rtl="1"/>
            <a:r>
              <a:rPr lang="fa-IR" dirty="0" smtClean="0">
                <a:cs typeface="B Homa" pitchFamily="2" charset="-78"/>
              </a:rPr>
              <a:t>مردم معمولا فضاهای شهری را از طریق حرکت درون آنها تجربه می کنند . برای این که ادراک کاملی از آن فضا داشته باشند. نیازمند این مطلب است که منظرهای آن را به خاطر بسپارند. روشهای گوناگونی جهت ثبت و تحلیل اطلاعات وجود دارد . روش های قدیمی به این صورت است که نقشه و اسلایدهایی به صورت متوالی از مسیر مورد نظر تهیه می شود که زاویه دیددر آن محدود است وقطعا توصیف دقیقی از فضا به دست نمی دهد. در تکامل این روش ها به مستندسازی تصاویر همراه با فیلم می پرداختند.</a:t>
            </a:r>
          </a:p>
          <a:p>
            <a:pPr algn="just" rtl="1"/>
            <a:r>
              <a:rPr lang="fa-IR" dirty="0" smtClean="0">
                <a:cs typeface="B Homa" pitchFamily="2" charset="-78"/>
              </a:rPr>
              <a:t>روشی که توسط فیلیپ ثیل به وجود آمد و هنوز کاربری آن ادامه دارد کامل ترین و پیچیده ترین روشی است که از نمودارهای حاصل از این روش می توان جزئیات را خواند وعوامل را به طور جداگانه بررسی کرد یا کل فضا را تجربه نمود.</a:t>
            </a:r>
          </a:p>
          <a:p>
            <a:pPr lvl="1" algn="just" rtl="1"/>
            <a:endParaRPr lang="en-US" dirty="0" smtClean="0">
              <a:cs typeface="B Homa" pitchFamily="2" charset="-78"/>
            </a:endParaRPr>
          </a:p>
        </p:txBody>
      </p:sp>
      <p:grpSp>
        <p:nvGrpSpPr>
          <p:cNvPr id="2" name="Group 2"/>
          <p:cNvGrpSpPr/>
          <p:nvPr/>
        </p:nvGrpSpPr>
        <p:grpSpPr>
          <a:xfrm>
            <a:off x="304800" y="6290846"/>
            <a:ext cx="7696200" cy="338554"/>
            <a:chOff x="304800" y="6290846"/>
            <a:chExt cx="7696200" cy="338554"/>
          </a:xfrm>
        </p:grpSpPr>
        <p:cxnSp>
          <p:nvCxnSpPr>
            <p:cNvPr id="5" name="Straight Connector 4"/>
            <p:cNvCxnSpPr/>
            <p:nvPr/>
          </p:nvCxnSpPr>
          <p:spPr>
            <a:xfrm rot="10800000">
              <a:off x="1600200" y="6477000"/>
              <a:ext cx="6400800" cy="1588"/>
            </a:xfrm>
            <a:prstGeom prst="line">
              <a:avLst/>
            </a:prstGeom>
            <a:ln w="25400" cap="rnd" cmpd="sng">
              <a:solidFill>
                <a:schemeClr val="tx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04800" y="6290846"/>
              <a:ext cx="1184940" cy="338554"/>
            </a:xfrm>
            <a:prstGeom prst="rect">
              <a:avLst/>
            </a:prstGeom>
            <a:ln>
              <a:noFill/>
            </a:ln>
          </p:spPr>
          <p:txBody>
            <a:bodyPr wrap="none">
              <a:spAutoFit/>
            </a:bodyPr>
            <a:lstStyle/>
            <a:p>
              <a:pPr algn="ctr"/>
              <a:r>
                <a:rPr lang="fa-IR" sz="1600" dirty="0" smtClean="0">
                  <a:latin typeface="Segoe UI" pitchFamily="34" charset="0"/>
                  <a:cs typeface="B Bardiya" pitchFamily="2" charset="-78"/>
                </a:rPr>
                <a:t>رویکرد مشارکتی</a:t>
              </a:r>
              <a:endParaRPr lang="en-US" sz="1600" dirty="0">
                <a:latin typeface="Segoe UI" pitchFamily="34" charset="0"/>
                <a:cs typeface="B Bardiya" pitchFamily="2" charset="-78"/>
              </a:endParaRPr>
            </a:p>
          </p:txBody>
        </p:sp>
      </p:gr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themeOverride>
</file>

<file path=ppt/theme/themeOverride2.xml><?xml version="1.0" encoding="utf-8"?>
<a:themeOverride xmlns:a="http://schemas.openxmlformats.org/drawingml/2006/main">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themeOverride>
</file>

<file path=docProps/app.xml><?xml version="1.0" encoding="utf-8"?>
<Properties xmlns="http://schemas.openxmlformats.org/officeDocument/2006/extended-properties" xmlns:vt="http://schemas.openxmlformats.org/officeDocument/2006/docPropsVTypes">
  <Template/>
  <TotalTime>2543</TotalTime>
  <Words>10842</Words>
  <Application>Microsoft Office PowerPoint</Application>
  <PresentationFormat>On-screen Show (4:3)</PresentationFormat>
  <Paragraphs>1167</Paragraphs>
  <Slides>137</Slides>
  <Notes>47</Notes>
  <HiddenSlides>0</HiddenSlides>
  <MMClips>0</MMClips>
  <ScaleCrop>false</ScaleCrop>
  <HeadingPairs>
    <vt:vector size="6" baseType="variant">
      <vt:variant>
        <vt:lpstr>Fonts Used</vt:lpstr>
      </vt:variant>
      <vt:variant>
        <vt:i4>17</vt:i4>
      </vt:variant>
      <vt:variant>
        <vt:lpstr>Theme</vt:lpstr>
      </vt:variant>
      <vt:variant>
        <vt:i4>1</vt:i4>
      </vt:variant>
      <vt:variant>
        <vt:lpstr>Slide Titles</vt:lpstr>
      </vt:variant>
      <vt:variant>
        <vt:i4>137</vt:i4>
      </vt:variant>
    </vt:vector>
  </HeadingPairs>
  <TitlesOfParts>
    <vt:vector size="155" baseType="lpstr">
      <vt:lpstr>Adobe Kaiti Std R</vt:lpstr>
      <vt:lpstr>AcadEref</vt:lpstr>
      <vt:lpstr>AprilFoolAL</vt:lpstr>
      <vt:lpstr>Arial</vt:lpstr>
      <vt:lpstr>B Bardiya</vt:lpstr>
      <vt:lpstr>B Homa</vt:lpstr>
      <vt:lpstr>B Mitra</vt:lpstr>
      <vt:lpstr>B Ziba</vt:lpstr>
      <vt:lpstr>Calibri</vt:lpstr>
      <vt:lpstr>Comic Sans MS</vt:lpstr>
      <vt:lpstr>Georgia</vt:lpstr>
      <vt:lpstr>Segoe UI</vt:lpstr>
      <vt:lpstr>Tahoma</vt:lpstr>
      <vt:lpstr>Times New Roman</vt:lpstr>
      <vt:lpstr>Trebuchet MS</vt:lpstr>
      <vt:lpstr>Wingdings</vt:lpstr>
      <vt:lpstr>Wingdings 2</vt:lpstr>
      <vt:lpstr>Urban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zohre</dc:creator>
  <cp:lastModifiedBy>Mohammad</cp:lastModifiedBy>
  <cp:revision>656</cp:revision>
  <dcterms:created xsi:type="dcterms:W3CDTF">2009-12-26T19:50:33Z</dcterms:created>
  <dcterms:modified xsi:type="dcterms:W3CDTF">2020-12-13T23:39:04Z</dcterms:modified>
</cp:coreProperties>
</file>